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93" r:id="rId3"/>
    <p:sldId id="297" r:id="rId4"/>
    <p:sldId id="294" r:id="rId5"/>
    <p:sldId id="295" r:id="rId6"/>
    <p:sldId id="296" r:id="rId7"/>
    <p:sldId id="305" r:id="rId8"/>
    <p:sldId id="258" r:id="rId9"/>
    <p:sldId id="371" r:id="rId10"/>
    <p:sldId id="304" r:id="rId11"/>
    <p:sldId id="260" r:id="rId12"/>
    <p:sldId id="370" r:id="rId13"/>
    <p:sldId id="361" r:id="rId14"/>
    <p:sldId id="359" r:id="rId15"/>
    <p:sldId id="360" r:id="rId16"/>
    <p:sldId id="368" r:id="rId17"/>
    <p:sldId id="369" r:id="rId18"/>
    <p:sldId id="298" r:id="rId19"/>
    <p:sldId id="367" r:id="rId20"/>
    <p:sldId id="373" r:id="rId21"/>
    <p:sldId id="374" r:id="rId22"/>
    <p:sldId id="375" r:id="rId23"/>
    <p:sldId id="377" r:id="rId24"/>
    <p:sldId id="378" r:id="rId25"/>
    <p:sldId id="379" r:id="rId26"/>
    <p:sldId id="376" r:id="rId27"/>
    <p:sldId id="380" r:id="rId28"/>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92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E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32" autoAdjust="0"/>
    <p:restoredTop sz="81851" autoAdjust="0"/>
  </p:normalViewPr>
  <p:slideViewPr>
    <p:cSldViewPr>
      <p:cViewPr varScale="1">
        <p:scale>
          <a:sx n="58" d="100"/>
          <a:sy n="58" d="100"/>
        </p:scale>
        <p:origin x="1536" y="72"/>
      </p:cViewPr>
      <p:guideLst>
        <p:guide orient="horz" pos="1920"/>
        <p:guide pos="2880"/>
      </p:guideLst>
    </p:cSldViewPr>
  </p:slideViewPr>
  <p:outlineViewPr>
    <p:cViewPr>
      <p:scale>
        <a:sx n="75" d="100"/>
        <a:sy n="75" d="100"/>
      </p:scale>
      <p:origin x="108" y="27264"/>
    </p:cViewPr>
  </p:outlineViewPr>
  <p:notesTextViewPr>
    <p:cViewPr>
      <p:scale>
        <a:sx n="200" d="100"/>
        <a:sy n="200" d="100"/>
      </p:scale>
      <p:origin x="0" y="0"/>
    </p:cViewPr>
  </p:notesTextViewPr>
  <p:sorterViewPr>
    <p:cViewPr>
      <p:scale>
        <a:sx n="66" d="100"/>
        <a:sy n="66" d="100"/>
      </p:scale>
      <p:origin x="0" y="0"/>
    </p:cViewPr>
  </p:sorterViewPr>
  <p:notesViewPr>
    <p:cSldViewPr>
      <p:cViewPr varScale="1">
        <p:scale>
          <a:sx n="49" d="100"/>
          <a:sy n="49" d="100"/>
        </p:scale>
        <p:origin x="-2261" y="-86"/>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69920" cy="480060"/>
          </a:xfrm>
          <a:prstGeom prst="rect">
            <a:avLst/>
          </a:prstGeom>
        </p:spPr>
        <p:txBody>
          <a:bodyPr vert="horz" wrap="square" lIns="96662" tIns="48331" rIns="96662" bIns="48331" numCol="1" anchor="t" anchorCtr="0" compatLnSpc="1">
            <a:prstTxWarp prst="textNoShape">
              <a:avLst/>
            </a:prstTxWarp>
          </a:bodyPr>
          <a:lstStyle>
            <a:lvl1pPr>
              <a:defRPr sz="1300" smtClean="0">
                <a:cs typeface="Arial" charset="0"/>
              </a:defRPr>
            </a:lvl1pPr>
          </a:lstStyle>
          <a:p>
            <a:pPr>
              <a:defRPr/>
            </a:pPr>
            <a:endParaRPr lang="en-US" dirty="0"/>
          </a:p>
        </p:txBody>
      </p:sp>
      <p:sp>
        <p:nvSpPr>
          <p:cNvPr id="3" name="Date Placeholder 2"/>
          <p:cNvSpPr>
            <a:spLocks noGrp="1"/>
          </p:cNvSpPr>
          <p:nvPr>
            <p:ph type="dt" sz="quarter" idx="1"/>
          </p:nvPr>
        </p:nvSpPr>
        <p:spPr>
          <a:xfrm>
            <a:off x="4143588" y="0"/>
            <a:ext cx="3169920" cy="480060"/>
          </a:xfrm>
          <a:prstGeom prst="rect">
            <a:avLst/>
          </a:prstGeom>
        </p:spPr>
        <p:txBody>
          <a:bodyPr vert="horz" wrap="square" lIns="96662" tIns="48331" rIns="96662" bIns="48331" numCol="1" anchor="t" anchorCtr="0" compatLnSpc="1">
            <a:prstTxWarp prst="textNoShape">
              <a:avLst/>
            </a:prstTxWarp>
          </a:bodyPr>
          <a:lstStyle>
            <a:lvl1pPr algn="r">
              <a:defRPr sz="1300" smtClean="0">
                <a:cs typeface="Arial" charset="0"/>
              </a:defRPr>
            </a:lvl1pPr>
          </a:lstStyle>
          <a:p>
            <a:pPr>
              <a:defRPr/>
            </a:pPr>
            <a:fld id="{277401E3-C59B-E14F-A895-DCF519E71E8B}" type="datetime1">
              <a:rPr lang="en-US"/>
              <a:pPr>
                <a:defRPr/>
              </a:pPr>
              <a:t>8/16/2016</a:t>
            </a:fld>
            <a:endParaRPr lang="en-US" dirty="0"/>
          </a:p>
        </p:txBody>
      </p:sp>
      <p:sp>
        <p:nvSpPr>
          <p:cNvPr id="4" name="Footer Placeholder 3"/>
          <p:cNvSpPr>
            <a:spLocks noGrp="1"/>
          </p:cNvSpPr>
          <p:nvPr>
            <p:ph type="ftr" sz="quarter" idx="2"/>
          </p:nvPr>
        </p:nvSpPr>
        <p:spPr>
          <a:xfrm>
            <a:off x="1" y="9119474"/>
            <a:ext cx="3169920" cy="480060"/>
          </a:xfrm>
          <a:prstGeom prst="rect">
            <a:avLst/>
          </a:prstGeom>
        </p:spPr>
        <p:txBody>
          <a:bodyPr vert="horz" wrap="square" lIns="96662" tIns="48331" rIns="96662" bIns="48331" numCol="1" anchor="b" anchorCtr="0" compatLnSpc="1">
            <a:prstTxWarp prst="textNoShape">
              <a:avLst/>
            </a:prstTxWarp>
          </a:bodyPr>
          <a:lstStyle>
            <a:lvl1pPr>
              <a:defRPr sz="1300" smtClean="0">
                <a:cs typeface="Arial" charset="0"/>
              </a:defRPr>
            </a:lvl1pPr>
          </a:lstStyle>
          <a:p>
            <a:pPr>
              <a:defRPr/>
            </a:pPr>
            <a:endParaRPr lang="en-US" dirty="0"/>
          </a:p>
        </p:txBody>
      </p:sp>
      <p:sp>
        <p:nvSpPr>
          <p:cNvPr id="5" name="Slide Number Placeholder 4"/>
          <p:cNvSpPr>
            <a:spLocks noGrp="1"/>
          </p:cNvSpPr>
          <p:nvPr>
            <p:ph type="sldNum" sz="quarter" idx="3"/>
          </p:nvPr>
        </p:nvSpPr>
        <p:spPr>
          <a:xfrm>
            <a:off x="4143588" y="9119474"/>
            <a:ext cx="3169920" cy="480060"/>
          </a:xfrm>
          <a:prstGeom prst="rect">
            <a:avLst/>
          </a:prstGeom>
        </p:spPr>
        <p:txBody>
          <a:bodyPr vert="horz" wrap="square" lIns="96662" tIns="48331" rIns="96662" bIns="48331" numCol="1" anchor="b" anchorCtr="0" compatLnSpc="1">
            <a:prstTxWarp prst="textNoShape">
              <a:avLst/>
            </a:prstTxWarp>
          </a:bodyPr>
          <a:lstStyle>
            <a:lvl1pPr algn="r">
              <a:defRPr sz="1300" smtClean="0">
                <a:cs typeface="Arial" charset="0"/>
              </a:defRPr>
            </a:lvl1pPr>
          </a:lstStyle>
          <a:p>
            <a:pPr>
              <a:defRPr/>
            </a:pPr>
            <a:fld id="{F553BD54-73AD-B44B-B9FD-A7DCCC15DE83}" type="slidenum">
              <a:rPr lang="en-US"/>
              <a:pPr>
                <a:defRPr/>
              </a:pPr>
              <a:t>‹#›</a:t>
            </a:fld>
            <a:endParaRPr lang="en-US" dirty="0"/>
          </a:p>
        </p:txBody>
      </p:sp>
    </p:spTree>
    <p:extLst>
      <p:ext uri="{BB962C8B-B14F-4D97-AF65-F5344CB8AC3E}">
        <p14:creationId xmlns:p14="http://schemas.microsoft.com/office/powerpoint/2010/main" val="3601607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69920" cy="480060"/>
          </a:xfrm>
          <a:prstGeom prst="rect">
            <a:avLst/>
          </a:prstGeom>
        </p:spPr>
        <p:txBody>
          <a:bodyPr vert="horz" wrap="square" lIns="96662" tIns="48331" rIns="96662" bIns="48331" numCol="1" anchor="t" anchorCtr="0" compatLnSpc="1">
            <a:prstTxWarp prst="textNoShape">
              <a:avLst/>
            </a:prstTxWarp>
          </a:bodyPr>
          <a:lstStyle>
            <a:lvl1pPr>
              <a:defRPr sz="1300" smtClean="0">
                <a:latin typeface="Calibri" charset="0"/>
                <a:cs typeface="Arial" charset="0"/>
              </a:defRPr>
            </a:lvl1pPr>
          </a:lstStyle>
          <a:p>
            <a:pPr>
              <a:defRPr/>
            </a:pPr>
            <a:endParaRPr lang="en-US" dirty="0"/>
          </a:p>
        </p:txBody>
      </p:sp>
      <p:sp>
        <p:nvSpPr>
          <p:cNvPr id="3" name="Date Placeholder 2"/>
          <p:cNvSpPr>
            <a:spLocks noGrp="1"/>
          </p:cNvSpPr>
          <p:nvPr>
            <p:ph type="dt" idx="1"/>
          </p:nvPr>
        </p:nvSpPr>
        <p:spPr>
          <a:xfrm>
            <a:off x="4143588" y="0"/>
            <a:ext cx="3169920" cy="480060"/>
          </a:xfrm>
          <a:prstGeom prst="rect">
            <a:avLst/>
          </a:prstGeom>
        </p:spPr>
        <p:txBody>
          <a:bodyPr vert="horz" wrap="square" lIns="96662" tIns="48331" rIns="96662" bIns="48331" numCol="1" anchor="t" anchorCtr="0" compatLnSpc="1">
            <a:prstTxWarp prst="textNoShape">
              <a:avLst/>
            </a:prstTxWarp>
          </a:bodyPr>
          <a:lstStyle>
            <a:lvl1pPr algn="r">
              <a:defRPr sz="1300" smtClean="0">
                <a:latin typeface="Calibri" charset="0"/>
                <a:cs typeface="Arial" charset="0"/>
              </a:defRPr>
            </a:lvl1pPr>
          </a:lstStyle>
          <a:p>
            <a:pPr>
              <a:defRPr/>
            </a:pPr>
            <a:fld id="{5DB406CB-D9FD-F145-B255-3A197FD0F5C5}" type="datetime1">
              <a:rPr lang="en-US"/>
              <a:pPr>
                <a:defRPr/>
              </a:pPr>
              <a:t>8/16/2016</a:t>
            </a:fld>
            <a:endParaRPr lang="en-US" dirty="0"/>
          </a:p>
        </p:txBody>
      </p:sp>
      <p:sp>
        <p:nvSpPr>
          <p:cNvPr id="4" name="Slide Image Placeholder 3"/>
          <p:cNvSpPr>
            <a:spLocks noGrp="1" noRot="1" noChangeAspect="1"/>
          </p:cNvSpPr>
          <p:nvPr>
            <p:ph type="sldImg" idx="2"/>
          </p:nvPr>
        </p:nvSpPr>
        <p:spPr>
          <a:xfrm>
            <a:off x="777875" y="719138"/>
            <a:ext cx="5761038" cy="4321175"/>
          </a:xfrm>
          <a:prstGeom prst="rect">
            <a:avLst/>
          </a:prstGeom>
          <a:noFill/>
          <a:ln w="12700">
            <a:solidFill>
              <a:prstClr val="black"/>
            </a:solidFill>
          </a:ln>
        </p:spPr>
        <p:txBody>
          <a:bodyPr vert="horz" wrap="square" lIns="96662" tIns="48331" rIns="96662" bIns="48331" numCol="1" anchor="ctr" anchorCtr="0" compatLnSpc="1">
            <a:prstTxWarp prst="textNoShape">
              <a:avLst/>
            </a:prstTxWarp>
          </a:bodyPr>
          <a:lstStyle/>
          <a:p>
            <a:pPr lvl="0"/>
            <a:endParaRPr lang="en-US" noProof="0" dirty="0"/>
          </a:p>
        </p:txBody>
      </p:sp>
      <p:sp>
        <p:nvSpPr>
          <p:cNvPr id="5" name="Notes Placeholder 4"/>
          <p:cNvSpPr>
            <a:spLocks noGrp="1"/>
          </p:cNvSpPr>
          <p:nvPr>
            <p:ph type="body" sz="quarter" idx="3"/>
          </p:nvPr>
        </p:nvSpPr>
        <p:spPr>
          <a:xfrm>
            <a:off x="731521" y="5280660"/>
            <a:ext cx="5852160" cy="3600450"/>
          </a:xfrm>
          <a:prstGeom prst="rect">
            <a:avLst/>
          </a:prstGeom>
        </p:spPr>
        <p:txBody>
          <a:bodyPr vert="horz" wrap="square" lIns="96662" tIns="48331" rIns="96662" bIns="48331" numCol="1" anchor="t" anchorCtr="0" compatLnSpc="1">
            <a:prstTxWarp prst="textNoShape">
              <a:avLst/>
            </a:prstTxWarp>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1" y="9119474"/>
            <a:ext cx="3169920" cy="480060"/>
          </a:xfrm>
          <a:prstGeom prst="rect">
            <a:avLst/>
          </a:prstGeom>
        </p:spPr>
        <p:txBody>
          <a:bodyPr vert="horz" wrap="square" lIns="96662" tIns="48331" rIns="96662" bIns="48331" numCol="1" anchor="b" anchorCtr="0" compatLnSpc="1">
            <a:prstTxWarp prst="textNoShape">
              <a:avLst/>
            </a:prstTxWarp>
          </a:bodyPr>
          <a:lstStyle>
            <a:lvl1pPr>
              <a:defRPr sz="1300" smtClean="0">
                <a:latin typeface="Calibri" charset="0"/>
                <a:cs typeface="Arial" charset="0"/>
              </a:defRPr>
            </a:lvl1pPr>
          </a:lstStyle>
          <a:p>
            <a:pPr>
              <a:defRPr/>
            </a:pPr>
            <a:endParaRPr lang="en-US" dirty="0"/>
          </a:p>
        </p:txBody>
      </p:sp>
      <p:sp>
        <p:nvSpPr>
          <p:cNvPr id="7" name="Slide Number Placeholder 6"/>
          <p:cNvSpPr>
            <a:spLocks noGrp="1"/>
          </p:cNvSpPr>
          <p:nvPr>
            <p:ph type="sldNum" sz="quarter" idx="5"/>
          </p:nvPr>
        </p:nvSpPr>
        <p:spPr>
          <a:xfrm>
            <a:off x="4143588" y="9119474"/>
            <a:ext cx="3169920" cy="480060"/>
          </a:xfrm>
          <a:prstGeom prst="rect">
            <a:avLst/>
          </a:prstGeom>
        </p:spPr>
        <p:txBody>
          <a:bodyPr vert="horz" wrap="square" lIns="96662" tIns="48331" rIns="96662" bIns="48331" numCol="1" anchor="b" anchorCtr="0" compatLnSpc="1">
            <a:prstTxWarp prst="textNoShape">
              <a:avLst/>
            </a:prstTxWarp>
          </a:bodyPr>
          <a:lstStyle>
            <a:lvl1pPr algn="r">
              <a:defRPr sz="1300" smtClean="0">
                <a:latin typeface="Calibri" charset="0"/>
                <a:cs typeface="Arial" charset="0"/>
              </a:defRPr>
            </a:lvl1pPr>
          </a:lstStyle>
          <a:p>
            <a:pPr>
              <a:defRPr/>
            </a:pPr>
            <a:fld id="{962FF8F4-FEC0-6C46-9D20-B59E098F20C9}" type="slidenum">
              <a:rPr lang="en-US"/>
              <a:pPr>
                <a:defRPr/>
              </a:pPr>
              <a:t>‹#›</a:t>
            </a:fld>
            <a:endParaRPr lang="en-US" dirty="0"/>
          </a:p>
        </p:txBody>
      </p:sp>
    </p:spTree>
    <p:extLst>
      <p:ext uri="{BB962C8B-B14F-4D97-AF65-F5344CB8AC3E}">
        <p14:creationId xmlns:p14="http://schemas.microsoft.com/office/powerpoint/2010/main" val="16989405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7410"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Calibri" charset="0"/>
            </a:endParaRPr>
          </a:p>
        </p:txBody>
      </p:sp>
    </p:spTree>
    <p:extLst>
      <p:ext uri="{BB962C8B-B14F-4D97-AF65-F5344CB8AC3E}">
        <p14:creationId xmlns:p14="http://schemas.microsoft.com/office/powerpoint/2010/main" val="141814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5842"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latin typeface="Calibri" charset="0"/>
              </a:rPr>
              <a:t>I will briefly recap the major topics discussed at the four meetings with staff, concluding with the last two meetings of the committee in which we developed and voted on recommendations and findings to the board.</a:t>
            </a:r>
            <a:r>
              <a:rPr lang="en-US" dirty="0" smtClean="0"/>
              <a:t> All meetings had certain core reports, including those listed above . . .</a:t>
            </a:r>
          </a:p>
        </p:txBody>
      </p:sp>
    </p:spTree>
    <p:extLst>
      <p:ext uri="{BB962C8B-B14F-4D97-AF65-F5344CB8AC3E}">
        <p14:creationId xmlns:p14="http://schemas.microsoft.com/office/powerpoint/2010/main" val="1500173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well as the three reports above which the committee requested and reviews at each meeting.</a:t>
            </a:r>
            <a:endParaRPr lang="en-US" dirty="0"/>
          </a:p>
        </p:txBody>
      </p:sp>
      <p:sp>
        <p:nvSpPr>
          <p:cNvPr id="4" name="Slide Number Placeholder 3"/>
          <p:cNvSpPr>
            <a:spLocks noGrp="1"/>
          </p:cNvSpPr>
          <p:nvPr>
            <p:ph type="sldNum" sz="quarter" idx="10"/>
          </p:nvPr>
        </p:nvSpPr>
        <p:spPr/>
        <p:txBody>
          <a:bodyPr/>
          <a:lstStyle/>
          <a:p>
            <a:pPr>
              <a:defRPr/>
            </a:pPr>
            <a:fld id="{962FF8F4-FEC0-6C46-9D20-B59E098F20C9}" type="slidenum">
              <a:rPr lang="en-US" smtClean="0"/>
              <a:pPr>
                <a:defRPr/>
              </a:pPr>
              <a:t>12</a:t>
            </a:fld>
            <a:endParaRPr lang="en-US" dirty="0"/>
          </a:p>
        </p:txBody>
      </p:sp>
    </p:spTree>
    <p:extLst>
      <p:ext uri="{BB962C8B-B14F-4D97-AF65-F5344CB8AC3E}">
        <p14:creationId xmlns:p14="http://schemas.microsoft.com/office/powerpoint/2010/main" val="1528650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the topics of our August 10</a:t>
            </a:r>
            <a:r>
              <a:rPr lang="en-US" baseline="0" dirty="0" smtClean="0"/>
              <a:t> meeting.</a:t>
            </a:r>
            <a:endParaRPr lang="en-US" dirty="0"/>
          </a:p>
        </p:txBody>
      </p:sp>
      <p:sp>
        <p:nvSpPr>
          <p:cNvPr id="4" name="Slide Number Placeholder 3"/>
          <p:cNvSpPr>
            <a:spLocks noGrp="1"/>
          </p:cNvSpPr>
          <p:nvPr>
            <p:ph type="sldNum" sz="quarter" idx="10"/>
          </p:nvPr>
        </p:nvSpPr>
        <p:spPr/>
        <p:txBody>
          <a:bodyPr/>
          <a:lstStyle/>
          <a:p>
            <a:pPr>
              <a:defRPr/>
            </a:pPr>
            <a:fld id="{962FF8F4-FEC0-6C46-9D20-B59E098F20C9}" type="slidenum">
              <a:rPr lang="en-US" smtClean="0"/>
              <a:pPr>
                <a:defRPr/>
              </a:pPr>
              <a:t>13</a:t>
            </a:fld>
            <a:endParaRPr lang="en-US" dirty="0"/>
          </a:p>
        </p:txBody>
      </p:sp>
    </p:spTree>
    <p:extLst>
      <p:ext uri="{BB962C8B-B14F-4D97-AF65-F5344CB8AC3E}">
        <p14:creationId xmlns:p14="http://schemas.microsoft.com/office/powerpoint/2010/main" val="34222260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 members</a:t>
            </a:r>
            <a:r>
              <a:rPr lang="en-US" baseline="0" dirty="0" smtClean="0"/>
              <a:t> to the committee were oriented on October 19</a:t>
            </a:r>
            <a:r>
              <a:rPr lang="en-US" baseline="30000" dirty="0" smtClean="0"/>
              <a:t>th</a:t>
            </a:r>
            <a:r>
              <a:rPr lang="en-US" baseline="0" dirty="0" smtClean="0"/>
              <a:t>.</a:t>
            </a:r>
            <a:endParaRPr lang="en-US" dirty="0"/>
          </a:p>
        </p:txBody>
      </p:sp>
      <p:sp>
        <p:nvSpPr>
          <p:cNvPr id="4" name="Slide Number Placeholder 3"/>
          <p:cNvSpPr>
            <a:spLocks noGrp="1"/>
          </p:cNvSpPr>
          <p:nvPr>
            <p:ph type="sldNum" sz="quarter" idx="10"/>
          </p:nvPr>
        </p:nvSpPr>
        <p:spPr/>
        <p:txBody>
          <a:bodyPr/>
          <a:lstStyle/>
          <a:p>
            <a:pPr>
              <a:defRPr/>
            </a:pPr>
            <a:fld id="{962FF8F4-FEC0-6C46-9D20-B59E098F20C9}" type="slidenum">
              <a:rPr lang="en-US" smtClean="0"/>
              <a:pPr>
                <a:defRPr/>
              </a:pPr>
              <a:t>14</a:t>
            </a:fld>
            <a:endParaRPr lang="en-US" dirty="0"/>
          </a:p>
        </p:txBody>
      </p:sp>
    </p:spTree>
    <p:extLst>
      <p:ext uri="{BB962C8B-B14F-4D97-AF65-F5344CB8AC3E}">
        <p14:creationId xmlns:p14="http://schemas.microsoft.com/office/powerpoint/2010/main" val="16193104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meeting of the 2015 – 2016 committee was on November 10, 2015,</a:t>
            </a:r>
            <a:r>
              <a:rPr lang="en-US" baseline="0" dirty="0" smtClean="0"/>
              <a:t> which was also our first meeting at one of the construction sites – Diane Patrick Elementary, one of the brand new elementary schools in East Arlington.</a:t>
            </a:r>
            <a:endParaRPr lang="en-US" dirty="0"/>
          </a:p>
        </p:txBody>
      </p:sp>
      <p:sp>
        <p:nvSpPr>
          <p:cNvPr id="4" name="Slide Number Placeholder 3"/>
          <p:cNvSpPr>
            <a:spLocks noGrp="1"/>
          </p:cNvSpPr>
          <p:nvPr>
            <p:ph type="sldNum" sz="quarter" idx="10"/>
          </p:nvPr>
        </p:nvSpPr>
        <p:spPr/>
        <p:txBody>
          <a:bodyPr/>
          <a:lstStyle/>
          <a:p>
            <a:pPr>
              <a:defRPr/>
            </a:pPr>
            <a:fld id="{962FF8F4-FEC0-6C46-9D20-B59E098F20C9}" type="slidenum">
              <a:rPr lang="en-US" smtClean="0"/>
              <a:pPr>
                <a:defRPr/>
              </a:pPr>
              <a:t>15</a:t>
            </a:fld>
            <a:endParaRPr lang="en-US" dirty="0"/>
          </a:p>
        </p:txBody>
      </p:sp>
    </p:spTree>
    <p:extLst>
      <p:ext uri="{BB962C8B-B14F-4D97-AF65-F5344CB8AC3E}">
        <p14:creationId xmlns:p14="http://schemas.microsoft.com/office/powerpoint/2010/main" val="6641289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next meeting was on January 19, 2016, and we toured the construction</a:t>
            </a:r>
            <a:r>
              <a:rPr lang="en-US" baseline="0" dirty="0" smtClean="0"/>
              <a:t> work occurring at Workman Jr. High.</a:t>
            </a:r>
            <a:endParaRPr lang="en-US" dirty="0"/>
          </a:p>
        </p:txBody>
      </p:sp>
      <p:sp>
        <p:nvSpPr>
          <p:cNvPr id="4" name="Slide Number Placeholder 3"/>
          <p:cNvSpPr>
            <a:spLocks noGrp="1"/>
          </p:cNvSpPr>
          <p:nvPr>
            <p:ph type="sldNum" sz="quarter" idx="10"/>
          </p:nvPr>
        </p:nvSpPr>
        <p:spPr/>
        <p:txBody>
          <a:bodyPr/>
          <a:lstStyle/>
          <a:p>
            <a:pPr>
              <a:defRPr/>
            </a:pPr>
            <a:fld id="{962FF8F4-FEC0-6C46-9D20-B59E098F20C9}" type="slidenum">
              <a:rPr lang="en-US" smtClean="0"/>
              <a:pPr>
                <a:defRPr/>
              </a:pPr>
              <a:t>16</a:t>
            </a:fld>
            <a:endParaRPr lang="en-US" dirty="0"/>
          </a:p>
        </p:txBody>
      </p:sp>
    </p:spTree>
    <p:extLst>
      <p:ext uri="{BB962C8B-B14F-4D97-AF65-F5344CB8AC3E}">
        <p14:creationId xmlns:p14="http://schemas.microsoft.com/office/powerpoint/2010/main" val="6667808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last meeting with staff presentations was April 20, 2016.  Dr.</a:t>
            </a:r>
            <a:r>
              <a:rPr lang="en-US" baseline="0" dirty="0" smtClean="0"/>
              <a:t> Matt Varnel did a wonderful job showing off the Corey Academy of Fine Arts and Dual Language, along with the piano teachers from Corey and Jones Academies – Tena Phelps and Tabitha Gordon – who demonstrated the Piano Labs for the committee members.</a:t>
            </a:r>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962FF8F4-FEC0-6C46-9D20-B59E098F20C9}" type="slidenum">
              <a:rPr lang="en-US" smtClean="0"/>
              <a:pPr>
                <a:defRPr/>
              </a:pPr>
              <a:t>17</a:t>
            </a:fld>
            <a:endParaRPr lang="en-US" dirty="0"/>
          </a:p>
        </p:txBody>
      </p:sp>
    </p:spTree>
    <p:extLst>
      <p:ext uri="{BB962C8B-B14F-4D97-AF65-F5344CB8AC3E}">
        <p14:creationId xmlns:p14="http://schemas.microsoft.com/office/powerpoint/2010/main" val="6222546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7890"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Calibri" charset="0"/>
            </a:endParaRPr>
          </a:p>
        </p:txBody>
      </p:sp>
    </p:spTree>
    <p:extLst>
      <p:ext uri="{BB962C8B-B14F-4D97-AF65-F5344CB8AC3E}">
        <p14:creationId xmlns:p14="http://schemas.microsoft.com/office/powerpoint/2010/main" val="437731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945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latin typeface="Calibri" charset="0"/>
              </a:rPr>
              <a:t>As a quick reminder to the Board and the audience </a:t>
            </a:r>
            <a:r>
              <a:rPr lang="en-US" dirty="0" smtClean="0">
                <a:latin typeface="Calibri" charset="0"/>
              </a:rPr>
              <a:t>members </a:t>
            </a:r>
            <a:r>
              <a:rPr lang="en-US" dirty="0">
                <a:latin typeface="Calibri" charset="0"/>
              </a:rPr>
              <a:t>who may be unfamiliar with the </a:t>
            </a:r>
            <a:r>
              <a:rPr lang="en-US" dirty="0" smtClean="0">
                <a:latin typeface="Calibri" charset="0"/>
              </a:rPr>
              <a:t>CBOC, I’ll summarize the purpose</a:t>
            </a:r>
            <a:r>
              <a:rPr lang="en-US" baseline="0" dirty="0" smtClean="0">
                <a:latin typeface="Calibri" charset="0"/>
              </a:rPr>
              <a:t> of this committee pursuant to the Charge to the Committee</a:t>
            </a:r>
            <a:r>
              <a:rPr lang="en-US" dirty="0" smtClean="0">
                <a:latin typeface="Calibri" charset="0"/>
              </a:rPr>
              <a:t>.</a:t>
            </a:r>
            <a:endParaRPr lang="en-US" dirty="0">
              <a:latin typeface="Calibri" charset="0"/>
            </a:endParaRPr>
          </a:p>
        </p:txBody>
      </p:sp>
    </p:spTree>
    <p:extLst>
      <p:ext uri="{BB962C8B-B14F-4D97-AF65-F5344CB8AC3E}">
        <p14:creationId xmlns:p14="http://schemas.microsoft.com/office/powerpoint/2010/main" val="529837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1506"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latin typeface="Calibri" charset="0"/>
              </a:rPr>
              <a:t>The </a:t>
            </a:r>
            <a:r>
              <a:rPr lang="en-US" dirty="0" smtClean="0">
                <a:latin typeface="Calibri" charset="0"/>
              </a:rPr>
              <a:t>Citizens </a:t>
            </a:r>
            <a:r>
              <a:rPr lang="en-US" dirty="0">
                <a:latin typeface="Calibri" charset="0"/>
              </a:rPr>
              <a:t>Bond Oversight Committee was established </a:t>
            </a:r>
            <a:r>
              <a:rPr lang="en-US" dirty="0" smtClean="0">
                <a:latin typeface="Calibri" charset="0"/>
              </a:rPr>
              <a:t>by the Board of Trustees to </a:t>
            </a:r>
            <a:r>
              <a:rPr lang="en-US" dirty="0">
                <a:latin typeface="Calibri" charset="0"/>
              </a:rPr>
              <a:t>provide transparency and enhance public confidence in the use of proceeds from the sale of bonds authorized in the </a:t>
            </a:r>
            <a:r>
              <a:rPr lang="en-US" dirty="0" smtClean="0">
                <a:latin typeface="Calibri" charset="0"/>
              </a:rPr>
              <a:t>2014 </a:t>
            </a:r>
            <a:r>
              <a:rPr lang="en-US" dirty="0">
                <a:latin typeface="Calibri" charset="0"/>
              </a:rPr>
              <a:t>Bond election</a:t>
            </a:r>
            <a:r>
              <a:rPr lang="en-US" dirty="0" smtClean="0">
                <a:latin typeface="Calibri" charset="0"/>
              </a:rPr>
              <a:t>.</a:t>
            </a:r>
          </a:p>
          <a:p>
            <a:pPr eaLnBrk="1" hangingPunct="1"/>
            <a:r>
              <a:rPr lang="en-US" dirty="0" smtClean="0">
                <a:latin typeface="Calibri" charset="0"/>
              </a:rPr>
              <a:t>A</a:t>
            </a:r>
            <a:r>
              <a:rPr lang="en-US" baseline="0" dirty="0" smtClean="0">
                <a:latin typeface="Calibri" charset="0"/>
              </a:rPr>
              <a:t> citizens’ committee is not required by state law or otherwise, and we appreciate this board’s willingness to allow non-elected citizens to meet, seek information, ask questions, seek answers, and to otherwise be involved in the expenditure of the $663 million bond approved by the citizens of Arlington in May of 2014.</a:t>
            </a:r>
            <a:endParaRPr lang="en-US" dirty="0">
              <a:latin typeface="Calibri" charset="0"/>
            </a:endParaRPr>
          </a:p>
          <a:p>
            <a:endParaRPr lang="en-US" dirty="0">
              <a:latin typeface="Calibri" charset="0"/>
            </a:endParaRPr>
          </a:p>
        </p:txBody>
      </p:sp>
    </p:spTree>
    <p:extLst>
      <p:ext uri="{BB962C8B-B14F-4D97-AF65-F5344CB8AC3E}">
        <p14:creationId xmlns:p14="http://schemas.microsoft.com/office/powerpoint/2010/main" val="2196365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355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latin typeface="Calibri" charset="0"/>
              </a:rPr>
              <a:t>As part of our charge, Citizens Bond Oversight Committee makes findings and recommendations to the Board of </a:t>
            </a:r>
            <a:r>
              <a:rPr lang="en-US" dirty="0" smtClean="0">
                <a:latin typeface="Calibri" charset="0"/>
              </a:rPr>
              <a:t>Trustees</a:t>
            </a:r>
            <a:r>
              <a:rPr lang="en-US" altLang="ja-JP" dirty="0" smtClean="0">
                <a:latin typeface="Calibri" charset="0"/>
              </a:rPr>
              <a:t> </a:t>
            </a:r>
            <a:r>
              <a:rPr lang="en-US" altLang="ja-JP" dirty="0">
                <a:latin typeface="Calibri" charset="0"/>
              </a:rPr>
              <a:t>relating to the expenditure of bond </a:t>
            </a:r>
            <a:r>
              <a:rPr lang="en-US" altLang="ja-JP" dirty="0" smtClean="0">
                <a:latin typeface="Calibri" charset="0"/>
              </a:rPr>
              <a:t>funds authorized </a:t>
            </a:r>
            <a:r>
              <a:rPr lang="en-US" altLang="ja-JP" dirty="0">
                <a:latin typeface="Calibri" charset="0"/>
              </a:rPr>
              <a:t>by AISD </a:t>
            </a:r>
            <a:r>
              <a:rPr lang="en-US" altLang="ja-JP" dirty="0" smtClean="0">
                <a:latin typeface="Calibri" charset="0"/>
              </a:rPr>
              <a:t>voters.  We will several</a:t>
            </a:r>
            <a:r>
              <a:rPr lang="en-US" altLang="ja-JP" baseline="0" dirty="0" smtClean="0">
                <a:latin typeface="Calibri" charset="0"/>
              </a:rPr>
              <a:t> recommendations at </a:t>
            </a:r>
            <a:r>
              <a:rPr lang="en-US" altLang="ja-JP" dirty="0" smtClean="0">
                <a:latin typeface="Calibri" charset="0"/>
              </a:rPr>
              <a:t>the conclusion</a:t>
            </a:r>
            <a:r>
              <a:rPr lang="en-US" altLang="ja-JP" baseline="0" dirty="0" smtClean="0">
                <a:latin typeface="Calibri" charset="0"/>
              </a:rPr>
              <a:t> of this presentation.</a:t>
            </a:r>
            <a:endParaRPr lang="en-US" dirty="0">
              <a:latin typeface="Calibri" charset="0"/>
            </a:endParaRPr>
          </a:p>
        </p:txBody>
      </p:sp>
    </p:spTree>
    <p:extLst>
      <p:ext uri="{BB962C8B-B14F-4D97-AF65-F5344CB8AC3E}">
        <p14:creationId xmlns:p14="http://schemas.microsoft.com/office/powerpoint/2010/main" val="1005904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5602"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Calibri" charset="0"/>
              </a:rPr>
              <a:t>CBOC </a:t>
            </a:r>
            <a:r>
              <a:rPr lang="en-US" dirty="0">
                <a:latin typeface="Calibri" charset="0"/>
              </a:rPr>
              <a:t>is </a:t>
            </a:r>
            <a:r>
              <a:rPr lang="en-US" dirty="0" smtClean="0">
                <a:latin typeface="Calibri" charset="0"/>
              </a:rPr>
              <a:t>also charged </a:t>
            </a:r>
            <a:r>
              <a:rPr lang="en-US" dirty="0">
                <a:latin typeface="Calibri" charset="0"/>
              </a:rPr>
              <a:t>with monitoring the progress of the </a:t>
            </a:r>
            <a:r>
              <a:rPr lang="en-US" dirty="0" smtClean="0">
                <a:latin typeface="Calibri" charset="0"/>
              </a:rPr>
              <a:t>Bond Program.</a:t>
            </a:r>
            <a:r>
              <a:rPr lang="en-US" baseline="0" dirty="0" smtClean="0">
                <a:latin typeface="Calibri" charset="0"/>
              </a:rPr>
              <a:t>  </a:t>
            </a:r>
            <a:endParaRPr lang="en-US" dirty="0">
              <a:latin typeface="Calibri" charset="0"/>
            </a:endParaRPr>
          </a:p>
        </p:txBody>
      </p:sp>
    </p:spTree>
    <p:extLst>
      <p:ext uri="{BB962C8B-B14F-4D97-AF65-F5344CB8AC3E}">
        <p14:creationId xmlns:p14="http://schemas.microsoft.com/office/powerpoint/2010/main" val="1472310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0"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Calibri" charset="0"/>
              </a:rPr>
              <a:t>Finally, we look for ways</a:t>
            </a:r>
            <a:r>
              <a:rPr lang="en-US" baseline="0" dirty="0" smtClean="0">
                <a:latin typeface="Calibri" charset="0"/>
              </a:rPr>
              <a:t> to</a:t>
            </a:r>
            <a:r>
              <a:rPr lang="en-US" dirty="0" smtClean="0">
                <a:latin typeface="Calibri" charset="0"/>
              </a:rPr>
              <a:t> </a:t>
            </a:r>
            <a:r>
              <a:rPr lang="en-US" dirty="0">
                <a:latin typeface="Calibri" charset="0"/>
              </a:rPr>
              <a:t>maximize the potential of the </a:t>
            </a:r>
            <a:r>
              <a:rPr lang="en-US" dirty="0" smtClean="0">
                <a:latin typeface="Calibri" charset="0"/>
              </a:rPr>
              <a:t>bond funding so that taxpayers </a:t>
            </a:r>
            <a:r>
              <a:rPr lang="en-US" dirty="0">
                <a:latin typeface="Calibri" charset="0"/>
              </a:rPr>
              <a:t>receive the biggest bang for </a:t>
            </a:r>
            <a:r>
              <a:rPr lang="en-US" dirty="0" smtClean="0">
                <a:latin typeface="Calibri" charset="0"/>
              </a:rPr>
              <a:t>their </a:t>
            </a:r>
            <a:r>
              <a:rPr lang="en-US" dirty="0">
                <a:latin typeface="Calibri" charset="0"/>
              </a:rPr>
              <a:t>buck. </a:t>
            </a:r>
          </a:p>
          <a:p>
            <a:endParaRPr lang="en-US" dirty="0">
              <a:latin typeface="Calibri" charset="0"/>
            </a:endParaRPr>
          </a:p>
        </p:txBody>
      </p:sp>
    </p:spTree>
    <p:extLst>
      <p:ext uri="{BB962C8B-B14F-4D97-AF65-F5344CB8AC3E}">
        <p14:creationId xmlns:p14="http://schemas.microsoft.com/office/powerpoint/2010/main" val="1808702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969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Calibri" charset="0"/>
              </a:rPr>
              <a:t>CBOC’s membership </a:t>
            </a:r>
            <a:r>
              <a:rPr lang="en-US" dirty="0">
                <a:latin typeface="Calibri" charset="0"/>
              </a:rPr>
              <a:t>is </a:t>
            </a:r>
            <a:r>
              <a:rPr lang="en-US" dirty="0" smtClean="0">
                <a:latin typeface="Calibri" charset="0"/>
              </a:rPr>
              <a:t>a </a:t>
            </a:r>
            <a:r>
              <a:rPr lang="en-US" dirty="0">
                <a:latin typeface="Calibri" charset="0"/>
              </a:rPr>
              <a:t>diverse group of Arlington </a:t>
            </a:r>
            <a:r>
              <a:rPr lang="en-US" dirty="0" smtClean="0">
                <a:latin typeface="Calibri" charset="0"/>
              </a:rPr>
              <a:t>citizens.</a:t>
            </a:r>
            <a:endParaRPr lang="en-US" dirty="0">
              <a:latin typeface="Calibri" charset="0"/>
            </a:endParaRPr>
          </a:p>
        </p:txBody>
      </p:sp>
    </p:spTree>
    <p:extLst>
      <p:ext uri="{BB962C8B-B14F-4D97-AF65-F5344CB8AC3E}">
        <p14:creationId xmlns:p14="http://schemas.microsoft.com/office/powerpoint/2010/main" val="961477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1746"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Calibri" charset="0"/>
              </a:rPr>
              <a:t>Members </a:t>
            </a:r>
            <a:r>
              <a:rPr lang="en-US" dirty="0">
                <a:latin typeface="Calibri" charset="0"/>
              </a:rPr>
              <a:t>serve </a:t>
            </a:r>
            <a:r>
              <a:rPr lang="en-US" dirty="0" smtClean="0">
                <a:latin typeface="Calibri" charset="0"/>
              </a:rPr>
              <a:t> two-year </a:t>
            </a:r>
            <a:r>
              <a:rPr lang="en-US" dirty="0">
                <a:latin typeface="Calibri" charset="0"/>
              </a:rPr>
              <a:t>terms, staggered so that no more than half the </a:t>
            </a:r>
            <a:r>
              <a:rPr lang="en-US" dirty="0" smtClean="0">
                <a:latin typeface="Calibri" charset="0"/>
              </a:rPr>
              <a:t>committee </a:t>
            </a:r>
            <a:r>
              <a:rPr lang="en-US" dirty="0">
                <a:latin typeface="Calibri" charset="0"/>
              </a:rPr>
              <a:t>turns over in any one year.  We do our best to represent all students, school campuses and taxpayers within the boundaries of AISD. </a:t>
            </a:r>
          </a:p>
        </p:txBody>
      </p:sp>
    </p:spTree>
    <p:extLst>
      <p:ext uri="{BB962C8B-B14F-4D97-AF65-F5344CB8AC3E}">
        <p14:creationId xmlns:p14="http://schemas.microsoft.com/office/powerpoint/2010/main" val="3793440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379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Calibri" charset="0"/>
              </a:rPr>
              <a:t>The charge from the board directs</a:t>
            </a:r>
            <a:r>
              <a:rPr lang="en-US" baseline="0" dirty="0" smtClean="0">
                <a:latin typeface="Calibri" charset="0"/>
              </a:rPr>
              <a:t> us to</a:t>
            </a:r>
            <a:r>
              <a:rPr lang="en-US" dirty="0" smtClean="0">
                <a:latin typeface="Calibri" charset="0"/>
              </a:rPr>
              <a:t> </a:t>
            </a:r>
            <a:r>
              <a:rPr lang="en-US" dirty="0">
                <a:latin typeface="Calibri" charset="0"/>
              </a:rPr>
              <a:t>generally meet once a </a:t>
            </a:r>
            <a:r>
              <a:rPr lang="en-US" dirty="0" smtClean="0">
                <a:latin typeface="Calibri" charset="0"/>
              </a:rPr>
              <a:t>quarter,</a:t>
            </a:r>
            <a:r>
              <a:rPr lang="en-US" baseline="0" dirty="0" smtClean="0">
                <a:latin typeface="Calibri" charset="0"/>
              </a:rPr>
              <a:t> and report twice annually. </a:t>
            </a:r>
            <a:r>
              <a:rPr lang="en-US" dirty="0" smtClean="0">
                <a:latin typeface="Calibri" charset="0"/>
              </a:rPr>
              <a:t>We met as</a:t>
            </a:r>
            <a:r>
              <a:rPr lang="en-US" baseline="0" dirty="0" smtClean="0">
                <a:latin typeface="Calibri" charset="0"/>
              </a:rPr>
              <a:t> a full committee six </a:t>
            </a:r>
            <a:r>
              <a:rPr lang="en-US" dirty="0" smtClean="0">
                <a:latin typeface="Calibri" charset="0"/>
              </a:rPr>
              <a:t>times since our last</a:t>
            </a:r>
            <a:r>
              <a:rPr lang="en-US" baseline="0" dirty="0" smtClean="0">
                <a:latin typeface="Calibri" charset="0"/>
              </a:rPr>
              <a:t> report in June of 2015. </a:t>
            </a:r>
            <a:endParaRPr lang="en-US" dirty="0">
              <a:latin typeface="Calibri" charset="0"/>
            </a:endParaRPr>
          </a:p>
        </p:txBody>
      </p:sp>
    </p:spTree>
    <p:extLst>
      <p:ext uri="{BB962C8B-B14F-4D97-AF65-F5344CB8AC3E}">
        <p14:creationId xmlns:p14="http://schemas.microsoft.com/office/powerpoint/2010/main" val="3019380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chemeClr val="bg1"/>
        </a:solidFill>
        <a:effectLst/>
      </p:bgPr>
    </p:bg>
    <p:spTree>
      <p:nvGrpSpPr>
        <p:cNvPr id="1" name=""/>
        <p:cNvGrpSpPr/>
        <p:nvPr/>
      </p:nvGrpSpPr>
      <p:grpSpPr>
        <a:xfrm>
          <a:off x="0" y="0"/>
          <a:ext cx="0" cy="0"/>
          <a:chOff x="0" y="0"/>
          <a:chExt cx="0" cy="0"/>
        </a:xfrm>
      </p:grpSpPr>
      <p:sp>
        <p:nvSpPr>
          <p:cNvPr id="64515" name="Title Placeholder 1"/>
          <p:cNvSpPr>
            <a:spLocks noGrp="1"/>
          </p:cNvSpPr>
          <p:nvPr>
            <p:ph type="ctrTitle"/>
          </p:nvPr>
        </p:nvSpPr>
        <p:spPr>
          <a:xfrm>
            <a:off x="685800" y="2286000"/>
            <a:ext cx="7772400" cy="1143000"/>
          </a:xfrm>
        </p:spPr>
        <p:txBody>
          <a:bodyPr/>
          <a:lstStyle>
            <a:lvl1pPr>
              <a:defRPr/>
            </a:lvl1pPr>
          </a:lstStyle>
          <a:p>
            <a:r>
              <a:rPr lang="en-US"/>
              <a:t>Click to edit Master title style</a:t>
            </a:r>
          </a:p>
        </p:txBody>
      </p:sp>
      <p:sp>
        <p:nvSpPr>
          <p:cNvPr id="64516" name="Text Placeholder 2"/>
          <p:cNvSpPr>
            <a:spLocks noGrp="1"/>
          </p:cNvSpPr>
          <p:nvPr>
            <p:ph type="subTitle" idx="1"/>
          </p:nvPr>
        </p:nvSpPr>
        <p:spPr>
          <a:xfrm>
            <a:off x="1371600" y="3886200"/>
            <a:ext cx="6400800" cy="1752600"/>
          </a:xfrm>
        </p:spPr>
        <p:txBody>
          <a:bodyPr/>
          <a:lstStyle>
            <a:lvl1pPr marL="0" indent="0" algn="ctr">
              <a:buFont typeface="Arial" pitchFamily="-65" charset="0"/>
              <a:buNone/>
              <a:defRPr>
                <a:solidFill>
                  <a:schemeClr val="tx1">
                    <a:lumMod val="50000"/>
                    <a:lumOff val="50000"/>
                  </a:schemeClr>
                </a:solidFill>
              </a:defRPr>
            </a:lvl1pPr>
          </a:lstStyle>
          <a:p>
            <a:r>
              <a:rPr lang="en-US" dirty="0"/>
              <a:t>Click to edit Master subtitle style</a:t>
            </a:r>
          </a:p>
        </p:txBody>
      </p:sp>
      <p:sp>
        <p:nvSpPr>
          <p:cNvPr id="4" name="Date Placeholder 3"/>
          <p:cNvSpPr>
            <a:spLocks noGrp="1"/>
          </p:cNvSpPr>
          <p:nvPr>
            <p:ph type="dt" sz="half" idx="10"/>
          </p:nvPr>
        </p:nvSpPr>
        <p:spPr>
          <a:xfrm>
            <a:off x="685800" y="6248400"/>
            <a:ext cx="1905000" cy="457200"/>
          </a:xfrm>
        </p:spPr>
        <p:txBody>
          <a:bodyPr/>
          <a:lstStyle>
            <a:lvl1pPr>
              <a:defRPr smtClean="0"/>
            </a:lvl1pPr>
          </a:lstStyle>
          <a:p>
            <a:pPr>
              <a:defRPr/>
            </a:pPr>
            <a:fld id="{9D08CC41-809C-E845-96B6-656D4734042E}" type="datetime1">
              <a:rPr lang="en-US"/>
              <a:pPr>
                <a:defRPr/>
              </a:pPr>
              <a:t>8/16/2016</a:t>
            </a:fld>
            <a:endParaRPr lang="en-US" dirty="0"/>
          </a:p>
        </p:txBody>
      </p:sp>
      <p:sp>
        <p:nvSpPr>
          <p:cNvPr id="5" name="Footer Placeholder 4"/>
          <p:cNvSpPr>
            <a:spLocks noGrp="1"/>
          </p:cNvSpPr>
          <p:nvPr>
            <p:ph type="ftr" sz="quarter" idx="11"/>
          </p:nvPr>
        </p:nvSpPr>
        <p:spPr>
          <a:xfrm>
            <a:off x="3124200" y="6248400"/>
            <a:ext cx="2895600" cy="457200"/>
          </a:xfrm>
        </p:spPr>
        <p:txBody>
          <a:bodyPr/>
          <a:lstStyle>
            <a:lvl1pPr>
              <a:defRPr smtClean="0"/>
            </a:lvl1pPr>
          </a:lstStyle>
          <a:p>
            <a:pPr>
              <a:defRPr/>
            </a:pPr>
            <a:endParaRPr lang="en-US" dirty="0"/>
          </a:p>
        </p:txBody>
      </p:sp>
      <p:sp>
        <p:nvSpPr>
          <p:cNvPr id="6" name="Slide Number Placeholder 5"/>
          <p:cNvSpPr>
            <a:spLocks noGrp="1"/>
          </p:cNvSpPr>
          <p:nvPr>
            <p:ph type="sldNum" sz="quarter" idx="12"/>
          </p:nvPr>
        </p:nvSpPr>
        <p:spPr>
          <a:xfrm>
            <a:off x="6553200" y="6248400"/>
            <a:ext cx="1905000" cy="457200"/>
          </a:xfrm>
        </p:spPr>
        <p:txBody>
          <a:bodyPr/>
          <a:lstStyle>
            <a:lvl1pPr>
              <a:defRPr smtClean="0"/>
            </a:lvl1pPr>
          </a:lstStyle>
          <a:p>
            <a:pPr>
              <a:defRPr/>
            </a:pPr>
            <a:fld id="{60BA8A60-2569-5940-B53A-DC2ABA480AD4}" type="slidenum">
              <a:rPr lang="en-US"/>
              <a:pPr>
                <a:defRPr/>
              </a:pPr>
              <a:t>‹#›</a:t>
            </a:fld>
            <a:endParaRPr lang="en-US" dirty="0"/>
          </a:p>
        </p:txBody>
      </p:sp>
    </p:spTree>
    <p:extLst>
      <p:ext uri="{BB962C8B-B14F-4D97-AF65-F5344CB8AC3E}">
        <p14:creationId xmlns:p14="http://schemas.microsoft.com/office/powerpoint/2010/main" val="25399508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9884AE7-E136-DF41-A11B-A2215C8CA5DB}" type="datetime1">
              <a:rPr lang="en-US"/>
              <a:pPr>
                <a:defRPr/>
              </a:pPr>
              <a:t>8/16/2016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9697CC1-255F-9F4E-89B9-96CB920DE022}" type="slidenum">
              <a:rPr lang="en-US"/>
              <a:pPr>
                <a:defRPr/>
              </a:pPr>
              <a:t>‹#›</a:t>
            </a:fld>
            <a:endParaRPr lang="en-US" dirty="0"/>
          </a:p>
        </p:txBody>
      </p:sp>
    </p:spTree>
    <p:extLst>
      <p:ext uri="{BB962C8B-B14F-4D97-AF65-F5344CB8AC3E}">
        <p14:creationId xmlns:p14="http://schemas.microsoft.com/office/powerpoint/2010/main" val="16164892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7BF6707-B6E8-2149-859A-9B8047E9D13E}" type="datetime1">
              <a:rPr lang="en-US"/>
              <a:pPr>
                <a:defRPr/>
              </a:pPr>
              <a:t>8/16/2016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D863E25-CF2D-AE41-A58A-4238D15D6A07}" type="slidenum">
              <a:rPr lang="en-US"/>
              <a:pPr>
                <a:defRPr/>
              </a:pPr>
              <a:t>‹#›</a:t>
            </a:fld>
            <a:endParaRPr lang="en-US" dirty="0"/>
          </a:p>
        </p:txBody>
      </p:sp>
    </p:spTree>
    <p:extLst>
      <p:ext uri="{BB962C8B-B14F-4D97-AF65-F5344CB8AC3E}">
        <p14:creationId xmlns:p14="http://schemas.microsoft.com/office/powerpoint/2010/main" val="89053888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289296D-C5D2-CA48-8983-0A0BAD28B05C}" type="datetime1">
              <a:rPr lang="en-US"/>
              <a:pPr>
                <a:defRPr/>
              </a:pPr>
              <a:t>8/16/2016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1226C58-410A-374F-B1DA-B9BD51B8DE93}" type="slidenum">
              <a:rPr lang="en-US"/>
              <a:pPr>
                <a:defRPr/>
              </a:pPr>
              <a:t>‹#›</a:t>
            </a:fld>
            <a:endParaRPr lang="en-US" dirty="0"/>
          </a:p>
        </p:txBody>
      </p:sp>
    </p:spTree>
    <p:extLst>
      <p:ext uri="{BB962C8B-B14F-4D97-AF65-F5344CB8AC3E}">
        <p14:creationId xmlns:p14="http://schemas.microsoft.com/office/powerpoint/2010/main" val="167670368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6B8EFC9-D42B-BD41-9096-B2E372A8385D}" type="datetime1">
              <a:rPr lang="en-US"/>
              <a:pPr>
                <a:defRPr/>
              </a:pPr>
              <a:t>8/16/2016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9D69C20-6F78-094F-B699-A4A5EF6B86DC}" type="slidenum">
              <a:rPr lang="en-US"/>
              <a:pPr>
                <a:defRPr/>
              </a:pPr>
              <a:t>‹#›</a:t>
            </a:fld>
            <a:endParaRPr lang="en-US" dirty="0"/>
          </a:p>
        </p:txBody>
      </p:sp>
    </p:spTree>
    <p:extLst>
      <p:ext uri="{BB962C8B-B14F-4D97-AF65-F5344CB8AC3E}">
        <p14:creationId xmlns:p14="http://schemas.microsoft.com/office/powerpoint/2010/main" val="4952703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F265DC9-7227-DD42-BDD9-0BB42D4A76B8}" type="datetime1">
              <a:rPr lang="en-US"/>
              <a:pPr>
                <a:defRPr/>
              </a:pPr>
              <a:t>8/16/2016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070AA27-8C84-3A4B-96DB-D70E30043FF0}" type="slidenum">
              <a:rPr lang="en-US"/>
              <a:pPr>
                <a:defRPr/>
              </a:pPr>
              <a:t>‹#›</a:t>
            </a:fld>
            <a:endParaRPr lang="en-US" dirty="0"/>
          </a:p>
        </p:txBody>
      </p:sp>
    </p:spTree>
    <p:extLst>
      <p:ext uri="{BB962C8B-B14F-4D97-AF65-F5344CB8AC3E}">
        <p14:creationId xmlns:p14="http://schemas.microsoft.com/office/powerpoint/2010/main" val="14438208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71FFA10-05E9-D547-A5D6-A4A6C54C266B}" type="datetime1">
              <a:rPr lang="en-US"/>
              <a:pPr>
                <a:defRPr/>
              </a:pPr>
              <a:t>8/16/2016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2E124E8-C421-3F43-8143-1A463897E805}" type="slidenum">
              <a:rPr lang="en-US"/>
              <a:pPr>
                <a:defRPr/>
              </a:pPr>
              <a:t>‹#›</a:t>
            </a:fld>
            <a:endParaRPr lang="en-US" dirty="0"/>
          </a:p>
        </p:txBody>
      </p:sp>
    </p:spTree>
    <p:extLst>
      <p:ext uri="{BB962C8B-B14F-4D97-AF65-F5344CB8AC3E}">
        <p14:creationId xmlns:p14="http://schemas.microsoft.com/office/powerpoint/2010/main" val="94197287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40B1A8A-D801-9645-B47C-BB30281C28B6}" type="datetime1">
              <a:rPr lang="en-US"/>
              <a:pPr>
                <a:defRPr/>
              </a:pPr>
              <a:t>8/16/2016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17993F9-F794-D84C-BAA4-4B2787D2BE62}" type="slidenum">
              <a:rPr lang="en-US"/>
              <a:pPr>
                <a:defRPr/>
              </a:pPr>
              <a:t>‹#›</a:t>
            </a:fld>
            <a:endParaRPr lang="en-US" dirty="0"/>
          </a:p>
        </p:txBody>
      </p:sp>
    </p:spTree>
    <p:extLst>
      <p:ext uri="{BB962C8B-B14F-4D97-AF65-F5344CB8AC3E}">
        <p14:creationId xmlns:p14="http://schemas.microsoft.com/office/powerpoint/2010/main" val="323405398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D549120-C7D2-714E-B5AE-8A5E3D8EAFD2}" type="datetime1">
              <a:rPr lang="en-US"/>
              <a:pPr>
                <a:defRPr/>
              </a:pPr>
              <a:t>8/16/2016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4E2AF81-2B14-F84E-AC66-BDBB7C0E2717}" type="slidenum">
              <a:rPr lang="en-US"/>
              <a:pPr>
                <a:defRPr/>
              </a:pPr>
              <a:t>‹#›</a:t>
            </a:fld>
            <a:endParaRPr lang="en-US" dirty="0"/>
          </a:p>
        </p:txBody>
      </p:sp>
    </p:spTree>
    <p:extLst>
      <p:ext uri="{BB962C8B-B14F-4D97-AF65-F5344CB8AC3E}">
        <p14:creationId xmlns:p14="http://schemas.microsoft.com/office/powerpoint/2010/main" val="1569025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B1330C3-A726-684A-B911-F1AB400A5FB8}" type="datetime1">
              <a:rPr lang="en-US"/>
              <a:pPr>
                <a:defRPr/>
              </a:pPr>
              <a:t>8/16/2016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D7266BB-47FB-2D43-A4FB-214C69ED8AE2}" type="slidenum">
              <a:rPr lang="en-US"/>
              <a:pPr>
                <a:defRPr/>
              </a:pPr>
              <a:t>‹#›</a:t>
            </a:fld>
            <a:endParaRPr lang="en-US" dirty="0"/>
          </a:p>
        </p:txBody>
      </p:sp>
    </p:spTree>
    <p:extLst>
      <p:ext uri="{BB962C8B-B14F-4D97-AF65-F5344CB8AC3E}">
        <p14:creationId xmlns:p14="http://schemas.microsoft.com/office/powerpoint/2010/main" val="37282645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105A003-4943-E449-9193-036E5DEF3948}" type="datetime1">
              <a:rPr lang="en-US"/>
              <a:pPr>
                <a:defRPr/>
              </a:pPr>
              <a:t>8/16/2016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18896B70-59C1-DF43-88ED-E79B7149497F}" type="slidenum">
              <a:rPr lang="en-US"/>
              <a:pPr>
                <a:defRPr/>
              </a:pPr>
              <a:t>‹#›</a:t>
            </a:fld>
            <a:endParaRPr lang="en-US" dirty="0"/>
          </a:p>
        </p:txBody>
      </p:sp>
    </p:spTree>
    <p:extLst>
      <p:ext uri="{BB962C8B-B14F-4D97-AF65-F5344CB8AC3E}">
        <p14:creationId xmlns:p14="http://schemas.microsoft.com/office/powerpoint/2010/main" val="94074799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D202AB2-5B85-E34A-9A34-7C66CB7F9F97}" type="datetime1">
              <a:rPr lang="en-US"/>
              <a:pPr>
                <a:defRPr/>
              </a:pPr>
              <a:t>8/16/2016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83C3A93-8669-4247-8278-0780AC84A325}" type="slidenum">
              <a:rPr lang="en-US"/>
              <a:pPr>
                <a:defRPr/>
              </a:pPr>
              <a:t>‹#›</a:t>
            </a:fld>
            <a:endParaRPr lang="en-US" dirty="0"/>
          </a:p>
        </p:txBody>
      </p:sp>
    </p:spTree>
    <p:extLst>
      <p:ext uri="{BB962C8B-B14F-4D97-AF65-F5344CB8AC3E}">
        <p14:creationId xmlns:p14="http://schemas.microsoft.com/office/powerpoint/2010/main" val="24775995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charset="0"/>
                <a:cs typeface="Arial" charset="0"/>
              </a:defRPr>
            </a:lvl1pPr>
          </a:lstStyle>
          <a:p>
            <a:pPr>
              <a:defRPr/>
            </a:pPr>
            <a:fld id="{33E99FA8-AC66-EF42-99E7-5C520CE035B1}" type="datetime1">
              <a:rPr lang="en-US"/>
              <a:pPr>
                <a:defRPr/>
              </a:pPr>
              <a:t>8/16/2016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alibri" charset="0"/>
                <a:cs typeface="Arial" charset="0"/>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charset="0"/>
                <a:cs typeface="Arial" charset="0"/>
              </a:defRPr>
            </a:lvl1pPr>
          </a:lstStyle>
          <a:p>
            <a:pPr>
              <a:defRPr/>
            </a:pPr>
            <a:fld id="{7CD53B85-1AD3-4144-A853-063F2821CA96}" type="slidenum">
              <a:rPr lang="en-US"/>
              <a:pPr>
                <a:defRPr/>
              </a:pPr>
              <a:t>‹#›</a:t>
            </a:fld>
            <a:endParaRPr lang="en-US" dirty="0"/>
          </a:p>
        </p:txBody>
      </p:sp>
      <p:pic>
        <p:nvPicPr>
          <p:cNvPr id="1031" name="Picture 7" descr="aisd.jpg"/>
          <p:cNvPicPr>
            <a:picLocks noChangeAspect="1"/>
          </p:cNvPicPr>
          <p:nvPr userDrawn="1"/>
        </p:nvPicPr>
        <p:blipFill>
          <a:blip r:embed="rId14" cstate="email">
            <a:extLst>
              <a:ext uri="{28A0092B-C50C-407E-A947-70E740481C1C}">
                <a14:useLocalDpi xmlns:a14="http://schemas.microsoft.com/office/drawing/2010/main" val="0"/>
              </a:ext>
            </a:extLst>
          </a:blip>
          <a:srcRect/>
          <a:stretch>
            <a:fillRect/>
          </a:stretch>
        </p:blipFill>
        <p:spPr bwMode="auto">
          <a:xfrm>
            <a:off x="8051800" y="6146800"/>
            <a:ext cx="635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6"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xStyles>
    <p:titleStyle>
      <a:lvl1pPr algn="ctr" rtl="0" eaLnBrk="0" fontAlgn="base" hangingPunct="0">
        <a:spcBef>
          <a:spcPct val="0"/>
        </a:spcBef>
        <a:spcAft>
          <a:spcPct val="0"/>
        </a:spcAft>
        <a:defRPr sz="4400" kern="12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4" descr="imgres"/>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59138" y="5562600"/>
            <a:ext cx="2625725"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981200"/>
            <a:ext cx="7772400" cy="1828800"/>
          </a:xfrm>
        </p:spPr>
        <p:txBody>
          <a:bodyPr>
            <a:normAutofit fontScale="90000"/>
          </a:bodyPr>
          <a:lstStyle/>
          <a:p>
            <a:pPr eaLnBrk="1" hangingPunct="1">
              <a:defRPr/>
            </a:pPr>
            <a:r>
              <a:rPr lang="en-US" sz="3600" dirty="0">
                <a:latin typeface="Calibri" charset="0"/>
              </a:rPr>
              <a:t/>
            </a:r>
            <a:br>
              <a:rPr lang="en-US" sz="3600" dirty="0">
                <a:latin typeface="Calibri" charset="0"/>
              </a:rPr>
            </a:br>
            <a:r>
              <a:rPr lang="en-US" sz="2900" dirty="0" smtClean="0">
                <a:latin typeface="Calibri" charset="0"/>
              </a:rPr>
              <a:t>Arlington ISD Citizens </a:t>
            </a:r>
            <a:r>
              <a:rPr lang="en-US" sz="2900" dirty="0">
                <a:latin typeface="Calibri" charset="0"/>
              </a:rPr>
              <a:t>Bond Oversight </a:t>
            </a:r>
            <a:r>
              <a:rPr lang="en-US" sz="2900" dirty="0" smtClean="0">
                <a:latin typeface="Calibri" charset="0"/>
              </a:rPr>
              <a:t>Committee (CBOC)</a:t>
            </a:r>
            <a:r>
              <a:rPr lang="en-US" sz="3600" dirty="0">
                <a:latin typeface="Calibri" charset="0"/>
              </a:rPr>
              <a:t/>
            </a:r>
            <a:br>
              <a:rPr lang="en-US" sz="3600" dirty="0">
                <a:latin typeface="Calibri" charset="0"/>
              </a:rPr>
            </a:br>
            <a:r>
              <a:rPr lang="en-US" sz="6700" dirty="0" smtClean="0">
                <a:latin typeface="Calibri" charset="0"/>
              </a:rPr>
              <a:t>Report, Findings,</a:t>
            </a:r>
            <a:br>
              <a:rPr lang="en-US" sz="6700" dirty="0" smtClean="0">
                <a:latin typeface="Calibri" charset="0"/>
              </a:rPr>
            </a:br>
            <a:r>
              <a:rPr lang="en-US" sz="6700" dirty="0" smtClean="0">
                <a:latin typeface="Calibri" charset="0"/>
              </a:rPr>
              <a:t>and Recommendations</a:t>
            </a:r>
            <a:r>
              <a:rPr lang="en-US" sz="3600" dirty="0">
                <a:latin typeface="Calibri" charset="0"/>
              </a:rPr>
              <a:t/>
            </a:r>
            <a:br>
              <a:rPr lang="en-US" sz="3600" dirty="0">
                <a:latin typeface="Calibri" charset="0"/>
              </a:rPr>
            </a:br>
            <a:r>
              <a:rPr lang="en-US" sz="2700" dirty="0">
                <a:latin typeface="Calibri" charset="0"/>
              </a:rPr>
              <a:t>P</a:t>
            </a:r>
            <a:r>
              <a:rPr lang="en-US" sz="2700" dirty="0" smtClean="0">
                <a:latin typeface="Calibri" charset="0"/>
              </a:rPr>
              <a:t>resented at the AISD Board of Trustees Meeting</a:t>
            </a:r>
            <a:br>
              <a:rPr lang="en-US" sz="2700" dirty="0" smtClean="0">
                <a:latin typeface="Calibri" charset="0"/>
              </a:rPr>
            </a:br>
            <a:r>
              <a:rPr lang="en-US" sz="2700" dirty="0" smtClean="0">
                <a:latin typeface="Calibri" charset="0"/>
              </a:rPr>
              <a:t>August </a:t>
            </a:r>
            <a:r>
              <a:rPr lang="en-US" sz="2700" dirty="0" smtClean="0">
                <a:latin typeface="Calibri" charset="0"/>
              </a:rPr>
              <a:t>18, </a:t>
            </a:r>
            <a:r>
              <a:rPr lang="en-US" sz="2700" dirty="0" smtClean="0">
                <a:latin typeface="Calibri" charset="0"/>
              </a:rPr>
              <a:t>2016 </a:t>
            </a:r>
            <a:endParaRPr lang="en-US" sz="2700" dirty="0">
              <a:latin typeface="Calibri" charset="0"/>
            </a:endParaRP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32770" name="Rectangle 3"/>
          <p:cNvSpPr>
            <a:spLocks noGrp="1"/>
          </p:cNvSpPr>
          <p:nvPr>
            <p:ph type="ctrTitle"/>
          </p:nvPr>
        </p:nvSpPr>
        <p:spPr>
          <a:xfrm>
            <a:off x="685800" y="2743200"/>
            <a:ext cx="7772400" cy="1143000"/>
          </a:xfrm>
        </p:spPr>
        <p:txBody>
          <a:bodyPr/>
          <a:lstStyle/>
          <a:p>
            <a:r>
              <a:rPr lang="en-US" sz="10600" dirty="0">
                <a:solidFill>
                  <a:schemeClr val="bg1"/>
                </a:solidFill>
                <a:latin typeface="Calibri" charset="0"/>
              </a:rPr>
              <a:t>Meetings</a:t>
            </a:r>
            <a:endParaRPr lang="en-US" dirty="0">
              <a:latin typeface="Calibri" charset="0"/>
            </a:endParaRP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457200" y="381000"/>
            <a:ext cx="8229600" cy="1143000"/>
          </a:xfrm>
        </p:spPr>
        <p:txBody>
          <a:bodyPr/>
          <a:lstStyle/>
          <a:p>
            <a:pPr eaLnBrk="1" hangingPunct="1"/>
            <a:r>
              <a:rPr lang="en-US" sz="5400" dirty="0">
                <a:latin typeface="Calibri" charset="0"/>
              </a:rPr>
              <a:t>Meetings</a:t>
            </a:r>
          </a:p>
        </p:txBody>
      </p:sp>
      <p:sp>
        <p:nvSpPr>
          <p:cNvPr id="34818" name="Content Placeholder 2"/>
          <p:cNvSpPr>
            <a:spLocks noGrp="1"/>
          </p:cNvSpPr>
          <p:nvPr>
            <p:ph idx="1"/>
          </p:nvPr>
        </p:nvSpPr>
        <p:spPr>
          <a:xfrm>
            <a:off x="457200" y="1905000"/>
            <a:ext cx="8229600" cy="3992563"/>
          </a:xfrm>
        </p:spPr>
        <p:txBody>
          <a:bodyPr/>
          <a:lstStyle/>
          <a:p>
            <a:pPr algn="ctr" eaLnBrk="1" hangingPunct="1">
              <a:buNone/>
            </a:pPr>
            <a:r>
              <a:rPr lang="en-US" dirty="0" smtClean="0"/>
              <a:t>Staff presenting at every meeting:</a:t>
            </a:r>
          </a:p>
          <a:p>
            <a:pPr marL="0" indent="0" algn="ctr" eaLnBrk="1" hangingPunct="1">
              <a:buNone/>
            </a:pPr>
            <a:r>
              <a:rPr lang="en-US" sz="2800" dirty="0" smtClean="0"/>
              <a:t>Chad Branum (Technology)</a:t>
            </a:r>
          </a:p>
          <a:p>
            <a:pPr algn="ctr" eaLnBrk="1" hangingPunct="1">
              <a:buNone/>
            </a:pPr>
            <a:r>
              <a:rPr lang="en-US" sz="2800" dirty="0" smtClean="0"/>
              <a:t>Bob Carlisle/Kelly Horn (Plant Services)</a:t>
            </a:r>
          </a:p>
          <a:p>
            <a:pPr algn="ctr" eaLnBrk="1" hangingPunct="1">
              <a:buNone/>
            </a:pPr>
            <a:r>
              <a:rPr lang="en-US" sz="2800" dirty="0" smtClean="0"/>
              <a:t>Jeremy Earnhart (Fine Arts)</a:t>
            </a:r>
          </a:p>
          <a:p>
            <a:pPr algn="ctr" eaLnBrk="1" hangingPunct="1">
              <a:buNone/>
            </a:pPr>
            <a:r>
              <a:rPr lang="en-US" sz="2800" dirty="0" smtClean="0"/>
              <a:t>Tim Collins (Transportation)</a:t>
            </a:r>
          </a:p>
          <a:p>
            <a:pPr algn="ctr" eaLnBrk="1" hangingPunct="1">
              <a:buNone/>
            </a:pPr>
            <a:r>
              <a:rPr lang="en-US" sz="2800" dirty="0" smtClean="0"/>
              <a:t>James Smith (Security) </a:t>
            </a:r>
          </a:p>
          <a:p>
            <a:pPr eaLnBrk="1" hangingPunct="1">
              <a:buNone/>
            </a:pPr>
            <a:endParaRPr lang="en-US" dirty="0" smtClean="0">
              <a:latin typeface="Calibri" charset="0"/>
            </a:endParaRP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z="5400" dirty="0" smtClean="0"/>
              <a:t>Meetings</a:t>
            </a:r>
            <a:endParaRPr lang="en-US" sz="5400" dirty="0"/>
          </a:p>
        </p:txBody>
      </p:sp>
      <p:sp>
        <p:nvSpPr>
          <p:cNvPr id="3" name="Content Placeholder 2"/>
          <p:cNvSpPr>
            <a:spLocks noGrp="1"/>
          </p:cNvSpPr>
          <p:nvPr>
            <p:ph idx="1"/>
          </p:nvPr>
        </p:nvSpPr>
        <p:spPr>
          <a:xfrm>
            <a:off x="457200" y="1600200"/>
            <a:ext cx="8229600" cy="4525963"/>
          </a:xfrm>
        </p:spPr>
        <p:txBody>
          <a:bodyPr/>
          <a:lstStyle/>
          <a:p>
            <a:pPr marL="0" indent="0" eaLnBrk="1" hangingPunct="1">
              <a:buNone/>
            </a:pPr>
            <a:r>
              <a:rPr lang="en-US" dirty="0" smtClean="0"/>
              <a:t>Reports presented at every meeting:</a:t>
            </a:r>
          </a:p>
          <a:p>
            <a:pPr marL="0" indent="0" eaLnBrk="1" hangingPunct="1">
              <a:buNone/>
            </a:pPr>
            <a:endParaRPr lang="en-US" dirty="0" smtClean="0"/>
          </a:p>
          <a:p>
            <a:r>
              <a:rPr lang="en-US" sz="2800" dirty="0"/>
              <a:t>Construction Fund Summary Report </a:t>
            </a:r>
            <a:r>
              <a:rPr lang="en-US" sz="2800" dirty="0" smtClean="0"/>
              <a:t>– Cindy Powell</a:t>
            </a:r>
          </a:p>
          <a:p>
            <a:r>
              <a:rPr lang="en-US" sz="2800" dirty="0" smtClean="0"/>
              <a:t>Facilities </a:t>
            </a:r>
            <a:r>
              <a:rPr lang="en-US" sz="2800" dirty="0"/>
              <a:t>Schedule </a:t>
            </a:r>
            <a:r>
              <a:rPr lang="en-US" sz="2800" dirty="0" smtClean="0"/>
              <a:t>– Bob Carlisle/Kelly Horn</a:t>
            </a:r>
          </a:p>
          <a:p>
            <a:r>
              <a:rPr lang="en-US" sz="2800" dirty="0" smtClean="0"/>
              <a:t>HUB </a:t>
            </a:r>
            <a:r>
              <a:rPr lang="en-US" sz="2800" dirty="0"/>
              <a:t>Participation </a:t>
            </a:r>
            <a:r>
              <a:rPr lang="en-US" sz="2800" dirty="0" smtClean="0"/>
              <a:t>Report – Cindy Powell</a:t>
            </a:r>
            <a:endParaRPr lang="en-US" sz="2800" dirty="0"/>
          </a:p>
          <a:p>
            <a:pPr marL="0" indent="0">
              <a:buNone/>
            </a:pPr>
            <a:endParaRPr lang="en-US" dirty="0"/>
          </a:p>
        </p:txBody>
      </p:sp>
    </p:spTree>
    <p:extLst>
      <p:ext uri="{BB962C8B-B14F-4D97-AF65-F5344CB8AC3E}">
        <p14:creationId xmlns:p14="http://schemas.microsoft.com/office/powerpoint/2010/main" val="14966448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Meetings</a:t>
            </a:r>
            <a:endParaRPr lang="en-US" sz="5400" dirty="0"/>
          </a:p>
        </p:txBody>
      </p:sp>
      <p:sp>
        <p:nvSpPr>
          <p:cNvPr id="3" name="Content Placeholder 2"/>
          <p:cNvSpPr>
            <a:spLocks noGrp="1"/>
          </p:cNvSpPr>
          <p:nvPr>
            <p:ph idx="1"/>
          </p:nvPr>
        </p:nvSpPr>
        <p:spPr/>
        <p:txBody>
          <a:bodyPr/>
          <a:lstStyle/>
          <a:p>
            <a:pPr algn="ctr" eaLnBrk="1" hangingPunct="1">
              <a:buNone/>
            </a:pPr>
            <a:r>
              <a:rPr lang="en-US" b="1" dirty="0" smtClean="0">
                <a:latin typeface="Calibri" charset="0"/>
              </a:rPr>
              <a:t>August 10</a:t>
            </a:r>
            <a:r>
              <a:rPr lang="en-US" b="1" dirty="0">
                <a:latin typeface="Calibri" charset="0"/>
              </a:rPr>
              <a:t>, </a:t>
            </a:r>
            <a:r>
              <a:rPr lang="en-US" b="1" dirty="0" smtClean="0">
                <a:latin typeface="Calibri" charset="0"/>
              </a:rPr>
              <a:t>2015</a:t>
            </a:r>
            <a:endParaRPr lang="en-US" b="1" dirty="0">
              <a:latin typeface="Calibri" charset="0"/>
            </a:endParaRPr>
          </a:p>
          <a:p>
            <a:pPr eaLnBrk="1" hangingPunct="1"/>
            <a:r>
              <a:rPr lang="en-US" dirty="0" smtClean="0"/>
              <a:t>Educational specifications</a:t>
            </a:r>
            <a:endParaRPr lang="en-US" dirty="0"/>
          </a:p>
          <a:p>
            <a:pPr eaLnBrk="1" hangingPunct="1">
              <a:buNone/>
            </a:pPr>
            <a:r>
              <a:rPr lang="en-US" sz="2800" dirty="0" smtClean="0"/>
              <a:t>		-</a:t>
            </a:r>
            <a:r>
              <a:rPr lang="en-US" sz="2800" dirty="0"/>
              <a:t>	</a:t>
            </a:r>
            <a:r>
              <a:rPr lang="en-US" sz="2800" dirty="0" smtClean="0"/>
              <a:t>Fine </a:t>
            </a:r>
            <a:r>
              <a:rPr lang="en-US" sz="2800" dirty="0"/>
              <a:t>Arts </a:t>
            </a:r>
            <a:r>
              <a:rPr lang="en-US" sz="2800" dirty="0" smtClean="0"/>
              <a:t>Center</a:t>
            </a:r>
          </a:p>
          <a:p>
            <a:pPr marL="0" indent="0" eaLnBrk="1" hangingPunct="1">
              <a:buNone/>
            </a:pPr>
            <a:r>
              <a:rPr lang="en-US" sz="2800" dirty="0" smtClean="0"/>
              <a:t>	- 	Athletics </a:t>
            </a:r>
            <a:r>
              <a:rPr lang="en-US" sz="2800" dirty="0"/>
              <a:t>Complex </a:t>
            </a:r>
            <a:endParaRPr lang="en-US" sz="2800" dirty="0" smtClean="0"/>
          </a:p>
          <a:p>
            <a:pPr eaLnBrk="1" hangingPunct="1"/>
            <a:r>
              <a:rPr lang="en-US" dirty="0" smtClean="0"/>
              <a:t>2015 Bond sale</a:t>
            </a:r>
          </a:p>
          <a:p>
            <a:pPr eaLnBrk="1" hangingPunct="1"/>
            <a:r>
              <a:rPr lang="en-US" dirty="0" smtClean="0"/>
              <a:t>Career/Tech Center presentation</a:t>
            </a:r>
            <a:endParaRPr lang="en-US" dirty="0"/>
          </a:p>
        </p:txBody>
      </p:sp>
    </p:spTree>
    <p:extLst>
      <p:ext uri="{BB962C8B-B14F-4D97-AF65-F5344CB8AC3E}">
        <p14:creationId xmlns:p14="http://schemas.microsoft.com/office/powerpoint/2010/main" val="28556974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Meetings</a:t>
            </a:r>
            <a:endParaRPr lang="en-US" sz="5400" dirty="0"/>
          </a:p>
        </p:txBody>
      </p:sp>
      <p:sp>
        <p:nvSpPr>
          <p:cNvPr id="3" name="Content Placeholder 2"/>
          <p:cNvSpPr>
            <a:spLocks noGrp="1"/>
          </p:cNvSpPr>
          <p:nvPr>
            <p:ph idx="1"/>
          </p:nvPr>
        </p:nvSpPr>
        <p:spPr/>
        <p:txBody>
          <a:bodyPr/>
          <a:lstStyle/>
          <a:p>
            <a:pPr marL="0" indent="0" algn="ctr">
              <a:buNone/>
            </a:pPr>
            <a:endParaRPr lang="en-US" b="1" dirty="0" smtClean="0"/>
          </a:p>
          <a:p>
            <a:pPr marL="0" indent="0" algn="ctr">
              <a:buNone/>
            </a:pPr>
            <a:r>
              <a:rPr lang="en-US" b="1" dirty="0" smtClean="0"/>
              <a:t>October 19, 2015</a:t>
            </a:r>
          </a:p>
          <a:p>
            <a:pPr marL="0" indent="0" algn="ctr">
              <a:buNone/>
            </a:pPr>
            <a:endParaRPr lang="en-US" b="1" dirty="0" smtClean="0"/>
          </a:p>
          <a:p>
            <a:pPr marL="0" indent="0" algn="ctr">
              <a:buNone/>
            </a:pPr>
            <a:r>
              <a:rPr lang="en-US" dirty="0" smtClean="0"/>
              <a:t>New Member Orientation</a:t>
            </a:r>
          </a:p>
        </p:txBody>
      </p:sp>
    </p:spTree>
    <p:extLst>
      <p:ext uri="{BB962C8B-B14F-4D97-AF65-F5344CB8AC3E}">
        <p14:creationId xmlns:p14="http://schemas.microsoft.com/office/powerpoint/2010/main" val="31478896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Meetings</a:t>
            </a:r>
            <a:endParaRPr lang="en-US" sz="5400" dirty="0"/>
          </a:p>
        </p:txBody>
      </p:sp>
      <p:sp>
        <p:nvSpPr>
          <p:cNvPr id="3" name="Content Placeholder 2"/>
          <p:cNvSpPr>
            <a:spLocks noGrp="1"/>
          </p:cNvSpPr>
          <p:nvPr>
            <p:ph idx="1"/>
          </p:nvPr>
        </p:nvSpPr>
        <p:spPr/>
        <p:txBody>
          <a:bodyPr/>
          <a:lstStyle/>
          <a:p>
            <a:pPr marL="0" indent="0" algn="ctr">
              <a:buNone/>
            </a:pPr>
            <a:r>
              <a:rPr lang="en-US" b="1" dirty="0" smtClean="0"/>
              <a:t>November 10, 2015</a:t>
            </a:r>
            <a:endParaRPr lang="en-US" dirty="0" smtClean="0"/>
          </a:p>
          <a:p>
            <a:pPr marL="0" indent="0" algn="ctr">
              <a:buNone/>
            </a:pPr>
            <a:r>
              <a:rPr lang="en-US" b="1" dirty="0" smtClean="0"/>
              <a:t>Diane Patrick </a:t>
            </a:r>
            <a:r>
              <a:rPr lang="en-US" b="1" dirty="0"/>
              <a:t>Elementary School </a:t>
            </a:r>
            <a:endParaRPr lang="en-US" b="1" dirty="0" smtClean="0"/>
          </a:p>
          <a:p>
            <a:pPr marL="0" indent="0" algn="ctr">
              <a:buNone/>
            </a:pPr>
            <a:endParaRPr lang="en-US" b="1" dirty="0" smtClean="0"/>
          </a:p>
          <a:p>
            <a:r>
              <a:rPr lang="en-US" dirty="0" smtClean="0"/>
              <a:t>Elementary Stem Lab presentation</a:t>
            </a:r>
          </a:p>
          <a:p>
            <a:pPr marL="0" indent="0">
              <a:buNone/>
            </a:pPr>
            <a:r>
              <a:rPr lang="en-US" dirty="0"/>
              <a:t>	</a:t>
            </a:r>
            <a:r>
              <a:rPr lang="en-US" sz="2400" dirty="0"/>
              <a:t>Danielle Reynolds </a:t>
            </a:r>
            <a:r>
              <a:rPr lang="en-US" sz="2400" dirty="0" smtClean="0"/>
              <a:t>- Science </a:t>
            </a:r>
            <a:r>
              <a:rPr lang="en-US" sz="2400" dirty="0"/>
              <a:t>&amp; Health Curriculum </a:t>
            </a:r>
            <a:r>
              <a:rPr lang="en-US" sz="2400" dirty="0" smtClean="0"/>
              <a:t>	Coordinator at Patrick Elementary</a:t>
            </a:r>
          </a:p>
          <a:p>
            <a:r>
              <a:rPr lang="en-US" dirty="0" smtClean="0"/>
              <a:t>Facility assessment standards</a:t>
            </a:r>
          </a:p>
        </p:txBody>
      </p:sp>
    </p:spTree>
    <p:extLst>
      <p:ext uri="{BB962C8B-B14F-4D97-AF65-F5344CB8AC3E}">
        <p14:creationId xmlns:p14="http://schemas.microsoft.com/office/powerpoint/2010/main" val="12184707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Meetings</a:t>
            </a:r>
            <a:endParaRPr lang="en-US" sz="5400" dirty="0"/>
          </a:p>
        </p:txBody>
      </p:sp>
      <p:sp>
        <p:nvSpPr>
          <p:cNvPr id="3" name="Content Placeholder 2"/>
          <p:cNvSpPr>
            <a:spLocks noGrp="1"/>
          </p:cNvSpPr>
          <p:nvPr>
            <p:ph idx="1"/>
          </p:nvPr>
        </p:nvSpPr>
        <p:spPr/>
        <p:txBody>
          <a:bodyPr/>
          <a:lstStyle/>
          <a:p>
            <a:pPr marL="0" indent="0" algn="ctr">
              <a:buNone/>
            </a:pPr>
            <a:r>
              <a:rPr lang="en-US" b="1" dirty="0" smtClean="0"/>
              <a:t>January 19, 2016</a:t>
            </a:r>
          </a:p>
          <a:p>
            <a:pPr marL="0" indent="0" algn="ctr">
              <a:buNone/>
            </a:pPr>
            <a:r>
              <a:rPr lang="en-US" b="1" dirty="0"/>
              <a:t>Workman Jr. High </a:t>
            </a:r>
            <a:r>
              <a:rPr lang="en-US" b="1" dirty="0" smtClean="0"/>
              <a:t>School</a:t>
            </a:r>
          </a:p>
          <a:p>
            <a:pPr marL="0" indent="0">
              <a:buNone/>
            </a:pPr>
            <a:endParaRPr lang="en-US" dirty="0"/>
          </a:p>
          <a:p>
            <a:pPr marL="0" indent="0">
              <a:buNone/>
            </a:pPr>
            <a:r>
              <a:rPr lang="en-US" dirty="0" smtClean="0"/>
              <a:t>Tour of construction Work</a:t>
            </a:r>
          </a:p>
          <a:p>
            <a:pPr marL="0" indent="0">
              <a:buNone/>
            </a:pPr>
            <a:r>
              <a:rPr lang="en-US" sz="2400" dirty="0"/>
              <a:t>Kelly Horn, Executive Director of Plant Services </a:t>
            </a:r>
            <a:endParaRPr lang="en-US" sz="2400" dirty="0" smtClean="0"/>
          </a:p>
          <a:p>
            <a:pPr marL="0" indent="0">
              <a:buNone/>
            </a:pPr>
            <a:r>
              <a:rPr lang="en-US" sz="2400" dirty="0" smtClean="0"/>
              <a:t>Javier </a:t>
            </a:r>
            <a:r>
              <a:rPr lang="en-US" sz="2400" dirty="0"/>
              <a:t>Fernandez, Director of Facility Planning and Construction </a:t>
            </a:r>
            <a:endParaRPr lang="en-US" sz="2400" dirty="0" smtClean="0"/>
          </a:p>
          <a:p>
            <a:pPr>
              <a:buFontTx/>
              <a:buChar char="-"/>
            </a:pPr>
            <a:r>
              <a:rPr lang="en-US" sz="2800" dirty="0" smtClean="0"/>
              <a:t>Cafeteria </a:t>
            </a:r>
            <a:r>
              <a:rPr lang="en-US" sz="2800" dirty="0"/>
              <a:t>Expansion and Kitchen </a:t>
            </a:r>
            <a:r>
              <a:rPr lang="en-US" sz="2800" dirty="0" smtClean="0"/>
              <a:t>Renovation</a:t>
            </a:r>
            <a:endParaRPr lang="en-US" sz="2800" dirty="0"/>
          </a:p>
          <a:p>
            <a:pPr>
              <a:buFontTx/>
              <a:buChar char="-"/>
            </a:pPr>
            <a:r>
              <a:rPr lang="en-US" sz="2800" dirty="0" smtClean="0"/>
              <a:t>Classroom </a:t>
            </a:r>
            <a:r>
              <a:rPr lang="en-US" sz="2800" dirty="0"/>
              <a:t>Addition</a:t>
            </a:r>
          </a:p>
        </p:txBody>
      </p:sp>
    </p:spTree>
    <p:extLst>
      <p:ext uri="{BB962C8B-B14F-4D97-AF65-F5344CB8AC3E}">
        <p14:creationId xmlns:p14="http://schemas.microsoft.com/office/powerpoint/2010/main" val="36631657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Meetings</a:t>
            </a:r>
            <a:endParaRPr lang="en-US" sz="5400" dirty="0"/>
          </a:p>
        </p:txBody>
      </p:sp>
      <p:sp>
        <p:nvSpPr>
          <p:cNvPr id="3" name="Content Placeholder 2"/>
          <p:cNvSpPr>
            <a:spLocks noGrp="1"/>
          </p:cNvSpPr>
          <p:nvPr>
            <p:ph idx="1"/>
          </p:nvPr>
        </p:nvSpPr>
        <p:spPr>
          <a:xfrm>
            <a:off x="304800" y="1600200"/>
            <a:ext cx="8534400" cy="4525963"/>
          </a:xfrm>
        </p:spPr>
        <p:txBody>
          <a:bodyPr/>
          <a:lstStyle/>
          <a:p>
            <a:pPr marL="0" indent="0" algn="ctr">
              <a:buNone/>
            </a:pPr>
            <a:r>
              <a:rPr lang="en-US" b="1" dirty="0" smtClean="0"/>
              <a:t>April 20, 2016</a:t>
            </a:r>
          </a:p>
          <a:p>
            <a:pPr marL="0" indent="0" algn="ctr">
              <a:buNone/>
            </a:pPr>
            <a:r>
              <a:rPr lang="en-US" b="1" dirty="0"/>
              <a:t>Corey Academy of Fine Arts &amp; Dual </a:t>
            </a:r>
            <a:r>
              <a:rPr lang="en-US" b="1" dirty="0" smtClean="0"/>
              <a:t>Language</a:t>
            </a:r>
          </a:p>
          <a:p>
            <a:r>
              <a:rPr lang="en-US" dirty="0" smtClean="0"/>
              <a:t>Tour of construction work</a:t>
            </a:r>
          </a:p>
          <a:p>
            <a:pPr marL="0" indent="0">
              <a:buNone/>
            </a:pPr>
            <a:r>
              <a:rPr lang="en-US" sz="2400" dirty="0" smtClean="0"/>
              <a:t>	Kelly </a:t>
            </a:r>
            <a:r>
              <a:rPr lang="en-US" sz="2400" dirty="0"/>
              <a:t>Horn, Executive Director of Plant Services </a:t>
            </a:r>
            <a:endParaRPr lang="en-US" sz="2400" dirty="0" smtClean="0"/>
          </a:p>
          <a:p>
            <a:pPr marL="0" indent="0">
              <a:buNone/>
            </a:pPr>
            <a:r>
              <a:rPr lang="en-US" sz="2400" dirty="0" smtClean="0"/>
              <a:t>	Javier </a:t>
            </a:r>
            <a:r>
              <a:rPr lang="en-US" sz="2400" dirty="0"/>
              <a:t>Fernandez, Director of Facility </a:t>
            </a:r>
            <a:r>
              <a:rPr lang="en-US" sz="2400" dirty="0" smtClean="0"/>
              <a:t>Planning/Construction </a:t>
            </a:r>
          </a:p>
          <a:p>
            <a:pPr marL="0" indent="0">
              <a:buNone/>
            </a:pPr>
            <a:r>
              <a:rPr lang="en-US" sz="2400" dirty="0"/>
              <a:t>	</a:t>
            </a:r>
            <a:r>
              <a:rPr lang="en-US" sz="2400" dirty="0" smtClean="0"/>
              <a:t>Dr</a:t>
            </a:r>
            <a:r>
              <a:rPr lang="en-US" sz="2400" dirty="0"/>
              <a:t>. Matt Varnell, Corey Academy Principal</a:t>
            </a:r>
            <a:endParaRPr lang="en-US" sz="2400" dirty="0" smtClean="0"/>
          </a:p>
          <a:p>
            <a:r>
              <a:rPr lang="en-US" dirty="0" smtClean="0"/>
              <a:t>Piano lab demonstration</a:t>
            </a:r>
          </a:p>
          <a:p>
            <a:pPr marL="0" indent="0">
              <a:buNone/>
            </a:pPr>
            <a:r>
              <a:rPr lang="en-US" sz="2400" dirty="0" smtClean="0"/>
              <a:t>	Tena </a:t>
            </a:r>
            <a:r>
              <a:rPr lang="en-US" sz="2400" dirty="0"/>
              <a:t>Phelps, Corey Academy Piano Teacher </a:t>
            </a:r>
            <a:r>
              <a:rPr lang="en-US" sz="2400" dirty="0" smtClean="0"/>
              <a:t>	</a:t>
            </a:r>
          </a:p>
          <a:p>
            <a:pPr marL="0" indent="0">
              <a:buNone/>
            </a:pPr>
            <a:r>
              <a:rPr lang="en-US" sz="2400" dirty="0" smtClean="0"/>
              <a:t>	Tabitha </a:t>
            </a:r>
            <a:r>
              <a:rPr lang="en-US" sz="2400" dirty="0"/>
              <a:t>Gordon, Jones Academy Piano Teacher </a:t>
            </a:r>
          </a:p>
        </p:txBody>
      </p:sp>
    </p:spTree>
    <p:extLst>
      <p:ext uri="{BB962C8B-B14F-4D97-AF65-F5344CB8AC3E}">
        <p14:creationId xmlns:p14="http://schemas.microsoft.com/office/powerpoint/2010/main" val="28486580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36866" name="Rectangle 2"/>
          <p:cNvSpPr>
            <a:spLocks noGrp="1"/>
          </p:cNvSpPr>
          <p:nvPr>
            <p:ph type="ctrTitle"/>
          </p:nvPr>
        </p:nvSpPr>
        <p:spPr/>
        <p:txBody>
          <a:bodyPr/>
          <a:lstStyle/>
          <a:p>
            <a:r>
              <a:rPr lang="en-US" sz="7200" dirty="0" smtClean="0">
                <a:solidFill>
                  <a:schemeClr val="bg1"/>
                </a:solidFill>
                <a:latin typeface="Calibri" charset="0"/>
              </a:rPr>
              <a:t>Findings &amp; Recommendations</a:t>
            </a:r>
            <a:endParaRPr lang="en-US" sz="7200" dirty="0">
              <a:latin typeface="Calibri" charset="0"/>
            </a:endParaRP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Recommendation #1</a:t>
            </a:r>
            <a:endParaRPr lang="en-US" sz="5400" dirty="0"/>
          </a:p>
        </p:txBody>
      </p:sp>
      <p:sp>
        <p:nvSpPr>
          <p:cNvPr id="3" name="Subtitle 2"/>
          <p:cNvSpPr>
            <a:spLocks noGrp="1"/>
          </p:cNvSpPr>
          <p:nvPr>
            <p:ph idx="1"/>
          </p:nvPr>
        </p:nvSpPr>
        <p:spPr/>
        <p:txBody>
          <a:bodyPr/>
          <a:lstStyle/>
          <a:p>
            <a:pPr marL="0" indent="0" algn="ctr">
              <a:buNone/>
            </a:pPr>
            <a:r>
              <a:rPr lang="en-US" dirty="0" smtClean="0"/>
              <a:t>Best Practices</a:t>
            </a:r>
          </a:p>
          <a:p>
            <a:pPr marL="0" indent="0">
              <a:buNone/>
            </a:pPr>
            <a:r>
              <a:rPr lang="en-US" dirty="0" smtClean="0"/>
              <a:t>CBOC recommends that the </a:t>
            </a:r>
            <a:r>
              <a:rPr lang="en-US" dirty="0"/>
              <a:t>AISD </a:t>
            </a:r>
            <a:r>
              <a:rPr lang="en-US" dirty="0" smtClean="0"/>
              <a:t>Board of Trustees review </a:t>
            </a:r>
            <a:r>
              <a:rPr lang="en-US" dirty="0"/>
              <a:t>and research similar Citizen Bond Oversight Committees across the country, including but not limited to </a:t>
            </a:r>
            <a:r>
              <a:rPr lang="en-US" dirty="0" smtClean="0"/>
              <a:t>the California </a:t>
            </a:r>
            <a:r>
              <a:rPr lang="en-US" dirty="0"/>
              <a:t>League of Bond Oversight Committees </a:t>
            </a:r>
            <a:r>
              <a:rPr lang="en-US" dirty="0" smtClean="0"/>
              <a:t>(CaLBOC), </a:t>
            </a:r>
            <a:r>
              <a:rPr lang="en-US" dirty="0"/>
              <a:t>in order to </a:t>
            </a:r>
            <a:r>
              <a:rPr lang="en-US" dirty="0" smtClean="0"/>
              <a:t>develop “Best Practices” </a:t>
            </a:r>
            <a:r>
              <a:rPr lang="en-US" dirty="0"/>
              <a:t>for future CBOC and potentially provide additional direction to the current AISD CBOC. </a:t>
            </a:r>
          </a:p>
        </p:txBody>
      </p:sp>
    </p:spTree>
    <p:extLst>
      <p:ext uri="{BB962C8B-B14F-4D97-AF65-F5344CB8AC3E}">
        <p14:creationId xmlns:p14="http://schemas.microsoft.com/office/powerpoint/2010/main" val="427207529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8434" name="Rectangle 3"/>
          <p:cNvSpPr>
            <a:spLocks noGrp="1"/>
          </p:cNvSpPr>
          <p:nvPr>
            <p:ph type="ctrTitle"/>
          </p:nvPr>
        </p:nvSpPr>
        <p:spPr/>
        <p:txBody>
          <a:bodyPr/>
          <a:lstStyle/>
          <a:p>
            <a:r>
              <a:rPr lang="en-US" sz="10600" dirty="0">
                <a:solidFill>
                  <a:schemeClr val="bg1"/>
                </a:solidFill>
                <a:latin typeface="Calibri" charset="0"/>
              </a:rPr>
              <a:t>Purpose</a:t>
            </a:r>
            <a:endParaRPr lang="en-US" dirty="0">
              <a:latin typeface="Calibri" charset="0"/>
            </a:endParaRPr>
          </a:p>
        </p:txBody>
      </p:sp>
      <p:sp>
        <p:nvSpPr>
          <p:cNvPr id="18435" name="Rectangle 4"/>
          <p:cNvSpPr>
            <a:spLocks noGrp="1"/>
          </p:cNvSpPr>
          <p:nvPr>
            <p:ph type="subTitle" idx="1"/>
          </p:nvPr>
        </p:nvSpPr>
        <p:spPr/>
        <p:txBody>
          <a:bodyPr/>
          <a:lstStyle/>
          <a:p>
            <a:pPr>
              <a:buFont typeface="Arial" charset="0"/>
              <a:buNone/>
            </a:pPr>
            <a:endParaRPr lang="en-US" dirty="0">
              <a:solidFill>
                <a:srgbClr val="7F7F7F"/>
              </a:solidFill>
              <a:latin typeface="Calibri" charset="0"/>
            </a:endParaRP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 #2</a:t>
            </a:r>
            <a:endParaRPr lang="en-US" dirty="0"/>
          </a:p>
        </p:txBody>
      </p:sp>
      <p:sp>
        <p:nvSpPr>
          <p:cNvPr id="3" name="Content Placeholder 2"/>
          <p:cNvSpPr>
            <a:spLocks noGrp="1"/>
          </p:cNvSpPr>
          <p:nvPr>
            <p:ph idx="1"/>
          </p:nvPr>
        </p:nvSpPr>
        <p:spPr>
          <a:xfrm>
            <a:off x="457200" y="1371600"/>
            <a:ext cx="8229600" cy="4754563"/>
          </a:xfrm>
        </p:spPr>
        <p:txBody>
          <a:bodyPr/>
          <a:lstStyle/>
          <a:p>
            <a:pPr marL="0" indent="0" algn="ctr">
              <a:buNone/>
            </a:pPr>
            <a:r>
              <a:rPr lang="en-US" sz="2600" dirty="0" smtClean="0"/>
              <a:t>Dashboard Reporting Tool</a:t>
            </a:r>
          </a:p>
          <a:p>
            <a:pPr marL="0" indent="0">
              <a:buNone/>
            </a:pPr>
            <a:r>
              <a:rPr lang="en-US" sz="2400" dirty="0" smtClean="0"/>
              <a:t>The </a:t>
            </a:r>
            <a:r>
              <a:rPr lang="en-US" sz="2400" dirty="0"/>
              <a:t>committee recommends that a dashboard reporting tool be developed and made available to </a:t>
            </a:r>
            <a:r>
              <a:rPr lang="en-US" sz="2400" dirty="0" smtClean="0"/>
              <a:t>CBOC </a:t>
            </a:r>
            <a:r>
              <a:rPr lang="en-US" sz="2400" dirty="0"/>
              <a:t>that provides information by construction site based on four (4) measures: </a:t>
            </a:r>
          </a:p>
          <a:p>
            <a:pPr marL="0" indent="0">
              <a:buNone/>
            </a:pPr>
            <a:r>
              <a:rPr lang="en-US" sz="2400" dirty="0" smtClean="0"/>
              <a:t>	1</a:t>
            </a:r>
            <a:r>
              <a:rPr lang="en-US" sz="2400" dirty="0"/>
              <a:t>. Plan Start </a:t>
            </a:r>
          </a:p>
          <a:p>
            <a:pPr marL="0" indent="0">
              <a:buNone/>
            </a:pPr>
            <a:r>
              <a:rPr lang="en-US" sz="2400" dirty="0" smtClean="0"/>
              <a:t>	2</a:t>
            </a:r>
            <a:r>
              <a:rPr lang="en-US" sz="2400" dirty="0"/>
              <a:t>. Plan Finish </a:t>
            </a:r>
          </a:p>
          <a:p>
            <a:pPr marL="0" indent="0">
              <a:buNone/>
            </a:pPr>
            <a:r>
              <a:rPr lang="en-US" sz="2400" dirty="0" smtClean="0"/>
              <a:t>	3</a:t>
            </a:r>
            <a:r>
              <a:rPr lang="en-US" sz="2400" dirty="0"/>
              <a:t>. % Complete </a:t>
            </a:r>
          </a:p>
          <a:p>
            <a:pPr marL="0" indent="0">
              <a:buNone/>
            </a:pPr>
            <a:r>
              <a:rPr lang="en-US" sz="2400" dirty="0" smtClean="0"/>
              <a:t>	4</a:t>
            </a:r>
            <a:r>
              <a:rPr lang="en-US" sz="2400" dirty="0"/>
              <a:t>. % of Dollars Spent </a:t>
            </a:r>
          </a:p>
          <a:p>
            <a:pPr marL="0" lvl="0" indent="0">
              <a:buNone/>
            </a:pPr>
            <a:r>
              <a:rPr lang="en-US" sz="2400" dirty="0"/>
              <a:t>T</a:t>
            </a:r>
            <a:r>
              <a:rPr lang="en-US" sz="2400" dirty="0" smtClean="0"/>
              <a:t>he </a:t>
            </a:r>
            <a:r>
              <a:rPr lang="en-US" sz="2400" dirty="0"/>
              <a:t>committee </a:t>
            </a:r>
            <a:r>
              <a:rPr lang="en-US" sz="2400" dirty="0" smtClean="0"/>
              <a:t>further recommends </a:t>
            </a:r>
            <a:r>
              <a:rPr lang="en-US" sz="2400" dirty="0"/>
              <a:t>that the reporting </a:t>
            </a:r>
            <a:r>
              <a:rPr lang="en-US" sz="2400" dirty="0" smtClean="0"/>
              <a:t>tool be reviewed </a:t>
            </a:r>
            <a:r>
              <a:rPr lang="en-US" sz="2400" dirty="0"/>
              <a:t>from time to time for accuracy</a:t>
            </a:r>
            <a:r>
              <a:rPr lang="en-US" sz="2400" dirty="0" smtClean="0"/>
              <a:t>.</a:t>
            </a:r>
            <a:r>
              <a:rPr lang="en-US" sz="2400" dirty="0">
                <a:solidFill>
                  <a:prstClr val="black"/>
                </a:solidFill>
              </a:rPr>
              <a:t> The deadline for implementation of this tool should be realistic and reasonable, so that the committee can see the reports soon. </a:t>
            </a:r>
          </a:p>
          <a:p>
            <a:pPr marL="0" indent="0">
              <a:buNone/>
            </a:pPr>
            <a:endParaRPr lang="en-US" sz="2600" dirty="0"/>
          </a:p>
        </p:txBody>
      </p:sp>
    </p:spTree>
    <p:extLst>
      <p:ext uri="{BB962C8B-B14F-4D97-AF65-F5344CB8AC3E}">
        <p14:creationId xmlns:p14="http://schemas.microsoft.com/office/powerpoint/2010/main" val="30677164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 #3</a:t>
            </a:r>
            <a:endParaRPr lang="en-US" dirty="0"/>
          </a:p>
        </p:txBody>
      </p:sp>
      <p:sp>
        <p:nvSpPr>
          <p:cNvPr id="3" name="Content Placeholder 2"/>
          <p:cNvSpPr>
            <a:spLocks noGrp="1"/>
          </p:cNvSpPr>
          <p:nvPr>
            <p:ph idx="1"/>
          </p:nvPr>
        </p:nvSpPr>
        <p:spPr/>
        <p:txBody>
          <a:bodyPr/>
          <a:lstStyle/>
          <a:p>
            <a:pPr marL="0" indent="0" algn="ctr">
              <a:buNone/>
            </a:pPr>
            <a:r>
              <a:rPr lang="en-US" dirty="0" smtClean="0"/>
              <a:t>HUB/MWBE</a:t>
            </a:r>
          </a:p>
          <a:p>
            <a:pPr marL="0" indent="0">
              <a:buNone/>
            </a:pPr>
            <a:r>
              <a:rPr lang="en-US" dirty="0" smtClean="0"/>
              <a:t>The </a:t>
            </a:r>
            <a:r>
              <a:rPr lang="en-US" dirty="0"/>
              <a:t>committee recommends that the District </a:t>
            </a:r>
            <a:r>
              <a:rPr lang="en-US" dirty="0" smtClean="0"/>
              <a:t>develop a position statement regarding HUB and MWBE participation in the Bond program and establish </a:t>
            </a:r>
            <a:r>
              <a:rPr lang="en-US" dirty="0"/>
              <a:t>a </a:t>
            </a:r>
            <a:r>
              <a:rPr lang="en-US" dirty="0" smtClean="0"/>
              <a:t>goal </a:t>
            </a:r>
            <a:r>
              <a:rPr lang="en-US" dirty="0"/>
              <a:t>of </a:t>
            </a:r>
            <a:r>
              <a:rPr lang="en-US" dirty="0" smtClean="0"/>
              <a:t>at least 25% participation </a:t>
            </a:r>
            <a:r>
              <a:rPr lang="en-US" dirty="0"/>
              <a:t>for </a:t>
            </a:r>
            <a:r>
              <a:rPr lang="en-US" dirty="0" smtClean="0"/>
              <a:t>dollars spent on construction in the </a:t>
            </a:r>
            <a:r>
              <a:rPr lang="en-US" dirty="0"/>
              <a:t>entire bond </a:t>
            </a:r>
            <a:r>
              <a:rPr lang="en-US" dirty="0" smtClean="0"/>
              <a:t>project. </a:t>
            </a:r>
            <a:endParaRPr lang="en-US" dirty="0"/>
          </a:p>
        </p:txBody>
      </p:sp>
    </p:spTree>
    <p:extLst>
      <p:ext uri="{BB962C8B-B14F-4D97-AF65-F5344CB8AC3E}">
        <p14:creationId xmlns:p14="http://schemas.microsoft.com/office/powerpoint/2010/main" val="2521830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 #4</a:t>
            </a:r>
            <a:endParaRPr lang="en-US" dirty="0"/>
          </a:p>
        </p:txBody>
      </p:sp>
      <p:sp>
        <p:nvSpPr>
          <p:cNvPr id="3" name="Content Placeholder 2"/>
          <p:cNvSpPr>
            <a:spLocks noGrp="1"/>
          </p:cNvSpPr>
          <p:nvPr>
            <p:ph idx="1"/>
          </p:nvPr>
        </p:nvSpPr>
        <p:spPr/>
        <p:txBody>
          <a:bodyPr/>
          <a:lstStyle/>
          <a:p>
            <a:pPr marL="0" indent="0" algn="ctr">
              <a:buNone/>
            </a:pPr>
            <a:r>
              <a:rPr lang="en-US" dirty="0" smtClean="0"/>
              <a:t>Local and Tarrant County contracts</a:t>
            </a:r>
          </a:p>
          <a:p>
            <a:pPr marL="0" indent="0">
              <a:buNone/>
            </a:pPr>
            <a:r>
              <a:rPr lang="en-US" dirty="0" smtClean="0"/>
              <a:t>The </a:t>
            </a:r>
            <a:r>
              <a:rPr lang="en-US" dirty="0"/>
              <a:t>committee recommends that the District actively work on contracting more </a:t>
            </a:r>
            <a:r>
              <a:rPr lang="en-US" dirty="0" smtClean="0"/>
              <a:t>local and Tarrant County businesses</a:t>
            </a:r>
            <a:r>
              <a:rPr lang="en-US" dirty="0"/>
              <a:t>. At this time, the committee does not recommend a specific percentage goal but only an effort to establish a baseline as to what is realistic (just as we did with HUB). </a:t>
            </a:r>
          </a:p>
        </p:txBody>
      </p:sp>
    </p:spTree>
    <p:extLst>
      <p:ext uri="{BB962C8B-B14F-4D97-AF65-F5344CB8AC3E}">
        <p14:creationId xmlns:p14="http://schemas.microsoft.com/office/powerpoint/2010/main" val="308596590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#1</a:t>
            </a:r>
            <a:endParaRPr lang="en-US" dirty="0"/>
          </a:p>
        </p:txBody>
      </p:sp>
      <p:sp>
        <p:nvSpPr>
          <p:cNvPr id="3" name="Content Placeholder 2"/>
          <p:cNvSpPr>
            <a:spLocks noGrp="1"/>
          </p:cNvSpPr>
          <p:nvPr>
            <p:ph idx="1"/>
          </p:nvPr>
        </p:nvSpPr>
        <p:spPr/>
        <p:txBody>
          <a:bodyPr/>
          <a:lstStyle/>
          <a:p>
            <a:pPr marL="0" indent="0">
              <a:buNone/>
            </a:pPr>
            <a:r>
              <a:rPr lang="en-US" sz="2800" dirty="0" smtClean="0"/>
              <a:t>Recognizing </a:t>
            </a:r>
            <a:r>
              <a:rPr lang="en-US" sz="2800" dirty="0"/>
              <a:t>the impact </a:t>
            </a:r>
            <a:r>
              <a:rPr lang="en-US" sz="2800" dirty="0" smtClean="0"/>
              <a:t>of communication </a:t>
            </a:r>
            <a:r>
              <a:rPr lang="en-US" sz="2800" dirty="0"/>
              <a:t>of the bond program to the various constituents needing information, including </a:t>
            </a:r>
            <a:r>
              <a:rPr lang="en-US" sz="2800" dirty="0" smtClean="0"/>
              <a:t>taxpayers, </a:t>
            </a:r>
            <a:r>
              <a:rPr lang="en-US" sz="2800" dirty="0"/>
              <a:t>parents, professionals, general contractors and </a:t>
            </a:r>
            <a:r>
              <a:rPr lang="en-US" sz="2800" dirty="0" smtClean="0"/>
              <a:t>subcontractors, CBOC offers </a:t>
            </a:r>
            <a:r>
              <a:rPr lang="en-US" sz="2800" dirty="0"/>
              <a:t>a special expression of thanks for Ryan Pierce, Leslie </a:t>
            </a:r>
            <a:r>
              <a:rPr lang="en-US" sz="2800" dirty="0" smtClean="0"/>
              <a:t>Johnston </a:t>
            </a:r>
            <a:r>
              <a:rPr lang="en-US" sz="2800" dirty="0"/>
              <a:t>and others affiliated with the communications team for their website efforts featuring the Bond Program and the Bond newsletters. </a:t>
            </a:r>
            <a:r>
              <a:rPr lang="en-US" sz="2800" dirty="0" smtClean="0"/>
              <a:t>CBOC recommends that the AISD continue </a:t>
            </a:r>
            <a:r>
              <a:rPr lang="en-US" sz="2800" dirty="0"/>
              <a:t>to raise the bar for all school districts committed to communicating effectively and timely with all constituents. </a:t>
            </a:r>
          </a:p>
        </p:txBody>
      </p:sp>
    </p:spTree>
    <p:extLst>
      <p:ext uri="{BB962C8B-B14F-4D97-AF65-F5344CB8AC3E}">
        <p14:creationId xmlns:p14="http://schemas.microsoft.com/office/powerpoint/2010/main" val="234281765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#2</a:t>
            </a:r>
            <a:endParaRPr lang="en-US" dirty="0"/>
          </a:p>
        </p:txBody>
      </p:sp>
      <p:sp>
        <p:nvSpPr>
          <p:cNvPr id="3" name="Content Placeholder 2"/>
          <p:cNvSpPr>
            <a:spLocks noGrp="1"/>
          </p:cNvSpPr>
          <p:nvPr>
            <p:ph idx="1"/>
          </p:nvPr>
        </p:nvSpPr>
        <p:spPr/>
        <p:txBody>
          <a:bodyPr/>
          <a:lstStyle/>
          <a:p>
            <a:pPr marL="0" indent="0">
              <a:buNone/>
            </a:pPr>
            <a:r>
              <a:rPr lang="en-US" dirty="0"/>
              <a:t>CBOC generally finds the work of the District on the </a:t>
            </a:r>
            <a:r>
              <a:rPr lang="en-US" dirty="0" smtClean="0"/>
              <a:t>2014 </a:t>
            </a:r>
            <a:r>
              <a:rPr lang="en-US" dirty="0"/>
              <a:t>Bond Program has been exemplary. Although multiple projects have been contracted out at dollar amounts higher than budgeted predictions, we further find that District staff has correctly determined that sufficient contingency </a:t>
            </a:r>
            <a:r>
              <a:rPr lang="en-US" dirty="0" smtClean="0"/>
              <a:t>funds and </a:t>
            </a:r>
            <a:r>
              <a:rPr lang="en-US" dirty="0"/>
              <a:t>interest earnings </a:t>
            </a:r>
            <a:r>
              <a:rPr lang="en-US" dirty="0" smtClean="0"/>
              <a:t>are likely to cover </a:t>
            </a:r>
            <a:r>
              <a:rPr lang="en-US" dirty="0"/>
              <a:t>the current deficit of approximately $11.8 million. </a:t>
            </a:r>
          </a:p>
        </p:txBody>
      </p:sp>
    </p:spTree>
    <p:extLst>
      <p:ext uri="{BB962C8B-B14F-4D97-AF65-F5344CB8AC3E}">
        <p14:creationId xmlns:p14="http://schemas.microsoft.com/office/powerpoint/2010/main" val="28555926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#2 (cont)</a:t>
            </a:r>
            <a:endParaRPr lang="en-US" dirty="0"/>
          </a:p>
        </p:txBody>
      </p:sp>
      <p:sp>
        <p:nvSpPr>
          <p:cNvPr id="3" name="Content Placeholder 2"/>
          <p:cNvSpPr>
            <a:spLocks noGrp="1"/>
          </p:cNvSpPr>
          <p:nvPr>
            <p:ph idx="1"/>
          </p:nvPr>
        </p:nvSpPr>
        <p:spPr/>
        <p:txBody>
          <a:bodyPr/>
          <a:lstStyle/>
          <a:p>
            <a:pPr marL="0" indent="0">
              <a:buNone/>
            </a:pPr>
            <a:r>
              <a:rPr lang="en-US" dirty="0" smtClean="0"/>
              <a:t>However, CBOC recommends </a:t>
            </a:r>
            <a:r>
              <a:rPr lang="en-US" dirty="0"/>
              <a:t>that the committee, the board and staff continue to monitor any </a:t>
            </a:r>
            <a:r>
              <a:rPr lang="en-US" dirty="0" smtClean="0"/>
              <a:t>future </a:t>
            </a:r>
            <a:r>
              <a:rPr lang="en-US" dirty="0"/>
              <a:t>deficit spending for cost trends which may require analysis or tighter adherence to budgeted </a:t>
            </a:r>
            <a:r>
              <a:rPr lang="en-US" dirty="0" smtClean="0"/>
              <a:t>expenditures. </a:t>
            </a:r>
            <a:endParaRPr lang="en-US" dirty="0"/>
          </a:p>
          <a:p>
            <a:pPr marL="0" indent="0">
              <a:buNone/>
            </a:pPr>
            <a:endParaRPr lang="en-US" dirty="0"/>
          </a:p>
        </p:txBody>
      </p:sp>
    </p:spTree>
    <p:extLst>
      <p:ext uri="{BB962C8B-B14F-4D97-AF65-F5344CB8AC3E}">
        <p14:creationId xmlns:p14="http://schemas.microsoft.com/office/powerpoint/2010/main" val="37714025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marL="0" indent="0" algn="ctr">
              <a:buNone/>
            </a:pPr>
            <a:r>
              <a:rPr lang="en-US" sz="4000" dirty="0" smtClean="0"/>
              <a:t>AISD continues to improve and excel in its implementation of the 2014 Bond Program.  The additional improvements recommended in this report will enhance this effort even further.</a:t>
            </a:r>
            <a:endParaRPr lang="en-US" sz="4000" dirty="0"/>
          </a:p>
        </p:txBody>
      </p:sp>
    </p:spTree>
    <p:extLst>
      <p:ext uri="{BB962C8B-B14F-4D97-AF65-F5344CB8AC3E}">
        <p14:creationId xmlns:p14="http://schemas.microsoft.com/office/powerpoint/2010/main" val="299398675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gn="ctr">
              <a:buNone/>
            </a:pPr>
            <a:r>
              <a:rPr lang="en-US" sz="6600" dirty="0"/>
              <a:t>QUESTIONS?</a:t>
            </a:r>
          </a:p>
        </p:txBody>
      </p:sp>
    </p:spTree>
    <p:extLst>
      <p:ext uri="{BB962C8B-B14F-4D97-AF65-F5344CB8AC3E}">
        <p14:creationId xmlns:p14="http://schemas.microsoft.com/office/powerpoint/2010/main" val="13322583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p:cNvSpPr>
          <p:nvPr>
            <p:ph type="title"/>
          </p:nvPr>
        </p:nvSpPr>
        <p:spPr>
          <a:xfrm>
            <a:off x="1066800" y="2857500"/>
            <a:ext cx="7620000" cy="1143000"/>
          </a:xfrm>
        </p:spPr>
        <p:txBody>
          <a:bodyPr/>
          <a:lstStyle/>
          <a:p>
            <a:pPr algn="l"/>
            <a:r>
              <a:rPr lang="en-US" sz="6300" dirty="0">
                <a:latin typeface="Calibri" charset="0"/>
              </a:rPr>
              <a:t>established to provide </a:t>
            </a:r>
            <a:r>
              <a:rPr lang="en-US" sz="6300" b="1" dirty="0">
                <a:solidFill>
                  <a:srgbClr val="632523"/>
                </a:solidFill>
                <a:latin typeface="Calibri" charset="0"/>
              </a:rPr>
              <a:t>TRANSPARENCY</a:t>
            </a:r>
            <a:r>
              <a:rPr lang="en-US" sz="6300" dirty="0">
                <a:latin typeface="Calibri" charset="0"/>
              </a:rPr>
              <a:t> </a:t>
            </a:r>
            <a:br>
              <a:rPr lang="en-US" sz="6300" dirty="0">
                <a:latin typeface="Calibri" charset="0"/>
              </a:rPr>
            </a:br>
            <a:r>
              <a:rPr lang="en-US" sz="6300" dirty="0">
                <a:latin typeface="Calibri" charset="0"/>
              </a:rPr>
              <a:t>and enhance public </a:t>
            </a:r>
            <a:r>
              <a:rPr lang="en-US" sz="6300" b="1" dirty="0">
                <a:solidFill>
                  <a:srgbClr val="632523"/>
                </a:solidFill>
                <a:latin typeface="Calibri" charset="0"/>
              </a:rPr>
              <a:t>CONFIDENCE</a:t>
            </a: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a:xfrm>
            <a:off x="1143000" y="2286000"/>
            <a:ext cx="7543800" cy="1143000"/>
          </a:xfrm>
        </p:spPr>
        <p:txBody>
          <a:bodyPr/>
          <a:lstStyle/>
          <a:p>
            <a:pPr algn="l"/>
            <a:r>
              <a:rPr lang="en-US" sz="5800" dirty="0">
                <a:latin typeface="Calibri" charset="0"/>
              </a:rPr>
              <a:t>provide </a:t>
            </a:r>
            <a:r>
              <a:rPr lang="en-US" sz="5800" b="1" dirty="0">
                <a:solidFill>
                  <a:srgbClr val="632523"/>
                </a:solidFill>
                <a:latin typeface="Calibri" charset="0"/>
              </a:rPr>
              <a:t>FINDINGS</a:t>
            </a:r>
            <a:r>
              <a:rPr lang="en-US" sz="5800" dirty="0">
                <a:latin typeface="Calibri" charset="0"/>
              </a:rPr>
              <a:t> and </a:t>
            </a:r>
            <a:r>
              <a:rPr lang="en-US" sz="5800" b="1" dirty="0">
                <a:solidFill>
                  <a:srgbClr val="632523"/>
                </a:solidFill>
                <a:latin typeface="Calibri" charset="0"/>
              </a:rPr>
              <a:t>RECOMMENDATIONS</a:t>
            </a:r>
            <a:r>
              <a:rPr lang="en-US" sz="5800" dirty="0">
                <a:latin typeface="Calibri" charset="0"/>
              </a:rPr>
              <a:t> </a:t>
            </a:r>
            <a:br>
              <a:rPr lang="en-US" sz="5800" dirty="0">
                <a:latin typeface="Calibri" charset="0"/>
              </a:rPr>
            </a:br>
            <a:r>
              <a:rPr lang="en-US" sz="5800" dirty="0">
                <a:latin typeface="Calibri" charset="0"/>
              </a:rPr>
              <a:t>to the Board of Trustees</a:t>
            </a: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a:xfrm>
            <a:off x="1143000" y="2514600"/>
            <a:ext cx="7543800" cy="1143000"/>
          </a:xfrm>
        </p:spPr>
        <p:txBody>
          <a:bodyPr/>
          <a:lstStyle/>
          <a:p>
            <a:pPr algn="l"/>
            <a:r>
              <a:rPr lang="en-US" sz="5400" b="1" dirty="0" smtClean="0">
                <a:solidFill>
                  <a:srgbClr val="632523"/>
                </a:solidFill>
                <a:latin typeface="Calibri" charset="0"/>
              </a:rPr>
              <a:t>MONITOR PROGRESS</a:t>
            </a:r>
            <a:r>
              <a:rPr lang="en-US" sz="5400" dirty="0" smtClean="0">
                <a:solidFill>
                  <a:srgbClr val="632523"/>
                </a:solidFill>
                <a:latin typeface="Calibri" charset="0"/>
              </a:rPr>
              <a:t> </a:t>
            </a:r>
            <a:r>
              <a:rPr lang="en-US" sz="5400" dirty="0" smtClean="0">
                <a:latin typeface="Calibri" charset="0"/>
              </a:rPr>
              <a:t/>
            </a:r>
            <a:br>
              <a:rPr lang="en-US" sz="5400" dirty="0" smtClean="0">
                <a:latin typeface="Calibri" charset="0"/>
              </a:rPr>
            </a:br>
            <a:r>
              <a:rPr lang="en-US" sz="5400" dirty="0" smtClean="0">
                <a:latin typeface="Calibri" charset="0"/>
              </a:rPr>
              <a:t>of the 2014 Bond program </a:t>
            </a:r>
            <a:r>
              <a:rPr lang="en-US" sz="4800" dirty="0">
                <a:latin typeface="Calibri" charset="0"/>
              </a:rPr>
              <a:t/>
            </a:r>
            <a:br>
              <a:rPr lang="en-US" sz="4800" dirty="0">
                <a:latin typeface="Calibri" charset="0"/>
              </a:rPr>
            </a:br>
            <a:endParaRPr lang="en-US" sz="3600" dirty="0">
              <a:latin typeface="Calibri" charset="0"/>
            </a:endParaRP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a:xfrm>
            <a:off x="990600" y="2286000"/>
            <a:ext cx="7696200" cy="1143000"/>
          </a:xfrm>
        </p:spPr>
        <p:txBody>
          <a:bodyPr/>
          <a:lstStyle/>
          <a:p>
            <a:pPr algn="l"/>
            <a:r>
              <a:rPr lang="en-US" sz="4800" dirty="0">
                <a:latin typeface="Calibri" charset="0"/>
              </a:rPr>
              <a:t>Find ways the District can </a:t>
            </a:r>
            <a:br>
              <a:rPr lang="en-US" sz="4800" dirty="0">
                <a:latin typeface="Calibri" charset="0"/>
              </a:rPr>
            </a:br>
            <a:r>
              <a:rPr lang="en-US" sz="6000" b="1" dirty="0">
                <a:solidFill>
                  <a:srgbClr val="632523"/>
                </a:solidFill>
                <a:latin typeface="Calibri" charset="0"/>
              </a:rPr>
              <a:t>MAXIMIZE</a:t>
            </a:r>
            <a:r>
              <a:rPr lang="en-US" sz="4800" dirty="0">
                <a:latin typeface="Calibri" charset="0"/>
              </a:rPr>
              <a:t> the bond</a:t>
            </a:r>
            <a:r>
              <a:rPr lang="ja-JP" altLang="en-US" sz="4800" dirty="0">
                <a:latin typeface="Calibri" charset="0"/>
              </a:rPr>
              <a:t>’</a:t>
            </a:r>
            <a:r>
              <a:rPr lang="en-US" altLang="ja-JP" sz="4800" dirty="0">
                <a:latin typeface="Calibri" charset="0"/>
              </a:rPr>
              <a:t>s </a:t>
            </a:r>
            <a:br>
              <a:rPr lang="en-US" altLang="ja-JP" sz="4800" dirty="0">
                <a:latin typeface="Calibri" charset="0"/>
              </a:rPr>
            </a:br>
            <a:r>
              <a:rPr lang="en-US" altLang="ja-JP" sz="6000" b="1" dirty="0">
                <a:solidFill>
                  <a:srgbClr val="632523"/>
                </a:solidFill>
                <a:latin typeface="Calibri" charset="0"/>
              </a:rPr>
              <a:t>POTENTIAL</a:t>
            </a:r>
            <a:endParaRPr lang="en-US" sz="3600" dirty="0">
              <a:solidFill>
                <a:srgbClr val="632523"/>
              </a:solidFill>
              <a:latin typeface="Calibri" charset="0"/>
            </a:endParaRP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8674" name="Rectangle 3"/>
          <p:cNvSpPr>
            <a:spLocks noGrp="1"/>
          </p:cNvSpPr>
          <p:nvPr>
            <p:ph type="ctrTitle"/>
          </p:nvPr>
        </p:nvSpPr>
        <p:spPr>
          <a:xfrm>
            <a:off x="685800" y="2743200"/>
            <a:ext cx="7772400" cy="1143000"/>
          </a:xfrm>
        </p:spPr>
        <p:txBody>
          <a:bodyPr/>
          <a:lstStyle/>
          <a:p>
            <a:r>
              <a:rPr lang="en-US" sz="10600" dirty="0">
                <a:solidFill>
                  <a:schemeClr val="bg1"/>
                </a:solidFill>
                <a:latin typeface="Calibri" charset="0"/>
              </a:rPr>
              <a:t>Members</a:t>
            </a:r>
            <a:endParaRPr lang="en-US" dirty="0">
              <a:latin typeface="Calibri" charset="0"/>
            </a:endParaRP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3"/>
          <p:cNvSpPr>
            <a:spLocks noGrp="1"/>
          </p:cNvSpPr>
          <p:nvPr>
            <p:ph type="title"/>
          </p:nvPr>
        </p:nvSpPr>
        <p:spPr>
          <a:xfrm>
            <a:off x="457200" y="381000"/>
            <a:ext cx="8229600" cy="1143000"/>
          </a:xfrm>
        </p:spPr>
        <p:txBody>
          <a:bodyPr/>
          <a:lstStyle/>
          <a:p>
            <a:pPr eaLnBrk="1" hangingPunct="1"/>
            <a:r>
              <a:rPr lang="en-US" sz="5400" dirty="0">
                <a:latin typeface="Calibri" charset="0"/>
              </a:rPr>
              <a:t>Members</a:t>
            </a:r>
          </a:p>
        </p:txBody>
      </p:sp>
      <p:sp>
        <p:nvSpPr>
          <p:cNvPr id="30722" name="Content Placeholder 4"/>
          <p:cNvSpPr>
            <a:spLocks noGrp="1"/>
          </p:cNvSpPr>
          <p:nvPr>
            <p:ph type="body" sz="half" idx="1"/>
          </p:nvPr>
        </p:nvSpPr>
        <p:spPr>
          <a:xfrm>
            <a:off x="5095874" y="2337375"/>
            <a:ext cx="3133725" cy="2206049"/>
          </a:xfrm>
        </p:spPr>
        <p:txBody>
          <a:bodyPr/>
          <a:lstStyle/>
          <a:p>
            <a:pPr marL="0" indent="0" eaLnBrk="1" hangingPunct="1">
              <a:lnSpc>
                <a:spcPct val="90000"/>
              </a:lnSpc>
              <a:buNone/>
            </a:pPr>
            <a:r>
              <a:rPr lang="en-US" sz="2800" dirty="0">
                <a:latin typeface="Arial" panose="020B0604020202020204" pitchFamily="34" charset="0"/>
                <a:cs typeface="Arial" panose="020B0604020202020204" pitchFamily="34" charset="0"/>
              </a:rPr>
              <a:t>Lori Plamondon</a:t>
            </a:r>
          </a:p>
          <a:p>
            <a:pPr marL="0" lvl="0" indent="0" eaLnBrk="1" hangingPunct="1">
              <a:lnSpc>
                <a:spcPct val="90000"/>
              </a:lnSpc>
              <a:buNone/>
            </a:pPr>
            <a:r>
              <a:rPr lang="en-US" sz="2800" dirty="0" smtClean="0">
                <a:solidFill>
                  <a:prstClr val="black"/>
                </a:solidFill>
                <a:latin typeface="Arial" charset="0"/>
              </a:rPr>
              <a:t>Tony </a:t>
            </a:r>
            <a:r>
              <a:rPr lang="en-US" sz="2800" dirty="0">
                <a:solidFill>
                  <a:prstClr val="black"/>
                </a:solidFill>
                <a:latin typeface="Arial" charset="0"/>
              </a:rPr>
              <a:t>Pompa</a:t>
            </a:r>
          </a:p>
          <a:p>
            <a:pPr marL="0" lvl="0" indent="0" eaLnBrk="1" hangingPunct="1">
              <a:lnSpc>
                <a:spcPct val="90000"/>
              </a:lnSpc>
              <a:buNone/>
            </a:pPr>
            <a:r>
              <a:rPr lang="en-US" sz="2800" dirty="0">
                <a:solidFill>
                  <a:prstClr val="black"/>
                </a:solidFill>
                <a:latin typeface="Arial" charset="0"/>
              </a:rPr>
              <a:t>Dawn Serman</a:t>
            </a:r>
          </a:p>
          <a:p>
            <a:pPr marL="0" lvl="0" indent="0" eaLnBrk="1" hangingPunct="1">
              <a:lnSpc>
                <a:spcPct val="90000"/>
              </a:lnSpc>
              <a:buNone/>
            </a:pPr>
            <a:r>
              <a:rPr lang="en-US" sz="2800" dirty="0">
                <a:solidFill>
                  <a:prstClr val="black"/>
                </a:solidFill>
                <a:latin typeface="Arial" charset="0"/>
              </a:rPr>
              <a:t>John Slover</a:t>
            </a:r>
          </a:p>
          <a:p>
            <a:pPr marL="0" lvl="0" indent="0" eaLnBrk="1" hangingPunct="1">
              <a:lnSpc>
                <a:spcPct val="90000"/>
              </a:lnSpc>
              <a:buNone/>
            </a:pPr>
            <a:r>
              <a:rPr lang="en-US" sz="2800" dirty="0">
                <a:solidFill>
                  <a:prstClr val="black"/>
                </a:solidFill>
                <a:latin typeface="Arial" charset="0"/>
              </a:rPr>
              <a:t>Ismail Tahir</a:t>
            </a:r>
          </a:p>
          <a:p>
            <a:pPr indent="0" eaLnBrk="1" hangingPunct="1">
              <a:lnSpc>
                <a:spcPct val="90000"/>
              </a:lnSpc>
              <a:buFont typeface="Arial" charset="0"/>
              <a:buNone/>
            </a:pPr>
            <a:endParaRPr lang="en-US" sz="2000" dirty="0">
              <a:solidFill>
                <a:srgbClr val="1F497D"/>
              </a:solidFill>
              <a:latin typeface="Calibri" charset="0"/>
            </a:endParaRPr>
          </a:p>
          <a:p>
            <a:pPr indent="0" eaLnBrk="1" hangingPunct="1">
              <a:lnSpc>
                <a:spcPct val="90000"/>
              </a:lnSpc>
              <a:buFont typeface="Arial" charset="0"/>
              <a:buNone/>
            </a:pPr>
            <a:endParaRPr lang="en-US" sz="2000" dirty="0">
              <a:latin typeface="Calibri" charset="0"/>
            </a:endParaRPr>
          </a:p>
          <a:p>
            <a:pPr indent="0" eaLnBrk="1" hangingPunct="1">
              <a:lnSpc>
                <a:spcPct val="90000"/>
              </a:lnSpc>
            </a:pPr>
            <a:endParaRPr lang="en-US" sz="1000" dirty="0">
              <a:latin typeface="Calibri" charset="0"/>
            </a:endParaRPr>
          </a:p>
        </p:txBody>
      </p:sp>
      <p:sp>
        <p:nvSpPr>
          <p:cNvPr id="30723" name="Text Box 5"/>
          <p:cNvSpPr txBox="1">
            <a:spLocks noChangeArrowheads="1"/>
          </p:cNvSpPr>
          <p:nvPr/>
        </p:nvSpPr>
        <p:spPr bwMode="auto">
          <a:xfrm>
            <a:off x="1295400" y="1752600"/>
            <a:ext cx="6553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3200" dirty="0" smtClean="0">
                <a:latin typeface="Calibri" charset="0"/>
              </a:rPr>
              <a:t>Dan Malone, chair</a:t>
            </a:r>
            <a:endParaRPr lang="en-US" sz="3200" dirty="0">
              <a:latin typeface="Calibri" charset="0"/>
            </a:endParaRPr>
          </a:p>
        </p:txBody>
      </p:sp>
      <p:sp>
        <p:nvSpPr>
          <p:cNvPr id="30724" name="Content Placeholder 4"/>
          <p:cNvSpPr txBox="1">
            <a:spLocks/>
          </p:cNvSpPr>
          <p:nvPr/>
        </p:nvSpPr>
        <p:spPr bwMode="auto">
          <a:xfrm>
            <a:off x="1042987" y="2337375"/>
            <a:ext cx="7058026" cy="246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marL="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lnSpc>
                <a:spcPct val="90000"/>
              </a:lnSpc>
              <a:spcBef>
                <a:spcPct val="20000"/>
              </a:spcBef>
              <a:buFont typeface="Arial" charset="0"/>
              <a:buNone/>
            </a:pPr>
            <a:r>
              <a:rPr lang="en-US" sz="2800" dirty="0" smtClean="0"/>
              <a:t>Justin Chapa</a:t>
            </a:r>
          </a:p>
          <a:p>
            <a:pPr eaLnBrk="1" hangingPunct="1">
              <a:lnSpc>
                <a:spcPct val="90000"/>
              </a:lnSpc>
              <a:spcBef>
                <a:spcPct val="20000"/>
              </a:spcBef>
              <a:buFont typeface="Arial" charset="0"/>
              <a:buNone/>
            </a:pPr>
            <a:r>
              <a:rPr lang="en-US" sz="2800" dirty="0"/>
              <a:t>William Deakyne</a:t>
            </a:r>
            <a:endParaRPr lang="en-US" sz="2800" dirty="0" smtClean="0"/>
          </a:p>
          <a:p>
            <a:pPr eaLnBrk="1" hangingPunct="1">
              <a:lnSpc>
                <a:spcPct val="90000"/>
              </a:lnSpc>
              <a:spcBef>
                <a:spcPct val="20000"/>
              </a:spcBef>
              <a:buFont typeface="Arial" charset="0"/>
              <a:buNone/>
            </a:pPr>
            <a:r>
              <a:rPr lang="en-US" sz="2800" dirty="0" smtClean="0"/>
              <a:t>Dale </a:t>
            </a:r>
            <a:r>
              <a:rPr lang="en-US" sz="2800" dirty="0"/>
              <a:t>Sharpe </a:t>
            </a:r>
            <a:r>
              <a:rPr lang="en-US" sz="2800" dirty="0" smtClean="0"/>
              <a:t>Jenkins</a:t>
            </a:r>
          </a:p>
          <a:p>
            <a:pPr eaLnBrk="1" hangingPunct="1">
              <a:lnSpc>
                <a:spcPct val="90000"/>
              </a:lnSpc>
              <a:spcBef>
                <a:spcPct val="20000"/>
              </a:spcBef>
              <a:buFont typeface="Arial" charset="0"/>
              <a:buNone/>
              <a:tabLst>
                <a:tab pos="3881438" algn="l"/>
              </a:tabLst>
            </a:pPr>
            <a:r>
              <a:rPr lang="en-US" sz="2800" dirty="0"/>
              <a:t>H. Suzanne </a:t>
            </a:r>
            <a:r>
              <a:rPr lang="en-US" sz="2800" dirty="0" smtClean="0"/>
              <a:t>Kelley</a:t>
            </a:r>
          </a:p>
          <a:p>
            <a:pPr eaLnBrk="1" hangingPunct="1">
              <a:lnSpc>
                <a:spcPct val="90000"/>
              </a:lnSpc>
              <a:spcBef>
                <a:spcPct val="20000"/>
              </a:spcBef>
              <a:buFont typeface="Arial" charset="0"/>
              <a:buNone/>
              <a:tabLst>
                <a:tab pos="3881438" algn="l"/>
              </a:tabLst>
            </a:pPr>
            <a:r>
              <a:rPr lang="en-US" sz="2800" dirty="0" smtClean="0"/>
              <a:t>Andrew Nash</a:t>
            </a:r>
          </a:p>
          <a:p>
            <a:pPr eaLnBrk="1" hangingPunct="1">
              <a:lnSpc>
                <a:spcPct val="90000"/>
              </a:lnSpc>
              <a:spcBef>
                <a:spcPct val="20000"/>
              </a:spcBef>
              <a:buFont typeface="Arial" charset="0"/>
              <a:buNone/>
              <a:tabLst>
                <a:tab pos="3881438" algn="l"/>
              </a:tabLst>
            </a:pPr>
            <a:endParaRPr lang="en-US" sz="2800" dirty="0" smtClean="0"/>
          </a:p>
          <a:p>
            <a:pPr marL="0" lvl="0" algn="ctr" eaLnBrk="1" hangingPunct="1">
              <a:lnSpc>
                <a:spcPct val="90000"/>
              </a:lnSpc>
              <a:spcBef>
                <a:spcPct val="20000"/>
              </a:spcBef>
            </a:pPr>
            <a:r>
              <a:rPr lang="en-US" sz="2800" dirty="0"/>
              <a:t>Alternates:  </a:t>
            </a:r>
            <a:r>
              <a:rPr lang="en-US" sz="2800" dirty="0">
                <a:solidFill>
                  <a:prstClr val="black"/>
                </a:solidFill>
              </a:rPr>
              <a:t>Chad Bates, Kim Crawford, Cara Hackley, Seth Ressl, </a:t>
            </a:r>
          </a:p>
          <a:p>
            <a:pPr marL="0" lvl="0" algn="ctr" eaLnBrk="1" hangingPunct="1">
              <a:lnSpc>
                <a:spcPct val="90000"/>
              </a:lnSpc>
              <a:spcBef>
                <a:spcPct val="20000"/>
              </a:spcBef>
            </a:pPr>
            <a:r>
              <a:rPr lang="en-US" sz="2800" dirty="0">
                <a:solidFill>
                  <a:prstClr val="black"/>
                </a:solidFill>
              </a:rPr>
              <a:t>David Wilbanks</a:t>
            </a:r>
          </a:p>
          <a:p>
            <a:pPr eaLnBrk="1" hangingPunct="1">
              <a:lnSpc>
                <a:spcPct val="90000"/>
              </a:lnSpc>
              <a:spcBef>
                <a:spcPct val="20000"/>
              </a:spcBef>
              <a:buFont typeface="Arial" charset="0"/>
              <a:buNone/>
              <a:tabLst>
                <a:tab pos="3881438" algn="l"/>
              </a:tabLst>
            </a:pPr>
            <a:endParaRPr lang="en-US" sz="2800" dirty="0" smtClean="0"/>
          </a:p>
          <a:p>
            <a:pPr eaLnBrk="1" hangingPunct="1">
              <a:lnSpc>
                <a:spcPct val="90000"/>
              </a:lnSpc>
              <a:spcBef>
                <a:spcPct val="20000"/>
              </a:spcBef>
              <a:buFont typeface="Arial" charset="0"/>
              <a:buNone/>
            </a:pPr>
            <a:endParaRPr lang="en-US" sz="2800" dirty="0"/>
          </a:p>
          <a:p>
            <a:pPr eaLnBrk="1" hangingPunct="1">
              <a:lnSpc>
                <a:spcPct val="90000"/>
              </a:lnSpc>
              <a:spcBef>
                <a:spcPct val="20000"/>
              </a:spcBef>
              <a:buFont typeface="Arial" charset="0"/>
              <a:buNone/>
            </a:pPr>
            <a:endParaRPr lang="en-US" sz="2800" dirty="0">
              <a:latin typeface="Calibri" charset="0"/>
            </a:endParaRP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New Members </a:t>
            </a:r>
            <a:endParaRPr lang="en-US" sz="5400" dirty="0"/>
          </a:p>
        </p:txBody>
      </p:sp>
      <p:sp>
        <p:nvSpPr>
          <p:cNvPr id="3" name="Content Placeholder 2"/>
          <p:cNvSpPr>
            <a:spLocks noGrp="1"/>
          </p:cNvSpPr>
          <p:nvPr>
            <p:ph idx="1"/>
          </p:nvPr>
        </p:nvSpPr>
        <p:spPr/>
        <p:txBody>
          <a:bodyPr/>
          <a:lstStyle/>
          <a:p>
            <a:pPr marL="0" indent="0" algn="ctr">
              <a:buNone/>
            </a:pPr>
            <a:r>
              <a:rPr lang="en-US" dirty="0" smtClean="0"/>
              <a:t>Added in 2016:</a:t>
            </a:r>
          </a:p>
          <a:p>
            <a:pPr marL="0" indent="0" algn="ctr">
              <a:buNone/>
            </a:pPr>
            <a:r>
              <a:rPr lang="en-US" sz="3600" dirty="0" smtClean="0"/>
              <a:t>Student Leadership  Advisory Committee</a:t>
            </a:r>
          </a:p>
          <a:p>
            <a:pPr marL="0" indent="0">
              <a:buNone/>
            </a:pPr>
            <a:endParaRPr lang="en-US" dirty="0"/>
          </a:p>
          <a:p>
            <a:pPr marL="0" indent="0" algn="ctr">
              <a:buNone/>
            </a:pPr>
            <a:endParaRPr lang="en-US" dirty="0"/>
          </a:p>
        </p:txBody>
      </p:sp>
    </p:spTree>
    <p:extLst>
      <p:ext uri="{BB962C8B-B14F-4D97-AF65-F5344CB8AC3E}">
        <p14:creationId xmlns:p14="http://schemas.microsoft.com/office/powerpoint/2010/main" val="40312703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9903</TotalTime>
  <Words>1160</Words>
  <Application>Microsoft Office PowerPoint</Application>
  <PresentationFormat>On-screen Show (4:3)</PresentationFormat>
  <Paragraphs>128</Paragraphs>
  <Slides>27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MS PGothic</vt:lpstr>
      <vt:lpstr>Arial</vt:lpstr>
      <vt:lpstr>Calibri</vt:lpstr>
      <vt:lpstr>Office Theme</vt:lpstr>
      <vt:lpstr> Arlington ISD Citizens Bond Oversight Committee (CBOC) Report, Findings, and Recommendations Presented at the AISD Board of Trustees Meeting August 18, 2016 </vt:lpstr>
      <vt:lpstr>Purpose</vt:lpstr>
      <vt:lpstr>established to provide TRANSPARENCY  and enhance public CONFIDENCE</vt:lpstr>
      <vt:lpstr>provide FINDINGS and RECOMMENDATIONS  to the Board of Trustees</vt:lpstr>
      <vt:lpstr>MONITOR PROGRESS  of the 2014 Bond program  </vt:lpstr>
      <vt:lpstr>Find ways the District can  MAXIMIZE the bond’s  POTENTIAL</vt:lpstr>
      <vt:lpstr>Members</vt:lpstr>
      <vt:lpstr>Members</vt:lpstr>
      <vt:lpstr>New Members </vt:lpstr>
      <vt:lpstr>Meetings</vt:lpstr>
      <vt:lpstr>Meetings</vt:lpstr>
      <vt:lpstr>Meetings</vt:lpstr>
      <vt:lpstr>Meetings</vt:lpstr>
      <vt:lpstr>Meetings</vt:lpstr>
      <vt:lpstr>Meetings</vt:lpstr>
      <vt:lpstr>Meetings</vt:lpstr>
      <vt:lpstr>Meetings</vt:lpstr>
      <vt:lpstr>Findings &amp; Recommendations</vt:lpstr>
      <vt:lpstr>Recommendation #1</vt:lpstr>
      <vt:lpstr>Recommendation #2</vt:lpstr>
      <vt:lpstr>Recommendation #3</vt:lpstr>
      <vt:lpstr>Recommendation #4</vt:lpstr>
      <vt:lpstr>Finding #1</vt:lpstr>
      <vt:lpstr>Finding  #2</vt:lpstr>
      <vt:lpstr>Finding #2 (cont)</vt:lpstr>
      <vt:lpstr>Conclusion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Arlington Independent School District Citizens Bond Oversight Committee Presentation #3  November</dc:title>
  <dc:creator>kecia mays</dc:creator>
  <cp:lastModifiedBy>CYNTHIA POWELL</cp:lastModifiedBy>
  <cp:revision>246</cp:revision>
  <cp:lastPrinted>2012-06-18T19:45:53Z</cp:lastPrinted>
  <dcterms:created xsi:type="dcterms:W3CDTF">2011-10-17T23:32:02Z</dcterms:created>
  <dcterms:modified xsi:type="dcterms:W3CDTF">2016-08-17T04:24:15Z</dcterms:modified>
</cp:coreProperties>
</file>