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handoutMasterIdLst>
    <p:handoutMasterId r:id="rId26"/>
  </p:handoutMasterIdLst>
  <p:sldIdLst>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4" r:id="rId22"/>
    <p:sldId id="302" r:id="rId23"/>
    <p:sldId id="303" r:id="rId2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94660"/>
  </p:normalViewPr>
  <p:slideViewPr>
    <p:cSldViewPr snapToGrid="0" snapToObjects="1">
      <p:cViewPr varScale="1">
        <p:scale>
          <a:sx n="90" d="100"/>
          <a:sy n="90" d="100"/>
        </p:scale>
        <p:origin x="354" y="7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4" d="100"/>
          <a:sy n="54" d="100"/>
        </p:scale>
        <p:origin x="25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Expenditures</a:t>
            </a:r>
            <a:r>
              <a:rPr lang="en-US" baseline="0" dirty="0" smtClean="0"/>
              <a:t> and Encumbrances</a:t>
            </a:r>
            <a:endParaRPr lang="en-US" dirty="0"/>
          </a:p>
        </c:rich>
      </c:tx>
      <c:overlay val="0"/>
    </c:title>
    <c:autoTitleDeleted val="0"/>
    <c:plotArea>
      <c:layout/>
      <c:lineChart>
        <c:grouping val="standard"/>
        <c:varyColors val="0"/>
        <c:ser>
          <c:idx val="0"/>
          <c:order val="0"/>
          <c:tx>
            <c:strRef>
              <c:f>Sheet1!$B$1</c:f>
              <c:strCache>
                <c:ptCount val="1"/>
                <c:pt idx="0">
                  <c:v>Actual</c:v>
                </c:pt>
              </c:strCache>
            </c:strRef>
          </c:tx>
          <c:marker>
            <c:symbol val="none"/>
          </c:marker>
          <c:cat>
            <c:strRef>
              <c:f>Sheet1!$A$2:$A$7</c:f>
              <c:strCache>
                <c:ptCount val="6"/>
                <c:pt idx="0">
                  <c:v>Start</c:v>
                </c:pt>
                <c:pt idx="1">
                  <c:v>Year 1</c:v>
                </c:pt>
                <c:pt idx="2">
                  <c:v>Year 2</c:v>
                </c:pt>
                <c:pt idx="3">
                  <c:v>Year 3</c:v>
                </c:pt>
                <c:pt idx="4">
                  <c:v>Year 4</c:v>
                </c:pt>
                <c:pt idx="5">
                  <c:v>Year 5</c:v>
                </c:pt>
              </c:strCache>
            </c:strRef>
          </c:cat>
          <c:val>
            <c:numRef>
              <c:f>Sheet1!$B$2:$B$7</c:f>
              <c:numCache>
                <c:formatCode>#,##0.00</c:formatCode>
                <c:ptCount val="6"/>
                <c:pt idx="0">
                  <c:v>0</c:v>
                </c:pt>
                <c:pt idx="1">
                  <c:v>25516768.560000002</c:v>
                </c:pt>
                <c:pt idx="2">
                  <c:v>188379833</c:v>
                </c:pt>
                <c:pt idx="3">
                  <c:v>353542139</c:v>
                </c:pt>
              </c:numCache>
            </c:numRef>
          </c:val>
          <c:smooth val="0"/>
        </c:ser>
        <c:ser>
          <c:idx val="1"/>
          <c:order val="1"/>
          <c:tx>
            <c:strRef>
              <c:f>Sheet1!$C$1</c:f>
              <c:strCache>
                <c:ptCount val="1"/>
                <c:pt idx="0">
                  <c:v>Glidepath</c:v>
                </c:pt>
              </c:strCache>
            </c:strRef>
          </c:tx>
          <c:spPr>
            <a:ln>
              <a:solidFill>
                <a:srgbClr val="00B050"/>
              </a:solidFill>
              <a:prstDash val="dash"/>
            </a:ln>
          </c:spPr>
          <c:marker>
            <c:symbol val="none"/>
          </c:marker>
          <c:cat>
            <c:strRef>
              <c:f>Sheet1!$A$2:$A$7</c:f>
              <c:strCache>
                <c:ptCount val="6"/>
                <c:pt idx="0">
                  <c:v>Start</c:v>
                </c:pt>
                <c:pt idx="1">
                  <c:v>Year 1</c:v>
                </c:pt>
                <c:pt idx="2">
                  <c:v>Year 2</c:v>
                </c:pt>
                <c:pt idx="3">
                  <c:v>Year 3</c:v>
                </c:pt>
                <c:pt idx="4">
                  <c:v>Year 4</c:v>
                </c:pt>
                <c:pt idx="5">
                  <c:v>Year 5</c:v>
                </c:pt>
              </c:strCache>
            </c:strRef>
          </c:cat>
          <c:val>
            <c:numRef>
              <c:f>Sheet1!$C$2:$C$7</c:f>
              <c:numCache>
                <c:formatCode>#,##0.00</c:formatCode>
                <c:ptCount val="6"/>
                <c:pt idx="0">
                  <c:v>0</c:v>
                </c:pt>
                <c:pt idx="1">
                  <c:v>132625855.59999999</c:v>
                </c:pt>
                <c:pt idx="2">
                  <c:v>265251711.19999999</c:v>
                </c:pt>
                <c:pt idx="3">
                  <c:v>397877566.79999995</c:v>
                </c:pt>
                <c:pt idx="4">
                  <c:v>530503422.39999998</c:v>
                </c:pt>
                <c:pt idx="5">
                  <c:v>663129278</c:v>
                </c:pt>
              </c:numCache>
            </c:numRef>
          </c:val>
          <c:smooth val="0"/>
        </c:ser>
        <c:dLbls>
          <c:showLegendKey val="0"/>
          <c:showVal val="0"/>
          <c:showCatName val="0"/>
          <c:showSerName val="0"/>
          <c:showPercent val="0"/>
          <c:showBubbleSize val="0"/>
        </c:dLbls>
        <c:smooth val="0"/>
        <c:axId val="-619190000"/>
        <c:axId val="-619192720"/>
      </c:lineChart>
      <c:catAx>
        <c:axId val="-619190000"/>
        <c:scaling>
          <c:orientation val="minMax"/>
        </c:scaling>
        <c:delete val="0"/>
        <c:axPos val="b"/>
        <c:numFmt formatCode="General" sourceLinked="0"/>
        <c:majorTickMark val="out"/>
        <c:minorTickMark val="none"/>
        <c:tickLblPos val="nextTo"/>
        <c:crossAx val="-619192720"/>
        <c:crosses val="autoZero"/>
        <c:auto val="1"/>
        <c:lblAlgn val="ctr"/>
        <c:lblOffset val="100"/>
        <c:noMultiLvlLbl val="0"/>
      </c:catAx>
      <c:valAx>
        <c:axId val="-619192720"/>
        <c:scaling>
          <c:orientation val="minMax"/>
        </c:scaling>
        <c:delete val="0"/>
        <c:axPos val="l"/>
        <c:majorGridlines/>
        <c:numFmt formatCode="&quot;$&quot;#,##0" sourceLinked="0"/>
        <c:majorTickMark val="out"/>
        <c:minorTickMark val="none"/>
        <c:tickLblPos val="nextTo"/>
        <c:crossAx val="-619190000"/>
        <c:crosses val="autoZero"/>
        <c:crossBetween val="midCat"/>
        <c:dispUnits>
          <c:builtInUnit val="millions"/>
          <c:dispUnitsLbl>
            <c:layout>
              <c:manualLayout>
                <c:xMode val="edge"/>
                <c:yMode val="edge"/>
                <c:x val="1.5625E-2"/>
                <c:y val="0.34485162401574804"/>
              </c:manualLayout>
            </c:layout>
          </c:dispUnitsLbl>
        </c:dispUnits>
      </c:valAx>
    </c:plotArea>
    <c:legend>
      <c:legendPos val="b"/>
      <c:overlay val="0"/>
    </c:legend>
    <c:plotVisOnly val="1"/>
    <c:dispBlanksAs val="gap"/>
    <c:showDLblsOverMax val="0"/>
  </c:chart>
  <c:spPr>
    <a:solidFill>
      <a:schemeClr val="bg1"/>
    </a:solidFill>
    <a:ln>
      <a:solidFill>
        <a:schemeClr val="tx1"/>
      </a:soli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
            <a:ext cx="3038475" cy="465138"/>
          </a:xfrm>
          <a:prstGeom prst="rect">
            <a:avLst/>
          </a:prstGeom>
        </p:spPr>
        <p:txBody>
          <a:bodyPr vert="horz" lIns="91344" tIns="45670" rIns="91344" bIns="45670" rtlCol="0"/>
          <a:lstStyle>
            <a:lvl1pPr algn="l">
              <a:defRPr sz="1200"/>
            </a:lvl1pPr>
          </a:lstStyle>
          <a:p>
            <a:endParaRPr lang="en-US"/>
          </a:p>
        </p:txBody>
      </p:sp>
      <p:sp>
        <p:nvSpPr>
          <p:cNvPr id="3" name="Date Placeholder 2"/>
          <p:cNvSpPr>
            <a:spLocks noGrp="1"/>
          </p:cNvSpPr>
          <p:nvPr>
            <p:ph type="dt" sz="quarter" idx="1"/>
          </p:nvPr>
        </p:nvSpPr>
        <p:spPr>
          <a:xfrm>
            <a:off x="3970346" y="1"/>
            <a:ext cx="3038475" cy="465138"/>
          </a:xfrm>
          <a:prstGeom prst="rect">
            <a:avLst/>
          </a:prstGeom>
        </p:spPr>
        <p:txBody>
          <a:bodyPr vert="horz" lIns="91344" tIns="45670" rIns="91344" bIns="45670" rtlCol="0"/>
          <a:lstStyle>
            <a:lvl1pPr algn="r">
              <a:defRPr sz="1200"/>
            </a:lvl1pPr>
          </a:lstStyle>
          <a:p>
            <a:fld id="{84980922-F8D0-4541-A0ED-D94D9067BA74}" type="datetimeFigureOut">
              <a:rPr lang="en-US" smtClean="0"/>
              <a:t>8/15/2017</a:t>
            </a:fld>
            <a:endParaRPr lang="en-US"/>
          </a:p>
        </p:txBody>
      </p:sp>
      <p:sp>
        <p:nvSpPr>
          <p:cNvPr id="4" name="Footer Placeholder 3"/>
          <p:cNvSpPr>
            <a:spLocks noGrp="1"/>
          </p:cNvSpPr>
          <p:nvPr>
            <p:ph type="ftr" sz="quarter" idx="2"/>
          </p:nvPr>
        </p:nvSpPr>
        <p:spPr>
          <a:xfrm>
            <a:off x="8" y="8829675"/>
            <a:ext cx="3038475" cy="465138"/>
          </a:xfrm>
          <a:prstGeom prst="rect">
            <a:avLst/>
          </a:prstGeom>
        </p:spPr>
        <p:txBody>
          <a:bodyPr vert="horz" lIns="91344" tIns="45670" rIns="91344" bIns="45670" rtlCol="0" anchor="b"/>
          <a:lstStyle>
            <a:lvl1pPr algn="l">
              <a:defRPr sz="1200"/>
            </a:lvl1pPr>
          </a:lstStyle>
          <a:p>
            <a:endParaRPr lang="en-US"/>
          </a:p>
        </p:txBody>
      </p:sp>
      <p:sp>
        <p:nvSpPr>
          <p:cNvPr id="5" name="Slide Number Placeholder 4"/>
          <p:cNvSpPr>
            <a:spLocks noGrp="1"/>
          </p:cNvSpPr>
          <p:nvPr>
            <p:ph type="sldNum" sz="quarter" idx="3"/>
          </p:nvPr>
        </p:nvSpPr>
        <p:spPr>
          <a:xfrm>
            <a:off x="3970346" y="8829675"/>
            <a:ext cx="3038475" cy="465138"/>
          </a:xfrm>
          <a:prstGeom prst="rect">
            <a:avLst/>
          </a:prstGeom>
        </p:spPr>
        <p:txBody>
          <a:bodyPr vert="horz" lIns="91344" tIns="45670" rIns="91344" bIns="45670" rtlCol="0" anchor="b"/>
          <a:lstStyle>
            <a:lvl1pPr algn="r">
              <a:defRPr sz="1200"/>
            </a:lvl1pPr>
          </a:lstStyle>
          <a:p>
            <a:fld id="{EA5F381F-ACED-45DE-97E3-B96787D76355}" type="slidenum">
              <a:rPr lang="en-US" smtClean="0"/>
              <a:t>‹#›</a:t>
            </a:fld>
            <a:endParaRPr lang="en-US"/>
          </a:p>
        </p:txBody>
      </p:sp>
    </p:spTree>
    <p:extLst>
      <p:ext uri="{BB962C8B-B14F-4D97-AF65-F5344CB8AC3E}">
        <p14:creationId xmlns:p14="http://schemas.microsoft.com/office/powerpoint/2010/main" val="4201848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373" tIns="46187" rIns="92373" bIns="461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373" tIns="46187" rIns="92373" bIns="46187" rtlCol="0"/>
          <a:lstStyle>
            <a:lvl1pPr algn="r">
              <a:defRPr sz="1200"/>
            </a:lvl1pPr>
          </a:lstStyle>
          <a:p>
            <a:fld id="{F7ABA78F-C827-467E-8C35-44C60A24E0D9}" type="datetimeFigureOut">
              <a:rPr lang="en-US" smtClean="0"/>
              <a:t>8/15/2017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373" tIns="46187" rIns="92373" bIns="461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373" tIns="46187" rIns="92373" bIns="461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373" tIns="46187" rIns="92373" bIns="461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373" tIns="46187" rIns="92373" bIns="46187" rtlCol="0" anchor="b"/>
          <a:lstStyle>
            <a:lvl1pPr algn="r">
              <a:defRPr sz="1200"/>
            </a:lvl1pPr>
          </a:lstStyle>
          <a:p>
            <a:fld id="{F7C504EE-3C07-45C1-9374-633A6C021FE9}" type="slidenum">
              <a:rPr lang="en-US" smtClean="0"/>
              <a:t>‹#›</a:t>
            </a:fld>
            <a:endParaRPr lang="en-US"/>
          </a:p>
        </p:txBody>
      </p:sp>
    </p:spTree>
    <p:extLst>
      <p:ext uri="{BB962C8B-B14F-4D97-AF65-F5344CB8AC3E}">
        <p14:creationId xmlns:p14="http://schemas.microsoft.com/office/powerpoint/2010/main" val="354689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9822" y="1597821"/>
            <a:ext cx="7480661" cy="1102519"/>
          </a:xfrm>
        </p:spPr>
        <p:txBody>
          <a:bodyPr anchor="b" anchorCtr="0"/>
          <a:lstStyle/>
          <a:p>
            <a:r>
              <a:rPr lang="en-US" dirty="0" smtClean="0"/>
              <a:t>Click to edit Master title style</a:t>
            </a:r>
            <a:endParaRPr lang="en-US" dirty="0"/>
          </a:p>
        </p:txBody>
      </p:sp>
      <p:sp>
        <p:nvSpPr>
          <p:cNvPr id="3" name="Subtitle 2"/>
          <p:cNvSpPr>
            <a:spLocks noGrp="1"/>
          </p:cNvSpPr>
          <p:nvPr>
            <p:ph type="subTitle" idx="1"/>
          </p:nvPr>
        </p:nvSpPr>
        <p:spPr>
          <a:xfrm>
            <a:off x="1479818" y="2739900"/>
            <a:ext cx="6292582" cy="131445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6"/>
          <p:cNvSpPr>
            <a:spLocks noGrp="1"/>
          </p:cNvSpPr>
          <p:nvPr>
            <p:ph type="sldNum" sz="quarter" idx="12"/>
          </p:nvPr>
        </p:nvSpPr>
        <p:spPr>
          <a:xfrm>
            <a:off x="156191" y="4767264"/>
            <a:ext cx="473027" cy="273844"/>
          </a:xfrm>
          <a:prstGeom prst="rect">
            <a:avLst/>
          </a:prstGeom>
        </p:spPr>
        <p:txBody>
          <a:bodyPr/>
          <a:lstStyle>
            <a:lvl1pPr marL="0" algn="l">
              <a:defRPr sz="1050" b="0" i="0">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t>8/15/2017</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87789C21-39CE-4C59-93D4-A170581BD222}" type="datetime1">
              <a:rPr lang="en-US" smtClean="0"/>
              <a:t>8/15/2017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52872F4-249A-4CF7-A7A4-FFBF556A816E}" type="slidenum">
              <a:rPr lang="en-US" smtClean="0"/>
              <a:t>‹#›</a:t>
            </a:fld>
            <a:endParaRPr lang="en-US"/>
          </a:p>
        </p:txBody>
      </p:sp>
    </p:spTree>
    <p:extLst>
      <p:ext uri="{BB962C8B-B14F-4D97-AF65-F5344CB8AC3E}">
        <p14:creationId xmlns:p14="http://schemas.microsoft.com/office/powerpoint/2010/main" val="203841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156191" y="4767264"/>
            <a:ext cx="473027" cy="273844"/>
          </a:xfrm>
          <a:prstGeom prst="rect">
            <a:avLst/>
          </a:prstGeom>
        </p:spPr>
        <p:txBody>
          <a:bodyPr/>
          <a:lstStyle>
            <a:lvl1pPr marL="0" algn="l">
              <a:defRPr sz="1050" b="0" i="0">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68167" y="3005717"/>
            <a:ext cx="7026546" cy="1321017"/>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468167" y="1782459"/>
            <a:ext cx="7026546" cy="12232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a:spLocks noGrp="1"/>
          </p:cNvSpPr>
          <p:nvPr>
            <p:ph type="sldNum" sz="quarter" idx="12"/>
          </p:nvPr>
        </p:nvSpPr>
        <p:spPr>
          <a:xfrm>
            <a:off x="156191" y="4767264"/>
            <a:ext cx="473027" cy="273844"/>
          </a:xfrm>
          <a:prstGeom prst="rect">
            <a:avLst/>
          </a:prstGeom>
        </p:spPr>
        <p:txBody>
          <a:bodyPr/>
          <a:lstStyle>
            <a:lvl1pPr marL="0" algn="l">
              <a:defRPr sz="1050" b="0" i="0">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197" y="58250"/>
            <a:ext cx="7531501" cy="106015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522195" y="1200151"/>
            <a:ext cx="36630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47218" y="1200151"/>
            <a:ext cx="360647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6"/>
          <p:cNvSpPr>
            <a:spLocks noGrp="1"/>
          </p:cNvSpPr>
          <p:nvPr>
            <p:ph type="sldNum" sz="quarter" idx="12"/>
          </p:nvPr>
        </p:nvSpPr>
        <p:spPr>
          <a:xfrm>
            <a:off x="156191" y="4767264"/>
            <a:ext cx="473027" cy="273844"/>
          </a:xfrm>
          <a:prstGeom prst="rect">
            <a:avLst/>
          </a:prstGeom>
        </p:spPr>
        <p:txBody>
          <a:bodyPr/>
          <a:lstStyle>
            <a:lvl1pPr marL="0" algn="l">
              <a:defRPr sz="1050" b="0" i="0">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6"/>
          <p:cNvSpPr>
            <a:spLocks noGrp="1"/>
          </p:cNvSpPr>
          <p:nvPr>
            <p:ph type="sldNum" sz="quarter" idx="12"/>
          </p:nvPr>
        </p:nvSpPr>
        <p:spPr>
          <a:xfrm>
            <a:off x="156191" y="4767264"/>
            <a:ext cx="473027" cy="273844"/>
          </a:xfrm>
          <a:prstGeom prst="rect">
            <a:avLst/>
          </a:prstGeom>
        </p:spPr>
        <p:txBody>
          <a:bodyPr/>
          <a:lstStyle>
            <a:lvl1pPr marL="0" algn="l">
              <a:defRPr sz="1050" b="0" i="0">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a:xfrm>
            <a:off x="156191" y="4767264"/>
            <a:ext cx="473027" cy="273844"/>
          </a:xfrm>
          <a:prstGeom prst="rect">
            <a:avLst/>
          </a:prstGeom>
        </p:spPr>
        <p:txBody>
          <a:bodyPr/>
          <a:lstStyle>
            <a:lvl1pPr marL="0" algn="l">
              <a:defRPr sz="1050" b="0" i="0">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423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590936" y="204790"/>
            <a:ext cx="409586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49423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6"/>
          <p:cNvSpPr>
            <a:spLocks noGrp="1"/>
          </p:cNvSpPr>
          <p:nvPr>
            <p:ph type="sldNum" sz="quarter" idx="12"/>
          </p:nvPr>
        </p:nvSpPr>
        <p:spPr>
          <a:xfrm>
            <a:off x="156191" y="4767264"/>
            <a:ext cx="473027" cy="273844"/>
          </a:xfrm>
          <a:prstGeom prst="rect">
            <a:avLst/>
          </a:prstGeom>
        </p:spPr>
        <p:txBody>
          <a:bodyPr/>
          <a:lstStyle>
            <a:lvl1pPr marL="0" algn="l">
              <a:defRPr sz="1050" b="0" i="0">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21822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2464" y="42761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52467" y="174752"/>
            <a:ext cx="7214801" cy="39959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52464" y="4701203"/>
            <a:ext cx="5486400" cy="3898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156191" y="4767264"/>
            <a:ext cx="473027" cy="273844"/>
          </a:xfrm>
          <a:prstGeom prst="rect">
            <a:avLst/>
          </a:prstGeom>
        </p:spPr>
        <p:txBody>
          <a:bodyPr/>
          <a:lstStyle>
            <a:lvl1pPr marL="0" algn="l">
              <a:defRPr sz="1050" b="0" i="0">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txBox="1">
            <a:spLocks/>
          </p:cNvSpPr>
          <p:nvPr userDrawn="1"/>
        </p:nvSpPr>
        <p:spPr>
          <a:xfrm>
            <a:off x="156191" y="4767264"/>
            <a:ext cx="473027" cy="273844"/>
          </a:xfrm>
          <a:prstGeom prst="rect">
            <a:avLst/>
          </a:prstGeom>
        </p:spPr>
        <p:txBody>
          <a:bodyPr/>
          <a:lstStyle>
            <a:defPPr>
              <a:defRPr lang="en-US"/>
            </a:defPPr>
            <a:lvl1pPr marL="0" algn="l" defTabSz="457200" rtl="0" eaLnBrk="1" latinLnBrk="0" hangingPunct="1">
              <a:defRPr sz="1050" b="0"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p:cNvSpPr/>
          <p:nvPr/>
        </p:nvSpPr>
        <p:spPr>
          <a:xfrm>
            <a:off x="0" y="0"/>
            <a:ext cx="1417327" cy="5143500"/>
          </a:xfrm>
          <a:prstGeom prst="rect">
            <a:avLst/>
          </a:prstGeom>
          <a:ln>
            <a:noFill/>
          </a:ln>
          <a:effectLst>
            <a:outerShdw blurRad="82550" dist="38100" algn="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taronly.png"/>
          <p:cNvPicPr>
            <a:picLocks noChangeAspect="1"/>
          </p:cNvPicPr>
          <p:nvPr/>
        </p:nvPicPr>
        <p:blipFill>
          <a:blip r:embed="rId13">
            <a:alphaModFix amt="21000"/>
            <a:extLst>
              <a:ext uri="{28A0092B-C50C-407E-A947-70E740481C1C}">
                <a14:useLocalDpi xmlns:a14="http://schemas.microsoft.com/office/drawing/2010/main" val="0"/>
              </a:ext>
            </a:extLst>
          </a:blip>
          <a:stretch>
            <a:fillRect/>
          </a:stretch>
        </p:blipFill>
        <p:spPr>
          <a:xfrm>
            <a:off x="93222" y="186072"/>
            <a:ext cx="1219241" cy="1258866"/>
          </a:xfrm>
          <a:prstGeom prst="rect">
            <a:avLst/>
          </a:prstGeom>
        </p:spPr>
      </p:pic>
      <p:sp>
        <p:nvSpPr>
          <p:cNvPr id="2" name="Title Placeholder 1"/>
          <p:cNvSpPr>
            <a:spLocks noGrp="1"/>
          </p:cNvSpPr>
          <p:nvPr>
            <p:ph type="title"/>
          </p:nvPr>
        </p:nvSpPr>
        <p:spPr>
          <a:xfrm>
            <a:off x="1522197" y="58251"/>
            <a:ext cx="7531501" cy="978604"/>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2194" y="1095105"/>
            <a:ext cx="7531500" cy="39260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Slide Number Placeholder 6"/>
          <p:cNvSpPr>
            <a:spLocks noGrp="1"/>
          </p:cNvSpPr>
          <p:nvPr>
            <p:ph type="sldNum" sz="quarter" idx="4"/>
          </p:nvPr>
        </p:nvSpPr>
        <p:spPr>
          <a:xfrm>
            <a:off x="156191" y="4767264"/>
            <a:ext cx="473027" cy="273844"/>
          </a:xfrm>
          <a:prstGeom prst="rect">
            <a:avLst/>
          </a:prstGeom>
        </p:spPr>
        <p:txBody>
          <a:bodyPr/>
          <a:lstStyle>
            <a:lvl1pPr marL="0" algn="l">
              <a:defRPr sz="1050" b="0" i="0">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1" r:id="rId5"/>
    <p:sldLayoutId id="2147493462" r:id="rId6"/>
    <p:sldLayoutId id="2147493463" r:id="rId7"/>
    <p:sldLayoutId id="2147493464" r:id="rId8"/>
    <p:sldLayoutId id="2147493465" r:id="rId9"/>
    <p:sldLayoutId id="2147493466" r:id="rId10"/>
    <p:sldLayoutId id="2147493467" r:id="rId11"/>
  </p:sldLayoutIdLst>
  <p:txStyles>
    <p:titleStyle>
      <a:lvl1pPr algn="l" defTabSz="457200" rtl="0" eaLnBrk="1" latinLnBrk="0" hangingPunct="1">
        <a:spcBef>
          <a:spcPct val="0"/>
        </a:spcBef>
        <a:buNone/>
        <a:defRPr sz="3400" b="1" i="0" kern="1200">
          <a:solidFill>
            <a:schemeClr val="tx1"/>
          </a:solidFill>
          <a:latin typeface="Arial"/>
          <a:ea typeface="+mj-ea"/>
          <a:cs typeface="+mj-cs"/>
        </a:defRPr>
      </a:lvl1pPr>
    </p:titleStyle>
    <p:bodyStyle>
      <a:lvl1pPr marL="342900" indent="-342900" algn="l" defTabSz="457200" rtl="0" eaLnBrk="1" latinLnBrk="0" hangingPunct="1">
        <a:spcBef>
          <a:spcPts val="0"/>
        </a:spcBef>
        <a:buFont typeface="Wingdings" charset="2"/>
        <a:buChar char="§"/>
        <a:defRPr sz="2400" kern="1200">
          <a:solidFill>
            <a:schemeClr val="tx1"/>
          </a:solidFill>
          <a:latin typeface="Arial"/>
          <a:ea typeface="+mn-ea"/>
          <a:cs typeface="+mn-cs"/>
        </a:defRPr>
      </a:lvl1pPr>
      <a:lvl2pPr marL="742950" indent="-285750" algn="l" defTabSz="457200" rtl="0" eaLnBrk="1" latinLnBrk="0" hangingPunct="1">
        <a:spcBef>
          <a:spcPts val="0"/>
        </a:spcBef>
        <a:buFont typeface="Wingdings" charset="2"/>
        <a:buChar char="§"/>
        <a:defRPr sz="2000" kern="1200">
          <a:solidFill>
            <a:schemeClr val="tx1"/>
          </a:solidFill>
          <a:latin typeface="Arial"/>
          <a:ea typeface="+mn-ea"/>
          <a:cs typeface="+mn-cs"/>
        </a:defRPr>
      </a:lvl2pPr>
      <a:lvl3pPr marL="1143000" indent="-228600" algn="l" defTabSz="457200" rtl="0" eaLnBrk="1" latinLnBrk="0" hangingPunct="1">
        <a:spcBef>
          <a:spcPts val="0"/>
        </a:spcBef>
        <a:buFont typeface="Wingdings" charset="2"/>
        <a:buChar char="§"/>
        <a:defRPr sz="1800" kern="1200">
          <a:solidFill>
            <a:schemeClr val="tx1"/>
          </a:solidFill>
          <a:latin typeface="Arial"/>
          <a:ea typeface="+mn-ea"/>
          <a:cs typeface="+mn-cs"/>
        </a:defRPr>
      </a:lvl3pPr>
      <a:lvl4pPr marL="1600200" indent="-228600" algn="l" defTabSz="457200" rtl="0" eaLnBrk="1" latinLnBrk="0" hangingPunct="1">
        <a:spcBef>
          <a:spcPts val="0"/>
        </a:spcBef>
        <a:buFont typeface="Wingdings" charset="2"/>
        <a:buChar char="§"/>
        <a:defRPr sz="1600" kern="1200">
          <a:solidFill>
            <a:schemeClr val="tx1"/>
          </a:solidFill>
          <a:latin typeface="Arial"/>
          <a:ea typeface="+mn-ea"/>
          <a:cs typeface="+mn-cs"/>
        </a:defRPr>
      </a:lvl4pPr>
      <a:lvl5pPr marL="2057400" indent="-228600" algn="l" defTabSz="457200" rtl="0" eaLnBrk="1" latinLnBrk="0" hangingPunct="1">
        <a:spcBef>
          <a:spcPts val="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12.5.55.33/bond/docs/CBOC%20Meeting%20Packet%20-%2010.26.16.pdf" TargetMode="External"/><Relationship Id="rId7" Type="http://schemas.openxmlformats.org/officeDocument/2006/relationships/image" Target="../media/image5.png"/><Relationship Id="rId2" Type="http://schemas.openxmlformats.org/officeDocument/2006/relationships/hyperlink" Target="http://12.5.55.33/bond/docs/CBOC%20Orientation%20Materials%20-%2010.12.16%5b1%5d.pdf" TargetMode="Externa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12.5.55.33/bond/docs/CBOC/CBOC%20Meeting%20Packet%20-%201.18.17.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822" y="1597821"/>
            <a:ext cx="7193531" cy="1102519"/>
          </a:xfrm>
        </p:spPr>
        <p:txBody>
          <a:bodyPr>
            <a:normAutofit fontScale="90000"/>
          </a:bodyPr>
          <a:lstStyle/>
          <a:p>
            <a:r>
              <a:rPr lang="en-US" dirty="0" smtClean="0">
                <a:latin typeface="Arial" panose="020B0604020202020204" pitchFamily="34" charset="0"/>
                <a:cs typeface="Arial" panose="020B0604020202020204" pitchFamily="34" charset="0"/>
              </a:rPr>
              <a:t>Citizens’ Bond Oversite Committee</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79818" y="2739900"/>
            <a:ext cx="6077429" cy="1314450"/>
          </a:xfrm>
        </p:spPr>
        <p:txBody>
          <a:bodyPr>
            <a:normAutofit fontScale="92500" lnSpcReduction="10000"/>
          </a:bodyPr>
          <a:lstStyle/>
          <a:p>
            <a:r>
              <a:rPr lang="en-US" dirty="0" smtClean="0">
                <a:latin typeface="Arial" panose="020B0604020202020204" pitchFamily="34" charset="0"/>
                <a:cs typeface="Arial" panose="020B0604020202020204" pitchFamily="34" charset="0"/>
              </a:rPr>
              <a:t>Arlington ISD 2014 Bond Program</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Interim Update to Board of Trustees</a:t>
            </a:r>
          </a:p>
          <a:p>
            <a:r>
              <a:rPr lang="en-US" dirty="0" smtClean="0">
                <a:latin typeface="Arial" panose="020B0604020202020204" pitchFamily="34" charset="0"/>
                <a:cs typeface="Arial" panose="020B0604020202020204" pitchFamily="34" charset="0"/>
              </a:rPr>
              <a:t>17 August 2017</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52872F4-249A-4CF7-A7A4-FFBF556A816E}" type="slidenum">
              <a:rPr lang="en-US" smtClean="0"/>
              <a:t>1</a:t>
            </a:fld>
            <a:endParaRPr lang="en-US"/>
          </a:p>
        </p:txBody>
      </p:sp>
    </p:spTree>
    <p:extLst>
      <p:ext uri="{BB962C8B-B14F-4D97-AF65-F5344CB8AC3E}">
        <p14:creationId xmlns:p14="http://schemas.microsoft.com/office/powerpoint/2010/main" val="675897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200151"/>
            <a:ext cx="7159983" cy="3394472"/>
          </a:xfrm>
        </p:spPr>
        <p:txBody>
          <a:bodyPr>
            <a:noAutofit/>
          </a:bodyPr>
          <a:lstStyle/>
          <a:p>
            <a:pPr>
              <a:buAutoNum type="arabicPeriod" startAt="5"/>
            </a:pPr>
            <a:r>
              <a:rPr lang="en-US" sz="1600" dirty="0" smtClean="0">
                <a:latin typeface="+mn-lt"/>
              </a:rPr>
              <a:t>Review HUB utilization on facilities projects.</a:t>
            </a:r>
          </a:p>
          <a:p>
            <a:pPr>
              <a:buAutoNum type="arabicPeriod" startAt="5"/>
            </a:pPr>
            <a:endParaRPr lang="en-US" sz="1600" dirty="0" smtClean="0"/>
          </a:p>
        </p:txBody>
      </p:sp>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CBOC</a:t>
            </a:r>
            <a:r>
              <a:rPr lang="en-US" dirty="0" smtClean="0"/>
              <a:t> Charge (5 of 11)</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10</a:t>
            </a:fld>
            <a:endParaRPr lang="en-US"/>
          </a:p>
        </p:txBody>
      </p:sp>
      <p:sp>
        <p:nvSpPr>
          <p:cNvPr id="9" name="Content Placeholder 2"/>
          <p:cNvSpPr txBox="1">
            <a:spLocks/>
          </p:cNvSpPr>
          <p:nvPr/>
        </p:nvSpPr>
        <p:spPr>
          <a:xfrm>
            <a:off x="1526816" y="2285999"/>
            <a:ext cx="7159983" cy="267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Observation:</a:t>
            </a:r>
          </a:p>
          <a:p>
            <a:r>
              <a:rPr lang="en-US" sz="1600" dirty="0" smtClean="0"/>
              <a:t>HUB participation as of April 2017 at approximately 18%</a:t>
            </a:r>
          </a:p>
          <a:p>
            <a:r>
              <a:rPr lang="en-US" sz="1600" dirty="0" smtClean="0"/>
              <a:t>Previous </a:t>
            </a:r>
            <a:r>
              <a:rPr lang="en-US" sz="1600" dirty="0" err="1" smtClean="0"/>
              <a:t>CBOC</a:t>
            </a:r>
            <a:r>
              <a:rPr lang="en-US" sz="1600" dirty="0" smtClean="0"/>
              <a:t> Committee recommended a target of 20%</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p:txBody>
      </p:sp>
      <p:sp>
        <p:nvSpPr>
          <p:cNvPr id="10" name="Content Placeholder 2"/>
          <p:cNvSpPr txBox="1">
            <a:spLocks/>
          </p:cNvSpPr>
          <p:nvPr/>
        </p:nvSpPr>
        <p:spPr>
          <a:xfrm>
            <a:off x="1526815" y="3839038"/>
            <a:ext cx="7056075" cy="1220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Recommendation:</a:t>
            </a:r>
          </a:p>
          <a:p>
            <a:r>
              <a:rPr lang="en-US" sz="1600" dirty="0" smtClean="0"/>
              <a:t>Monitor HUB participation by vendors and </a:t>
            </a:r>
            <a:r>
              <a:rPr lang="en-US" sz="1600" dirty="0"/>
              <a:t>t</a:t>
            </a:r>
            <a:r>
              <a:rPr lang="en-US" sz="1600" dirty="0" smtClean="0"/>
              <a:t>heir HUB participation track record when potentially awarding future contracts</a:t>
            </a:r>
          </a:p>
        </p:txBody>
      </p:sp>
    </p:spTree>
    <p:extLst>
      <p:ext uri="{BB962C8B-B14F-4D97-AF65-F5344CB8AC3E}">
        <p14:creationId xmlns:p14="http://schemas.microsoft.com/office/powerpoint/2010/main" val="3818921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200151"/>
            <a:ext cx="7159983" cy="3394472"/>
          </a:xfrm>
        </p:spPr>
        <p:txBody>
          <a:bodyPr>
            <a:noAutofit/>
          </a:bodyPr>
          <a:lstStyle/>
          <a:p>
            <a:pPr>
              <a:buAutoNum type="arabicPeriod" startAt="6"/>
            </a:pPr>
            <a:r>
              <a:rPr lang="en-US" sz="1600" dirty="0" smtClean="0">
                <a:latin typeface="+mn-lt"/>
              </a:rPr>
              <a:t>Review internal and external audits of the bond program to ensure the adequacy of scope, administration’s response to the audit, and remediation efforts of the district, as applicable.</a:t>
            </a:r>
          </a:p>
          <a:p>
            <a:pPr>
              <a:buAutoNum type="arabicPeriod" startAt="6"/>
            </a:pPr>
            <a:endParaRPr lang="en-US" sz="1600" dirty="0" smtClean="0">
              <a:latin typeface="+mn-lt"/>
            </a:endParaRPr>
          </a:p>
        </p:txBody>
      </p:sp>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CBOC</a:t>
            </a:r>
            <a:r>
              <a:rPr lang="en-US" dirty="0" smtClean="0"/>
              <a:t> Charge (6 of 11)</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11</a:t>
            </a:fld>
            <a:endParaRPr lang="en-US"/>
          </a:p>
        </p:txBody>
      </p:sp>
      <p:sp>
        <p:nvSpPr>
          <p:cNvPr id="9" name="Content Placeholder 2"/>
          <p:cNvSpPr txBox="1">
            <a:spLocks/>
          </p:cNvSpPr>
          <p:nvPr/>
        </p:nvSpPr>
        <p:spPr>
          <a:xfrm>
            <a:off x="1526816" y="2286000"/>
            <a:ext cx="7159983" cy="1428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Observation:</a:t>
            </a:r>
          </a:p>
          <a:p>
            <a:r>
              <a:rPr lang="en-US" sz="1600" dirty="0" smtClean="0"/>
              <a:t>Internal Audits were underway and information will be made available to the </a:t>
            </a:r>
            <a:r>
              <a:rPr lang="en-US" sz="1600" dirty="0" err="1" smtClean="0"/>
              <a:t>CBOC</a:t>
            </a:r>
            <a:r>
              <a:rPr lang="en-US" sz="1600" dirty="0" smtClean="0"/>
              <a:t> in late August 2017</a:t>
            </a:r>
          </a:p>
          <a:p>
            <a:r>
              <a:rPr lang="en-US" sz="1600" dirty="0" err="1" smtClean="0"/>
              <a:t>AISD</a:t>
            </a:r>
            <a:r>
              <a:rPr lang="en-US" sz="1600" dirty="0" smtClean="0"/>
              <a:t> Staff is working with an external audit service to identify projects for audits within the 2014 Bond Program</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p:txBody>
      </p:sp>
      <p:sp>
        <p:nvSpPr>
          <p:cNvPr id="10" name="Content Placeholder 2"/>
          <p:cNvSpPr txBox="1">
            <a:spLocks/>
          </p:cNvSpPr>
          <p:nvPr/>
        </p:nvSpPr>
        <p:spPr>
          <a:xfrm>
            <a:off x="1526816" y="3839038"/>
            <a:ext cx="6626584" cy="1220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Recommendation:</a:t>
            </a:r>
          </a:p>
          <a:p>
            <a:r>
              <a:rPr lang="en-US" sz="1600" dirty="0" smtClean="0"/>
              <a:t>Provide audit criteria for review by </a:t>
            </a:r>
            <a:r>
              <a:rPr lang="en-US" sz="1600" dirty="0" err="1" smtClean="0"/>
              <a:t>CBOC</a:t>
            </a:r>
            <a:endParaRPr lang="en-US" sz="1600" dirty="0" smtClean="0"/>
          </a:p>
          <a:p>
            <a:r>
              <a:rPr lang="en-US" sz="1600" dirty="0" smtClean="0"/>
              <a:t>Continue to provide </a:t>
            </a:r>
            <a:r>
              <a:rPr lang="en-US" sz="1600" dirty="0" err="1" smtClean="0"/>
              <a:t>CBOC</a:t>
            </a:r>
            <a:r>
              <a:rPr lang="en-US" sz="1600" dirty="0" smtClean="0"/>
              <a:t> with general explanations when contractors fail to perform</a:t>
            </a:r>
          </a:p>
        </p:txBody>
      </p:sp>
    </p:spTree>
    <p:extLst>
      <p:ext uri="{BB962C8B-B14F-4D97-AF65-F5344CB8AC3E}">
        <p14:creationId xmlns:p14="http://schemas.microsoft.com/office/powerpoint/2010/main" val="2880734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200151"/>
            <a:ext cx="7159983" cy="3394472"/>
          </a:xfrm>
        </p:spPr>
        <p:txBody>
          <a:bodyPr>
            <a:noAutofit/>
          </a:bodyPr>
          <a:lstStyle/>
          <a:p>
            <a:pPr>
              <a:buAutoNum type="arabicPeriod" startAt="7"/>
            </a:pPr>
            <a:r>
              <a:rPr lang="en-US" sz="1600" dirty="0" smtClean="0">
                <a:latin typeface="+mn-lt"/>
              </a:rPr>
              <a:t>Review and provide input on </a:t>
            </a:r>
            <a:r>
              <a:rPr lang="en-US" sz="1600" dirty="0" err="1" smtClean="0">
                <a:latin typeface="+mn-lt"/>
              </a:rPr>
              <a:t>AISD</a:t>
            </a:r>
            <a:r>
              <a:rPr lang="en-US" sz="1600" dirty="0" smtClean="0">
                <a:latin typeface="+mn-lt"/>
              </a:rPr>
              <a:t> communications to the public regarding the 2014 Bond </a:t>
            </a:r>
            <a:r>
              <a:rPr lang="en-US" sz="1600" dirty="0">
                <a:latin typeface="+mn-lt"/>
              </a:rPr>
              <a:t>P</a:t>
            </a:r>
            <a:r>
              <a:rPr lang="en-US" sz="1600" dirty="0" smtClean="0">
                <a:latin typeface="+mn-lt"/>
              </a:rPr>
              <a:t>rogram.</a:t>
            </a:r>
          </a:p>
          <a:p>
            <a:pPr>
              <a:buAutoNum type="arabicPeriod" startAt="7"/>
            </a:pPr>
            <a:endParaRPr lang="en-US" sz="1600" dirty="0" smtClean="0"/>
          </a:p>
        </p:txBody>
      </p:sp>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CBOC</a:t>
            </a:r>
            <a:r>
              <a:rPr lang="en-US" dirty="0" smtClean="0"/>
              <a:t> Charge (7 of 11)</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12</a:t>
            </a:fld>
            <a:endParaRPr lang="en-US"/>
          </a:p>
        </p:txBody>
      </p:sp>
      <p:sp>
        <p:nvSpPr>
          <p:cNvPr id="9" name="Content Placeholder 2"/>
          <p:cNvSpPr txBox="1">
            <a:spLocks/>
          </p:cNvSpPr>
          <p:nvPr/>
        </p:nvSpPr>
        <p:spPr>
          <a:xfrm>
            <a:off x="1526816" y="2286000"/>
            <a:ext cx="7159983" cy="1428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Observation:</a:t>
            </a:r>
          </a:p>
          <a:p>
            <a:r>
              <a:rPr lang="en-US" sz="1600" dirty="0" smtClean="0"/>
              <a:t>Marked improvement in dashboards</a:t>
            </a:r>
          </a:p>
          <a:p>
            <a:r>
              <a:rPr lang="en-US" sz="1600" dirty="0" smtClean="0"/>
              <a:t>Project photos by location are useful</a:t>
            </a:r>
          </a:p>
          <a:p>
            <a:pPr marL="0" indent="0">
              <a:buNone/>
            </a:pPr>
            <a:endParaRPr lang="en-US" sz="1600" dirty="0"/>
          </a:p>
          <a:p>
            <a:pPr marL="0" indent="0">
              <a:buNone/>
            </a:pPr>
            <a:endParaRPr lang="en-US" sz="1600" dirty="0" smtClean="0"/>
          </a:p>
          <a:p>
            <a:pPr marL="0" indent="0">
              <a:buNone/>
            </a:pPr>
            <a:endParaRPr lang="en-US" sz="1600" dirty="0"/>
          </a:p>
          <a:p>
            <a:r>
              <a:rPr lang="en-US" sz="1600" dirty="0" smtClean="0"/>
              <a:t>Provide avenues to specifically address concerns or frequently asked questions about project delays or changes potentially through the website, newsletters, targeted mailings, etc.</a:t>
            </a:r>
          </a:p>
        </p:txBody>
      </p:sp>
      <p:sp>
        <p:nvSpPr>
          <p:cNvPr id="10" name="Content Placeholder 2"/>
          <p:cNvSpPr txBox="1">
            <a:spLocks/>
          </p:cNvSpPr>
          <p:nvPr/>
        </p:nvSpPr>
        <p:spPr>
          <a:xfrm>
            <a:off x="1526816" y="3839038"/>
            <a:ext cx="5940784" cy="1220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Recommendation:</a:t>
            </a:r>
          </a:p>
        </p:txBody>
      </p:sp>
    </p:spTree>
    <p:extLst>
      <p:ext uri="{BB962C8B-B14F-4D97-AF65-F5344CB8AC3E}">
        <p14:creationId xmlns:p14="http://schemas.microsoft.com/office/powerpoint/2010/main" val="1837221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200151"/>
            <a:ext cx="7159984" cy="3394472"/>
          </a:xfrm>
        </p:spPr>
        <p:txBody>
          <a:bodyPr>
            <a:noAutofit/>
          </a:bodyPr>
          <a:lstStyle/>
          <a:p>
            <a:pPr>
              <a:buAutoNum type="arabicPeriod" startAt="8"/>
            </a:pPr>
            <a:r>
              <a:rPr lang="en-US" sz="1600" dirty="0" smtClean="0">
                <a:latin typeface="+mn-lt"/>
              </a:rPr>
              <a:t>With the coordination of the Superintendent or Superintendent’s designee, conduct on-site campus and facility visits related to bond projects, as necessary, in a non-disruptive manner.</a:t>
            </a:r>
          </a:p>
          <a:p>
            <a:pPr>
              <a:buAutoNum type="arabicPeriod" startAt="8"/>
            </a:pPr>
            <a:endParaRPr lang="en-US" sz="1600" dirty="0" smtClean="0">
              <a:latin typeface="+mn-lt"/>
            </a:endParaRPr>
          </a:p>
        </p:txBody>
      </p:sp>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CBOC</a:t>
            </a:r>
            <a:r>
              <a:rPr lang="en-US" dirty="0" smtClean="0"/>
              <a:t> Charge (8 of 11)</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13</a:t>
            </a:fld>
            <a:endParaRPr lang="en-US"/>
          </a:p>
        </p:txBody>
      </p:sp>
      <p:sp>
        <p:nvSpPr>
          <p:cNvPr id="9" name="Content Placeholder 2"/>
          <p:cNvSpPr txBox="1">
            <a:spLocks/>
          </p:cNvSpPr>
          <p:nvPr/>
        </p:nvSpPr>
        <p:spPr>
          <a:xfrm>
            <a:off x="1526816" y="1967358"/>
            <a:ext cx="7159983" cy="1428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Observation:</a:t>
            </a:r>
          </a:p>
          <a:p>
            <a:r>
              <a:rPr lang="en-US" sz="1600" dirty="0" smtClean="0"/>
              <a:t>Conducted group on-site visits of McNutt and Peach Elementary, and the Jones Academy</a:t>
            </a:r>
          </a:p>
          <a:p>
            <a:r>
              <a:rPr lang="en-US" sz="1600" dirty="0" err="1" smtClean="0"/>
              <a:t>CBOC</a:t>
            </a:r>
            <a:r>
              <a:rPr lang="en-US" sz="1600" dirty="0" smtClean="0"/>
              <a:t> members conducted individual on-site visits: Butler Elementary, Duff Elementary, Arlington HS and Martin HS</a:t>
            </a:r>
          </a:p>
        </p:txBody>
      </p:sp>
      <p:sp>
        <p:nvSpPr>
          <p:cNvPr id="10" name="Content Placeholder 2"/>
          <p:cNvSpPr txBox="1">
            <a:spLocks/>
          </p:cNvSpPr>
          <p:nvPr/>
        </p:nvSpPr>
        <p:spPr>
          <a:xfrm>
            <a:off x="1526816" y="3351631"/>
            <a:ext cx="7444002" cy="1220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Recommendation:</a:t>
            </a:r>
          </a:p>
          <a:p>
            <a:r>
              <a:rPr lang="en-US" sz="1600" dirty="0" smtClean="0"/>
              <a:t>Group visits were focused on new-construction or significant remodel locations; conduct existing campus facility visits</a:t>
            </a:r>
          </a:p>
          <a:p>
            <a:r>
              <a:rPr lang="en-US" sz="1600" dirty="0" smtClean="0"/>
              <a:t>Potentially increase program contingency budget allocations in future bond programs for schools upgrading existing equipment or facilities for areas such as building code compliance</a:t>
            </a:r>
          </a:p>
        </p:txBody>
      </p:sp>
    </p:spTree>
    <p:extLst>
      <p:ext uri="{BB962C8B-B14F-4D97-AF65-F5344CB8AC3E}">
        <p14:creationId xmlns:p14="http://schemas.microsoft.com/office/powerpoint/2010/main" val="514784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200151"/>
            <a:ext cx="7159983" cy="3394472"/>
          </a:xfrm>
        </p:spPr>
        <p:txBody>
          <a:bodyPr>
            <a:noAutofit/>
          </a:bodyPr>
          <a:lstStyle/>
          <a:p>
            <a:pPr>
              <a:buAutoNum type="arabicPeriod" startAt="9"/>
            </a:pPr>
            <a:r>
              <a:rPr lang="en-US" sz="1600" dirty="0" smtClean="0">
                <a:latin typeface="+mn-lt"/>
              </a:rPr>
              <a:t>Agree by majority vote upon all findings and recommendations to be presented to the Board.</a:t>
            </a:r>
          </a:p>
          <a:p>
            <a:pPr>
              <a:buAutoNum type="arabicPeriod" startAt="9"/>
            </a:pPr>
            <a:endParaRPr lang="en-US" sz="1600" dirty="0" smtClean="0">
              <a:latin typeface="+mn-lt"/>
            </a:endParaRPr>
          </a:p>
        </p:txBody>
      </p:sp>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CBOC</a:t>
            </a:r>
            <a:r>
              <a:rPr lang="en-US" dirty="0" smtClean="0"/>
              <a:t> Charge (9 of 11)</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14</a:t>
            </a:fld>
            <a:endParaRPr lang="en-US"/>
          </a:p>
        </p:txBody>
      </p:sp>
      <p:sp>
        <p:nvSpPr>
          <p:cNvPr id="9" name="Content Placeholder 2"/>
          <p:cNvSpPr txBox="1">
            <a:spLocks/>
          </p:cNvSpPr>
          <p:nvPr/>
        </p:nvSpPr>
        <p:spPr>
          <a:xfrm>
            <a:off x="1526816" y="1943100"/>
            <a:ext cx="7159983" cy="1428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Observation:</a:t>
            </a:r>
          </a:p>
          <a:p>
            <a:r>
              <a:rPr lang="en-US" sz="1600" dirty="0" err="1" smtClean="0"/>
              <a:t>CBOC</a:t>
            </a:r>
            <a:r>
              <a:rPr lang="en-US" sz="1600" dirty="0" smtClean="0"/>
              <a:t> Committee agreed by majority with the enclosed recommendations</a:t>
            </a:r>
          </a:p>
          <a:p>
            <a:r>
              <a:rPr lang="en-US" sz="1600" dirty="0" smtClean="0"/>
              <a:t>When </a:t>
            </a:r>
            <a:r>
              <a:rPr lang="en-US" sz="1600" dirty="0" err="1" smtClean="0"/>
              <a:t>CBOC</a:t>
            </a:r>
            <a:r>
              <a:rPr lang="en-US" sz="1600" dirty="0" smtClean="0"/>
              <a:t> members were not present; their input was solicited through e-mail</a:t>
            </a:r>
          </a:p>
          <a:p>
            <a:r>
              <a:rPr lang="en-US" sz="1600" dirty="0" smtClean="0"/>
              <a:t>Participation by Student (SLAB) Members was limited</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p:txBody>
      </p:sp>
      <p:sp>
        <p:nvSpPr>
          <p:cNvPr id="10" name="Content Placeholder 2"/>
          <p:cNvSpPr txBox="1">
            <a:spLocks/>
          </p:cNvSpPr>
          <p:nvPr/>
        </p:nvSpPr>
        <p:spPr>
          <a:xfrm>
            <a:off x="1526816" y="3312586"/>
            <a:ext cx="5940784" cy="1220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Recommendation:</a:t>
            </a:r>
          </a:p>
          <a:p>
            <a:r>
              <a:rPr lang="en-US" sz="1600" dirty="0" smtClean="0"/>
              <a:t>Re-assess the charge for SLAB member participation in order to expand student participation</a:t>
            </a:r>
          </a:p>
        </p:txBody>
      </p:sp>
    </p:spTree>
    <p:extLst>
      <p:ext uri="{BB962C8B-B14F-4D97-AF65-F5344CB8AC3E}">
        <p14:creationId xmlns:p14="http://schemas.microsoft.com/office/powerpoint/2010/main" val="3466435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200151"/>
            <a:ext cx="7159983" cy="3394472"/>
          </a:xfrm>
        </p:spPr>
        <p:txBody>
          <a:bodyPr>
            <a:noAutofit/>
          </a:bodyPr>
          <a:lstStyle/>
          <a:p>
            <a:pPr>
              <a:buAutoNum type="arabicPeriod" startAt="10"/>
            </a:pPr>
            <a:r>
              <a:rPr lang="en-US" sz="1600" dirty="0" smtClean="0">
                <a:latin typeface="+mn-lt"/>
              </a:rPr>
              <a:t>Provide reports to the Board semi-annually or more frequently, if necessary, on the implementation of the 2014 Bond </a:t>
            </a:r>
            <a:r>
              <a:rPr lang="en-US" sz="1600" dirty="0">
                <a:latin typeface="+mn-lt"/>
              </a:rPr>
              <a:t>P</a:t>
            </a:r>
            <a:r>
              <a:rPr lang="en-US" sz="1600" dirty="0" smtClean="0">
                <a:latin typeface="+mn-lt"/>
              </a:rPr>
              <a:t>rogram and any findings and recommendations for corrective actions or adjustments to the Bond </a:t>
            </a:r>
            <a:r>
              <a:rPr lang="en-US" sz="1600" dirty="0">
                <a:latin typeface="+mn-lt"/>
              </a:rPr>
              <a:t>P</a:t>
            </a:r>
            <a:r>
              <a:rPr lang="en-US" sz="1600" dirty="0" smtClean="0">
                <a:latin typeface="+mn-lt"/>
              </a:rPr>
              <a:t>rogram.</a:t>
            </a:r>
          </a:p>
          <a:p>
            <a:pPr>
              <a:buAutoNum type="arabicPeriod" startAt="10"/>
            </a:pPr>
            <a:endParaRPr lang="en-US" sz="1600" dirty="0" smtClean="0">
              <a:latin typeface="+mn-lt"/>
            </a:endParaRPr>
          </a:p>
        </p:txBody>
      </p:sp>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CBOC</a:t>
            </a:r>
            <a:r>
              <a:rPr lang="en-US" dirty="0" smtClean="0"/>
              <a:t> Charge (10 of 11)</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15</a:t>
            </a:fld>
            <a:endParaRPr lang="en-US"/>
          </a:p>
        </p:txBody>
      </p:sp>
      <p:sp>
        <p:nvSpPr>
          <p:cNvPr id="10" name="Content Placeholder 2"/>
          <p:cNvSpPr txBox="1">
            <a:spLocks/>
          </p:cNvSpPr>
          <p:nvPr/>
        </p:nvSpPr>
        <p:spPr>
          <a:xfrm>
            <a:off x="1526816" y="3200401"/>
            <a:ext cx="5940784" cy="1220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Recommendations for adjustments</a:t>
            </a:r>
            <a:r>
              <a:rPr lang="en-US" sz="1800" dirty="0" smtClean="0"/>
              <a:t>:</a:t>
            </a:r>
          </a:p>
        </p:txBody>
      </p:sp>
      <p:sp>
        <p:nvSpPr>
          <p:cNvPr id="14" name="Content Placeholder 2"/>
          <p:cNvSpPr txBox="1">
            <a:spLocks/>
          </p:cNvSpPr>
          <p:nvPr/>
        </p:nvSpPr>
        <p:spPr>
          <a:xfrm>
            <a:off x="1526816" y="2286000"/>
            <a:ext cx="7159983" cy="1428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Observation:</a:t>
            </a:r>
          </a:p>
          <a:p>
            <a:r>
              <a:rPr lang="en-US" sz="1600" dirty="0" smtClean="0"/>
              <a:t>Interim briefings to the Board on a semi-annual basis appear appropriate</a:t>
            </a:r>
          </a:p>
          <a:p>
            <a:pPr marL="0" indent="0">
              <a:buNone/>
            </a:pPr>
            <a:endParaRPr lang="en-US" sz="1600" dirty="0"/>
          </a:p>
          <a:p>
            <a:pPr marL="0" indent="0">
              <a:buNone/>
            </a:pPr>
            <a:endParaRPr lang="en-US" sz="1600" dirty="0" smtClean="0"/>
          </a:p>
          <a:p>
            <a:r>
              <a:rPr lang="en-US" sz="1600" dirty="0" smtClean="0"/>
              <a:t>Target date for spring briefing to the Board should be in the month of May</a:t>
            </a:r>
          </a:p>
          <a:p>
            <a:r>
              <a:rPr lang="en-US" sz="1600" dirty="0" smtClean="0"/>
              <a:t>Include students in the report to the Board</a:t>
            </a:r>
          </a:p>
          <a:p>
            <a:pPr marL="0" indent="0">
              <a:buNone/>
            </a:pPr>
            <a:endParaRPr lang="en-US" sz="1600" dirty="0"/>
          </a:p>
          <a:p>
            <a:pPr marL="0" indent="0">
              <a:buNone/>
            </a:pPr>
            <a:endParaRPr lang="en-US" sz="1600" dirty="0" smtClean="0"/>
          </a:p>
        </p:txBody>
      </p:sp>
    </p:spTree>
    <p:extLst>
      <p:ext uri="{BB962C8B-B14F-4D97-AF65-F5344CB8AC3E}">
        <p14:creationId xmlns:p14="http://schemas.microsoft.com/office/powerpoint/2010/main" val="377796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200151"/>
            <a:ext cx="7159983" cy="3394472"/>
          </a:xfrm>
        </p:spPr>
        <p:txBody>
          <a:bodyPr>
            <a:noAutofit/>
          </a:bodyPr>
          <a:lstStyle/>
          <a:p>
            <a:pPr>
              <a:buAutoNum type="arabicPeriod" startAt="11"/>
            </a:pPr>
            <a:r>
              <a:rPr lang="en-US" sz="1600" dirty="0" smtClean="0">
                <a:latin typeface="+mn-lt"/>
              </a:rPr>
              <a:t>Coordinate with the Superintendent or the Superintendent’s designee to maintain a presence on the </a:t>
            </a:r>
            <a:r>
              <a:rPr lang="en-US" sz="1600" dirty="0" err="1" smtClean="0">
                <a:latin typeface="+mn-lt"/>
              </a:rPr>
              <a:t>AISD</a:t>
            </a:r>
            <a:r>
              <a:rPr lang="en-US" sz="1600" dirty="0" smtClean="0">
                <a:latin typeface="+mn-lt"/>
              </a:rPr>
              <a:t> website with a link on the </a:t>
            </a:r>
            <a:r>
              <a:rPr lang="en-US" sz="1600" dirty="0" err="1" smtClean="0">
                <a:latin typeface="+mn-lt"/>
              </a:rPr>
              <a:t>AISD</a:t>
            </a:r>
            <a:r>
              <a:rPr lang="en-US" sz="1600" dirty="0" smtClean="0">
                <a:latin typeface="+mn-lt"/>
              </a:rPr>
              <a:t> home page. The website shall timely provide the public with information regarding the Committee’s activities, including: meeting agendas and minutes; information, presentations and reports received from </a:t>
            </a:r>
            <a:r>
              <a:rPr lang="en-US" sz="1600" dirty="0" err="1" smtClean="0">
                <a:latin typeface="+mn-lt"/>
              </a:rPr>
              <a:t>AISD</a:t>
            </a:r>
            <a:r>
              <a:rPr lang="en-US" sz="1600" dirty="0" smtClean="0">
                <a:latin typeface="+mn-lt"/>
              </a:rPr>
              <a:t> staff; and meeting schedules of the Committee and all subcommittees. </a:t>
            </a:r>
          </a:p>
          <a:p>
            <a:pPr>
              <a:buAutoNum type="arabicPeriod" startAt="11"/>
            </a:pPr>
            <a:endParaRPr lang="en-US" sz="1600" dirty="0">
              <a:latin typeface="+mn-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7" y="77125"/>
            <a:ext cx="1477251" cy="498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CBOC</a:t>
            </a:r>
            <a:r>
              <a:rPr lang="en-US" dirty="0" smtClean="0"/>
              <a:t> Charge (11 of 11)</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16</a:t>
            </a:fld>
            <a:endParaRPr lang="en-US"/>
          </a:p>
        </p:txBody>
      </p:sp>
      <p:sp>
        <p:nvSpPr>
          <p:cNvPr id="9" name="Content Placeholder 2"/>
          <p:cNvSpPr txBox="1">
            <a:spLocks/>
          </p:cNvSpPr>
          <p:nvPr/>
        </p:nvSpPr>
        <p:spPr>
          <a:xfrm>
            <a:off x="1526816" y="2755850"/>
            <a:ext cx="7159983"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Observation:</a:t>
            </a:r>
          </a:p>
          <a:p>
            <a:r>
              <a:rPr lang="en-US" sz="1600" dirty="0" err="1" smtClean="0"/>
              <a:t>CBOC</a:t>
            </a:r>
            <a:r>
              <a:rPr lang="en-US" sz="1600" dirty="0" smtClean="0"/>
              <a:t> meeting materials are easily accessed from the </a:t>
            </a:r>
            <a:r>
              <a:rPr lang="en-US" sz="1600" dirty="0" err="1" smtClean="0"/>
              <a:t>AISD</a:t>
            </a:r>
            <a:r>
              <a:rPr lang="en-US" sz="1600" dirty="0" smtClean="0"/>
              <a:t> webpage</a:t>
            </a:r>
          </a:p>
          <a:p>
            <a:r>
              <a:rPr lang="en-US" sz="1600" dirty="0" smtClean="0"/>
              <a:t>Photos, Financials, and Dashboards are easily accessed from the </a:t>
            </a:r>
            <a:r>
              <a:rPr lang="en-US" sz="1600" dirty="0" err="1" smtClean="0"/>
              <a:t>AISD</a:t>
            </a:r>
            <a:r>
              <a:rPr lang="en-US" sz="1600" dirty="0" smtClean="0"/>
              <a:t> webpage</a:t>
            </a:r>
          </a:p>
          <a:p>
            <a:endParaRPr lang="en-US" sz="1600" b="1"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p:txBody>
      </p:sp>
      <p:sp>
        <p:nvSpPr>
          <p:cNvPr id="10" name="Content Placeholder 2"/>
          <p:cNvSpPr txBox="1">
            <a:spLocks/>
          </p:cNvSpPr>
          <p:nvPr/>
        </p:nvSpPr>
        <p:spPr>
          <a:xfrm>
            <a:off x="1526816" y="3839038"/>
            <a:ext cx="5940784" cy="1220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Recommendation:</a:t>
            </a:r>
          </a:p>
          <a:p>
            <a:r>
              <a:rPr lang="en-US" sz="1600" dirty="0" smtClean="0"/>
              <a:t>Continue with development of products such as the Dashboards that are easy to use interfaces for the community to gain information on specific projects and the general bond execution</a:t>
            </a:r>
          </a:p>
        </p:txBody>
      </p:sp>
    </p:spTree>
    <p:extLst>
      <p:ext uri="{BB962C8B-B14F-4D97-AF65-F5344CB8AC3E}">
        <p14:creationId xmlns:p14="http://schemas.microsoft.com/office/powerpoint/2010/main" val="3653771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088471"/>
            <a:ext cx="7464784" cy="3394472"/>
          </a:xfrm>
        </p:spPr>
        <p:txBody>
          <a:bodyPr>
            <a:noAutofit/>
          </a:bodyPr>
          <a:lstStyle/>
          <a:p>
            <a:pPr>
              <a:buFont typeface="+mj-lt"/>
              <a:buAutoNum type="arabicPeriod"/>
            </a:pPr>
            <a:r>
              <a:rPr lang="en-US" sz="1400" dirty="0">
                <a:latin typeface="+mn-lt"/>
              </a:rPr>
              <a:t>Continue orientation methodology for future committees by </a:t>
            </a:r>
            <a:r>
              <a:rPr lang="en-US" sz="1400" dirty="0" err="1">
                <a:latin typeface="+mn-lt"/>
              </a:rPr>
              <a:t>AISD</a:t>
            </a:r>
            <a:r>
              <a:rPr lang="en-US" sz="1400" dirty="0">
                <a:latin typeface="+mn-lt"/>
              </a:rPr>
              <a:t> </a:t>
            </a:r>
            <a:r>
              <a:rPr lang="en-US" sz="1400" dirty="0" smtClean="0">
                <a:latin typeface="+mn-lt"/>
              </a:rPr>
              <a:t>Staff</a:t>
            </a:r>
          </a:p>
          <a:p>
            <a:pPr>
              <a:buFont typeface="+mj-lt"/>
              <a:buAutoNum type="arabicPeriod"/>
            </a:pPr>
            <a:endParaRPr lang="en-US" sz="1400" dirty="0">
              <a:latin typeface="+mn-lt"/>
            </a:endParaRPr>
          </a:p>
          <a:p>
            <a:pPr>
              <a:buFont typeface="+mj-lt"/>
              <a:buAutoNum type="arabicPeriod"/>
            </a:pPr>
            <a:r>
              <a:rPr lang="en-US" sz="1400" dirty="0">
                <a:latin typeface="+mn-lt"/>
              </a:rPr>
              <a:t>Continue to utilize the appropriate contractual tools to motivate contractor </a:t>
            </a:r>
            <a:r>
              <a:rPr lang="en-US" sz="1400" dirty="0" smtClean="0">
                <a:latin typeface="+mn-lt"/>
              </a:rPr>
              <a:t>performance</a:t>
            </a:r>
          </a:p>
          <a:p>
            <a:pPr>
              <a:buFont typeface="+mj-lt"/>
              <a:buAutoNum type="arabicPeriod"/>
            </a:pPr>
            <a:endParaRPr lang="en-US" sz="1400" dirty="0" smtClean="0">
              <a:latin typeface="+mn-lt"/>
            </a:endParaRPr>
          </a:p>
          <a:p>
            <a:pPr>
              <a:buFont typeface="+mj-lt"/>
              <a:buAutoNum type="arabicPeriod"/>
            </a:pPr>
            <a:r>
              <a:rPr lang="en-US" sz="1400" dirty="0">
                <a:latin typeface="+mn-lt"/>
              </a:rPr>
              <a:t>Success Metrics or Key Performance Indicators could be tied to demonstrate the intended effect at identified </a:t>
            </a:r>
            <a:r>
              <a:rPr lang="en-US" sz="1400" dirty="0" smtClean="0">
                <a:latin typeface="+mn-lt"/>
              </a:rPr>
              <a:t>milestones</a:t>
            </a:r>
          </a:p>
          <a:p>
            <a:pPr>
              <a:buFont typeface="+mj-lt"/>
              <a:buAutoNum type="arabicPeriod"/>
            </a:pPr>
            <a:endParaRPr lang="en-US" sz="1400" dirty="0" smtClean="0">
              <a:latin typeface="+mn-lt"/>
            </a:endParaRPr>
          </a:p>
          <a:p>
            <a:pPr>
              <a:buFont typeface="+mj-lt"/>
              <a:buAutoNum type="arabicPeriod"/>
            </a:pPr>
            <a:r>
              <a:rPr lang="en-US" sz="1400" dirty="0">
                <a:latin typeface="+mn-lt"/>
              </a:rPr>
              <a:t>Continue with current </a:t>
            </a:r>
            <a:r>
              <a:rPr lang="en-US" sz="1400" dirty="0" err="1">
                <a:latin typeface="+mn-lt"/>
              </a:rPr>
              <a:t>AISD</a:t>
            </a:r>
            <a:r>
              <a:rPr lang="en-US" sz="1400" dirty="0">
                <a:latin typeface="+mn-lt"/>
              </a:rPr>
              <a:t> Staff activities to track, monitor, and </a:t>
            </a:r>
            <a:r>
              <a:rPr lang="en-US" sz="1400" dirty="0" smtClean="0">
                <a:latin typeface="+mn-lt"/>
              </a:rPr>
              <a:t>manage projects</a:t>
            </a:r>
          </a:p>
          <a:p>
            <a:pPr>
              <a:buFont typeface="+mj-lt"/>
              <a:buAutoNum type="arabicPeriod"/>
            </a:pPr>
            <a:endParaRPr lang="en-US" sz="1400" dirty="0">
              <a:latin typeface="+mn-lt"/>
            </a:endParaRPr>
          </a:p>
          <a:p>
            <a:pPr>
              <a:buFont typeface="+mj-lt"/>
              <a:buAutoNum type="arabicPeriod"/>
            </a:pPr>
            <a:r>
              <a:rPr lang="en-US" sz="1400" dirty="0">
                <a:latin typeface="+mn-lt"/>
              </a:rPr>
              <a:t>Explore ways to publicly explain the wide array of tools available for contract enforcement in the contract management </a:t>
            </a:r>
            <a:r>
              <a:rPr lang="en-US" sz="1400" dirty="0" smtClean="0">
                <a:latin typeface="+mn-lt"/>
              </a:rPr>
              <a:t>process</a:t>
            </a:r>
          </a:p>
          <a:p>
            <a:pPr>
              <a:buFont typeface="+mj-lt"/>
              <a:buAutoNum type="arabicPeriod"/>
            </a:pPr>
            <a:endParaRPr lang="en-US" sz="1400" dirty="0" smtClean="0">
              <a:latin typeface="+mn-lt"/>
            </a:endParaRPr>
          </a:p>
          <a:p>
            <a:pPr>
              <a:buFont typeface="+mj-lt"/>
              <a:buAutoNum type="arabicPeriod"/>
            </a:pPr>
            <a:r>
              <a:rPr lang="en-US" sz="1400" dirty="0">
                <a:latin typeface="+mn-lt"/>
              </a:rPr>
              <a:t>Monitor HUB participation by vendors and consider their HUB participation track record when potentially awarding future </a:t>
            </a:r>
            <a:r>
              <a:rPr lang="en-US" sz="1400" dirty="0" smtClean="0">
                <a:latin typeface="+mn-lt"/>
              </a:rPr>
              <a:t>contracts</a:t>
            </a:r>
          </a:p>
          <a:p>
            <a:pPr>
              <a:buFont typeface="+mj-lt"/>
              <a:buAutoNum type="arabicPeriod"/>
            </a:pPr>
            <a:endParaRPr lang="en-US" sz="1400" dirty="0" smtClean="0">
              <a:latin typeface="+mn-lt"/>
            </a:endParaRPr>
          </a:p>
          <a:p>
            <a:pPr>
              <a:buFont typeface="+mj-lt"/>
              <a:buAutoNum type="arabicPeriod"/>
            </a:pPr>
            <a:r>
              <a:rPr lang="en-US" sz="1400" dirty="0">
                <a:latin typeface="+mn-lt"/>
              </a:rPr>
              <a:t>Provide audit criteria for review by </a:t>
            </a:r>
            <a:r>
              <a:rPr lang="en-US" sz="1400" dirty="0" err="1" smtClean="0">
                <a:latin typeface="+mn-lt"/>
              </a:rPr>
              <a:t>CBOC</a:t>
            </a:r>
            <a:endParaRPr lang="en-US" sz="1400" dirty="0" smtClean="0">
              <a:latin typeface="+mn-lt"/>
            </a:endParaRPr>
          </a:p>
          <a:p>
            <a:pPr>
              <a:buFont typeface="+mj-lt"/>
              <a:buAutoNum type="arabicPeriod"/>
            </a:pPr>
            <a:endParaRPr lang="en-US" sz="1400" dirty="0">
              <a:latin typeface="+mn-lt"/>
            </a:endParaRPr>
          </a:p>
          <a:p>
            <a:pPr>
              <a:buFont typeface="+mj-lt"/>
              <a:buAutoNum type="arabicPeriod"/>
            </a:pPr>
            <a:r>
              <a:rPr lang="en-US" sz="1400" dirty="0">
                <a:latin typeface="+mn-lt"/>
              </a:rPr>
              <a:t>Continue to provide </a:t>
            </a:r>
            <a:r>
              <a:rPr lang="en-US" sz="1400" dirty="0" err="1">
                <a:latin typeface="+mn-lt"/>
              </a:rPr>
              <a:t>CBOC</a:t>
            </a:r>
            <a:r>
              <a:rPr lang="en-US" sz="1400" dirty="0">
                <a:latin typeface="+mn-lt"/>
              </a:rPr>
              <a:t> with general explanations when contractors fail to </a:t>
            </a:r>
            <a:r>
              <a:rPr lang="en-US" sz="1400" dirty="0" smtClean="0">
                <a:latin typeface="+mn-lt"/>
              </a:rPr>
              <a:t>perform</a:t>
            </a:r>
          </a:p>
          <a:p>
            <a:pPr>
              <a:buFont typeface="+mj-lt"/>
              <a:buAutoNum type="arabicPeriod"/>
            </a:pPr>
            <a:endParaRPr lang="en-US" sz="1400" dirty="0">
              <a:latin typeface="+mn-lt"/>
            </a:endParaRPr>
          </a:p>
          <a:p>
            <a:pPr>
              <a:buFont typeface="+mj-lt"/>
              <a:buAutoNum type="arabicPeriod"/>
            </a:pPr>
            <a:endParaRPr lang="en-US" sz="1400" dirty="0">
              <a:latin typeface="+mn-lt"/>
            </a:endParaRPr>
          </a:p>
          <a:p>
            <a:pPr>
              <a:buFont typeface="+mj-lt"/>
              <a:buAutoNum type="arabicPeriod"/>
            </a:pPr>
            <a:endParaRPr lang="en-US" sz="1400" dirty="0">
              <a:latin typeface="+mn-lt"/>
            </a:endParaRPr>
          </a:p>
          <a:p>
            <a:pPr>
              <a:buFont typeface="+mj-lt"/>
              <a:buAutoNum type="arabicPeriod"/>
            </a:pPr>
            <a:endParaRPr lang="en-US" sz="1400" dirty="0" smtClean="0">
              <a:latin typeface="+mn-lt"/>
            </a:endParaRPr>
          </a:p>
          <a:p>
            <a:pPr>
              <a:buFont typeface="+mj-lt"/>
              <a:buAutoNum type="arabicPeriod"/>
            </a:pPr>
            <a:endParaRPr lang="en-US" sz="1400" dirty="0">
              <a:latin typeface="+mn-lt"/>
            </a:endParaRPr>
          </a:p>
          <a:p>
            <a:pPr>
              <a:buFont typeface="+mj-lt"/>
              <a:buAutoNum type="arabicPeriod"/>
            </a:pPr>
            <a:endParaRPr lang="en-US" sz="1400" dirty="0" smtClean="0">
              <a:latin typeface="+mn-lt"/>
            </a:endParaRPr>
          </a:p>
          <a:p>
            <a:pPr>
              <a:buFont typeface="+mj-lt"/>
              <a:buAutoNum type="arabicPeriod"/>
            </a:pPr>
            <a:endParaRPr lang="en-US" sz="1400" dirty="0">
              <a:latin typeface="+mn-lt"/>
            </a:endParaRPr>
          </a:p>
          <a:p>
            <a:pPr>
              <a:buFont typeface="+mj-lt"/>
              <a:buAutoNum type="arabicPeriod"/>
            </a:pPr>
            <a:endParaRPr lang="en-US" sz="1400" dirty="0" smtClean="0">
              <a:latin typeface="+mn-lt"/>
            </a:endParaRPr>
          </a:p>
          <a:p>
            <a:pPr>
              <a:buFont typeface="+mj-lt"/>
              <a:buAutoNum type="arabicPeriod"/>
            </a:pPr>
            <a:endParaRPr lang="en-US" sz="1400" dirty="0">
              <a:latin typeface="+mn-lt"/>
            </a:endParaRPr>
          </a:p>
        </p:txBody>
      </p:sp>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Recommendations Summary (1 of 2)</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17</a:t>
            </a:fld>
            <a:endParaRPr lang="en-US"/>
          </a:p>
        </p:txBody>
      </p:sp>
    </p:spTree>
    <p:extLst>
      <p:ext uri="{BB962C8B-B14F-4D97-AF65-F5344CB8AC3E}">
        <p14:creationId xmlns:p14="http://schemas.microsoft.com/office/powerpoint/2010/main" val="3246765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498" y="1200151"/>
            <a:ext cx="7464784" cy="3394472"/>
          </a:xfrm>
        </p:spPr>
        <p:txBody>
          <a:bodyPr>
            <a:noAutofit/>
          </a:bodyPr>
          <a:lstStyle/>
          <a:p>
            <a:pPr marL="228600" indent="-228600">
              <a:buAutoNum type="arabicPeriod" startAt="9"/>
            </a:pPr>
            <a:r>
              <a:rPr lang="en-US" sz="1400" dirty="0" smtClean="0">
                <a:latin typeface="+mn-lt"/>
              </a:rPr>
              <a:t>Provide </a:t>
            </a:r>
            <a:r>
              <a:rPr lang="en-US" sz="1400" dirty="0">
                <a:latin typeface="+mn-lt"/>
              </a:rPr>
              <a:t>avenues to specifically address concerns or frequently asked questions about project delays or changes potentially through the website, newsletters, targeted mailings, </a:t>
            </a:r>
            <a:r>
              <a:rPr lang="en-US" sz="1400" dirty="0" smtClean="0">
                <a:latin typeface="+mn-lt"/>
              </a:rPr>
              <a:t>etc.</a:t>
            </a:r>
          </a:p>
          <a:p>
            <a:pPr marL="228600" indent="-228600">
              <a:buAutoNum type="arabicPeriod" startAt="9"/>
            </a:pPr>
            <a:endParaRPr lang="en-US" sz="1400" dirty="0" smtClean="0">
              <a:latin typeface="+mn-lt"/>
            </a:endParaRPr>
          </a:p>
          <a:p>
            <a:pPr marL="228600" indent="-228600">
              <a:buAutoNum type="arabicPeriod" startAt="9"/>
            </a:pPr>
            <a:r>
              <a:rPr lang="en-US" sz="1400" dirty="0" smtClean="0">
                <a:latin typeface="+mn-lt"/>
              </a:rPr>
              <a:t>Group </a:t>
            </a:r>
            <a:r>
              <a:rPr lang="en-US" sz="1400" dirty="0">
                <a:latin typeface="+mn-lt"/>
              </a:rPr>
              <a:t>visits were focused on new-construction or significant remodel locations; conduct existing campus facility </a:t>
            </a:r>
            <a:r>
              <a:rPr lang="en-US" sz="1400" dirty="0" smtClean="0">
                <a:latin typeface="+mn-lt"/>
              </a:rPr>
              <a:t>visits</a:t>
            </a:r>
          </a:p>
          <a:p>
            <a:pPr marL="228600" indent="-228600">
              <a:buAutoNum type="arabicPeriod" startAt="9"/>
            </a:pPr>
            <a:endParaRPr lang="en-US" sz="1400" dirty="0" smtClean="0">
              <a:latin typeface="+mn-lt"/>
            </a:endParaRPr>
          </a:p>
          <a:p>
            <a:pPr marL="228600" indent="-228600">
              <a:buAutoNum type="arabicPeriod" startAt="9"/>
            </a:pPr>
            <a:r>
              <a:rPr lang="en-US" sz="1400" dirty="0" smtClean="0">
                <a:latin typeface="+mn-lt"/>
              </a:rPr>
              <a:t>Potentially </a:t>
            </a:r>
            <a:r>
              <a:rPr lang="en-US" sz="1400" dirty="0">
                <a:latin typeface="+mn-lt"/>
              </a:rPr>
              <a:t>increase program contingency budget allocations in future bond programs for schools upgrading existing equipment or facilities for areas such as building code </a:t>
            </a:r>
            <a:r>
              <a:rPr lang="en-US" sz="1400" dirty="0" smtClean="0">
                <a:latin typeface="+mn-lt"/>
              </a:rPr>
              <a:t>compliance</a:t>
            </a:r>
          </a:p>
          <a:p>
            <a:pPr marL="228600" indent="-228600">
              <a:buAutoNum type="arabicPeriod" startAt="9"/>
            </a:pPr>
            <a:endParaRPr lang="en-US" sz="1400" dirty="0" smtClean="0">
              <a:latin typeface="+mn-lt"/>
            </a:endParaRPr>
          </a:p>
          <a:p>
            <a:pPr marL="228600" indent="-228600">
              <a:buAutoNum type="arabicPeriod" startAt="9"/>
            </a:pPr>
            <a:r>
              <a:rPr lang="en-US" sz="1400" dirty="0" smtClean="0">
                <a:latin typeface="+mn-lt"/>
              </a:rPr>
              <a:t>Re-assess </a:t>
            </a:r>
            <a:r>
              <a:rPr lang="en-US" sz="1400" dirty="0">
                <a:latin typeface="+mn-lt"/>
              </a:rPr>
              <a:t>the charge for SLAB member participation in order to expand student </a:t>
            </a:r>
            <a:r>
              <a:rPr lang="en-US" sz="1400" dirty="0" smtClean="0">
                <a:latin typeface="+mn-lt"/>
              </a:rPr>
              <a:t>participation</a:t>
            </a:r>
          </a:p>
          <a:p>
            <a:pPr marL="228600" indent="-228600">
              <a:buAutoNum type="arabicPeriod" startAt="9"/>
            </a:pPr>
            <a:endParaRPr lang="en-US" sz="1400" dirty="0" smtClean="0">
              <a:latin typeface="+mn-lt"/>
            </a:endParaRPr>
          </a:p>
          <a:p>
            <a:pPr marL="228600" indent="-228600">
              <a:buAutoNum type="arabicPeriod" startAt="9"/>
            </a:pPr>
            <a:r>
              <a:rPr lang="en-US" sz="1400" dirty="0" smtClean="0">
                <a:latin typeface="+mn-lt"/>
              </a:rPr>
              <a:t>Target </a:t>
            </a:r>
            <a:r>
              <a:rPr lang="en-US" sz="1400" dirty="0">
                <a:latin typeface="+mn-lt"/>
              </a:rPr>
              <a:t>date for spring briefing to the Board should be in the month of </a:t>
            </a:r>
            <a:r>
              <a:rPr lang="en-US" sz="1400" dirty="0" smtClean="0">
                <a:latin typeface="+mn-lt"/>
              </a:rPr>
              <a:t>May</a:t>
            </a:r>
          </a:p>
          <a:p>
            <a:pPr marL="228600" indent="-228600">
              <a:buAutoNum type="arabicPeriod" startAt="9"/>
            </a:pPr>
            <a:endParaRPr lang="en-US" sz="1400" dirty="0" smtClean="0">
              <a:latin typeface="+mn-lt"/>
            </a:endParaRPr>
          </a:p>
          <a:p>
            <a:pPr marL="228600" indent="-228600">
              <a:buAutoNum type="arabicPeriod" startAt="9"/>
            </a:pPr>
            <a:r>
              <a:rPr lang="en-US" sz="1400" dirty="0" smtClean="0">
                <a:latin typeface="+mn-lt"/>
              </a:rPr>
              <a:t>Include </a:t>
            </a:r>
            <a:r>
              <a:rPr lang="en-US" sz="1400" dirty="0">
                <a:latin typeface="+mn-lt"/>
              </a:rPr>
              <a:t>students in the report to the </a:t>
            </a:r>
            <a:r>
              <a:rPr lang="en-US" sz="1400" dirty="0" smtClean="0">
                <a:latin typeface="+mn-lt"/>
              </a:rPr>
              <a:t>Board</a:t>
            </a:r>
          </a:p>
          <a:p>
            <a:pPr marL="228600" indent="-228600">
              <a:buAutoNum type="arabicPeriod" startAt="9"/>
            </a:pPr>
            <a:endParaRPr lang="en-US" sz="1400" dirty="0" smtClean="0">
              <a:latin typeface="+mn-lt"/>
            </a:endParaRPr>
          </a:p>
          <a:p>
            <a:pPr marL="228600" indent="-228600">
              <a:buAutoNum type="arabicPeriod" startAt="9"/>
            </a:pPr>
            <a:r>
              <a:rPr lang="en-US" sz="1400" dirty="0" smtClean="0">
                <a:latin typeface="+mn-lt"/>
              </a:rPr>
              <a:t>Continue </a:t>
            </a:r>
            <a:r>
              <a:rPr lang="en-US" sz="1400" dirty="0">
                <a:latin typeface="+mn-lt"/>
              </a:rPr>
              <a:t>with development of products such as the Dashboards that are easy to use interfaces for the community to gain information on specific projects and the general bond execution</a:t>
            </a:r>
          </a:p>
          <a:p>
            <a:pPr>
              <a:buFont typeface="+mj-lt"/>
              <a:buAutoNum type="arabicPeriod"/>
            </a:pPr>
            <a:endParaRPr lang="en-US" sz="1400" dirty="0">
              <a:latin typeface="+mn-lt"/>
            </a:endParaRPr>
          </a:p>
          <a:p>
            <a:pPr>
              <a:buFont typeface="+mj-lt"/>
              <a:buAutoNum type="arabicPeriod"/>
            </a:pPr>
            <a:endParaRPr lang="en-US" sz="1400" dirty="0">
              <a:latin typeface="+mn-lt"/>
            </a:endParaRPr>
          </a:p>
          <a:p>
            <a:pPr>
              <a:buFont typeface="+mj-lt"/>
              <a:buAutoNum type="arabicPeriod"/>
            </a:pPr>
            <a:endParaRPr lang="en-US" sz="1400" dirty="0">
              <a:latin typeface="+mn-lt"/>
            </a:endParaRPr>
          </a:p>
          <a:p>
            <a:pPr>
              <a:buFont typeface="+mj-lt"/>
              <a:buAutoNum type="arabicPeriod"/>
            </a:pPr>
            <a:endParaRPr lang="en-US" sz="1400" dirty="0" smtClean="0">
              <a:latin typeface="+mn-lt"/>
            </a:endParaRPr>
          </a:p>
          <a:p>
            <a:pPr>
              <a:buFont typeface="+mj-lt"/>
              <a:buAutoNum type="arabicPeriod"/>
            </a:pPr>
            <a:endParaRPr lang="en-US" sz="1400" dirty="0">
              <a:latin typeface="+mn-lt"/>
            </a:endParaRPr>
          </a:p>
          <a:p>
            <a:pPr>
              <a:buFont typeface="+mj-lt"/>
              <a:buAutoNum type="arabicPeriod"/>
            </a:pPr>
            <a:endParaRPr lang="en-US" sz="1400" dirty="0" smtClean="0">
              <a:latin typeface="+mn-lt"/>
            </a:endParaRPr>
          </a:p>
          <a:p>
            <a:pPr>
              <a:buFont typeface="+mj-lt"/>
              <a:buAutoNum type="arabicPeriod"/>
            </a:pPr>
            <a:endParaRPr lang="en-US" sz="1400" dirty="0">
              <a:latin typeface="+mn-lt"/>
            </a:endParaRPr>
          </a:p>
          <a:p>
            <a:pPr>
              <a:buFont typeface="+mj-lt"/>
              <a:buAutoNum type="arabicPeriod"/>
            </a:pPr>
            <a:endParaRPr lang="en-US" sz="1400" dirty="0" smtClean="0">
              <a:latin typeface="+mn-lt"/>
            </a:endParaRPr>
          </a:p>
          <a:p>
            <a:pPr>
              <a:buFont typeface="+mj-lt"/>
              <a:buAutoNum type="arabicPeriod"/>
            </a:pPr>
            <a:endParaRPr lang="en-US" sz="1400" dirty="0">
              <a:latin typeface="+mn-lt"/>
            </a:endParaRPr>
          </a:p>
        </p:txBody>
      </p:sp>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Recommendations Summary (2 of 2)</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18</a:t>
            </a:fld>
            <a:endParaRPr lang="en-US"/>
          </a:p>
        </p:txBody>
      </p:sp>
    </p:spTree>
    <p:extLst>
      <p:ext uri="{BB962C8B-B14F-4D97-AF65-F5344CB8AC3E}">
        <p14:creationId xmlns:p14="http://schemas.microsoft.com/office/powerpoint/2010/main" val="3295372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200151"/>
            <a:ext cx="7159983" cy="3394472"/>
          </a:xfrm>
        </p:spPr>
        <p:txBody>
          <a:bodyPr>
            <a:noAutofit/>
          </a:bodyPr>
          <a:lstStyle/>
          <a:p>
            <a:pPr marL="0" indent="0">
              <a:buNone/>
            </a:pPr>
            <a:r>
              <a:rPr lang="en-US" sz="1600" dirty="0" err="1" smtClean="0">
                <a:latin typeface="+mn-lt"/>
              </a:rPr>
              <a:t>Kecia</a:t>
            </a:r>
            <a:r>
              <a:rPr lang="en-US" sz="1600" dirty="0" smtClean="0">
                <a:latin typeface="+mn-lt"/>
              </a:rPr>
              <a:t> Mays, Chair, Community Engagement Committee, Board of Trustees</a:t>
            </a:r>
          </a:p>
          <a:p>
            <a:pPr marL="0" indent="0">
              <a:buNone/>
            </a:pPr>
            <a:r>
              <a:rPr lang="en-US" sz="1600" dirty="0" smtClean="0">
                <a:latin typeface="+mn-lt"/>
              </a:rPr>
              <a:t>Aaron Reich, President, Board of Trustees</a:t>
            </a:r>
          </a:p>
          <a:p>
            <a:pPr marL="0" indent="0">
              <a:buNone/>
            </a:pPr>
            <a:r>
              <a:rPr lang="en-US" sz="1600" dirty="0" smtClean="0">
                <a:latin typeface="+mn-lt"/>
              </a:rPr>
              <a:t>Polly Walton, Board Member, Board of Trustees</a:t>
            </a:r>
          </a:p>
          <a:p>
            <a:pPr marL="0" indent="0">
              <a:buNone/>
            </a:pPr>
            <a:endParaRPr lang="en-US" sz="1600" dirty="0">
              <a:latin typeface="+mn-lt"/>
            </a:endParaRPr>
          </a:p>
          <a:p>
            <a:pPr marL="0" indent="0">
              <a:buNone/>
            </a:pPr>
            <a:r>
              <a:rPr lang="en-US" sz="1600" dirty="0" smtClean="0">
                <a:latin typeface="+mn-lt"/>
              </a:rPr>
              <a:t>Cindy Powell, Chief Financial Officer</a:t>
            </a:r>
          </a:p>
          <a:p>
            <a:pPr marL="0" indent="0">
              <a:buNone/>
            </a:pPr>
            <a:r>
              <a:rPr lang="en-US" sz="1600" dirty="0" smtClean="0">
                <a:latin typeface="+mn-lt"/>
              </a:rPr>
              <a:t>Kelly Horn, Executive Director of Plant Services</a:t>
            </a:r>
          </a:p>
          <a:p>
            <a:pPr marL="0" indent="0">
              <a:buNone/>
            </a:pPr>
            <a:r>
              <a:rPr lang="en-US" sz="1600" dirty="0" smtClean="0">
                <a:latin typeface="+mn-lt"/>
              </a:rPr>
              <a:t>Javier Fernandez, Director of Facility Planning and Construction</a:t>
            </a:r>
          </a:p>
          <a:p>
            <a:pPr marL="0" indent="0">
              <a:buNone/>
            </a:pPr>
            <a:r>
              <a:rPr lang="en-US" sz="1600" dirty="0" smtClean="0">
                <a:latin typeface="+mn-lt"/>
              </a:rPr>
              <a:t>Chad </a:t>
            </a:r>
            <a:r>
              <a:rPr lang="en-US" sz="1600" dirty="0" err="1" smtClean="0">
                <a:latin typeface="+mn-lt"/>
              </a:rPr>
              <a:t>Branum</a:t>
            </a:r>
            <a:r>
              <a:rPr lang="en-US" sz="1600" dirty="0" smtClean="0">
                <a:latin typeface="+mn-lt"/>
              </a:rPr>
              <a:t>, Assistant Superintendent of Technology</a:t>
            </a:r>
          </a:p>
          <a:p>
            <a:pPr marL="0" indent="0">
              <a:buNone/>
            </a:pPr>
            <a:r>
              <a:rPr lang="en-US" sz="1600" dirty="0" smtClean="0">
                <a:latin typeface="+mn-lt"/>
              </a:rPr>
              <a:t>Dr. Jeremy </a:t>
            </a:r>
            <a:r>
              <a:rPr lang="en-US" sz="1600" dirty="0" err="1" smtClean="0">
                <a:latin typeface="+mn-lt"/>
              </a:rPr>
              <a:t>Earnhart</a:t>
            </a:r>
            <a:r>
              <a:rPr lang="en-US" sz="1600" dirty="0" smtClean="0">
                <a:latin typeface="+mn-lt"/>
              </a:rPr>
              <a:t>, Fine Arts Director</a:t>
            </a:r>
          </a:p>
          <a:p>
            <a:pPr marL="0" indent="0">
              <a:buNone/>
            </a:pPr>
            <a:r>
              <a:rPr lang="en-US" sz="1600" dirty="0" smtClean="0">
                <a:latin typeface="+mn-lt"/>
              </a:rPr>
              <a:t>Tim Collins, Director of Transportation</a:t>
            </a:r>
          </a:p>
          <a:p>
            <a:pPr marL="0" indent="0">
              <a:buNone/>
            </a:pPr>
            <a:r>
              <a:rPr lang="en-US" sz="1600" dirty="0" smtClean="0">
                <a:latin typeface="+mn-lt"/>
              </a:rPr>
              <a:t>James Smith, Security Manager</a:t>
            </a:r>
          </a:p>
          <a:p>
            <a:pPr marL="0" indent="0">
              <a:buNone/>
            </a:pPr>
            <a:r>
              <a:rPr lang="en-US" sz="1600" dirty="0" smtClean="0">
                <a:latin typeface="+mn-lt"/>
              </a:rPr>
              <a:t>Tony </a:t>
            </a:r>
            <a:r>
              <a:rPr lang="en-US" sz="1600" dirty="0" err="1" smtClean="0">
                <a:latin typeface="+mn-lt"/>
              </a:rPr>
              <a:t>Drollinger</a:t>
            </a:r>
            <a:r>
              <a:rPr lang="en-US" sz="1600" dirty="0" smtClean="0">
                <a:latin typeface="+mn-lt"/>
              </a:rPr>
              <a:t>, Executive Director of Finance</a:t>
            </a:r>
          </a:p>
          <a:p>
            <a:pPr marL="0" indent="0">
              <a:buNone/>
            </a:pPr>
            <a:r>
              <a:rPr lang="en-US" sz="1600" dirty="0" smtClean="0">
                <a:latin typeface="+mn-lt"/>
              </a:rPr>
              <a:t>Craig Wright, Career Tech Coordinator</a:t>
            </a:r>
          </a:p>
          <a:p>
            <a:pPr marL="0" indent="0">
              <a:buNone/>
            </a:pPr>
            <a:r>
              <a:rPr lang="en-US" sz="1600" dirty="0" smtClean="0">
                <a:latin typeface="+mn-lt"/>
              </a:rPr>
              <a:t>Ginger </a:t>
            </a:r>
            <a:r>
              <a:rPr lang="en-US" sz="1600" dirty="0" err="1" smtClean="0">
                <a:latin typeface="+mn-lt"/>
              </a:rPr>
              <a:t>Polster</a:t>
            </a:r>
            <a:r>
              <a:rPr lang="en-US" sz="1600" dirty="0" smtClean="0">
                <a:latin typeface="+mn-lt"/>
              </a:rPr>
              <a:t>, Career Tech Center Principal</a:t>
            </a:r>
          </a:p>
          <a:p>
            <a:pPr marL="0" indent="0">
              <a:buNone/>
            </a:pPr>
            <a:endParaRPr lang="en-US" sz="1600" dirty="0" smtClean="0"/>
          </a:p>
          <a:p>
            <a:pPr marL="0" indent="0">
              <a:buNone/>
            </a:pPr>
            <a:endParaRPr lang="en-US" sz="1600" dirty="0"/>
          </a:p>
        </p:txBody>
      </p:sp>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Special Thanks</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19</a:t>
            </a:fld>
            <a:endParaRPr lang="en-US"/>
          </a:p>
        </p:txBody>
      </p:sp>
    </p:spTree>
    <p:extLst>
      <p:ext uri="{BB962C8B-B14F-4D97-AF65-F5344CB8AC3E}">
        <p14:creationId xmlns:p14="http://schemas.microsoft.com/office/powerpoint/2010/main" val="2369762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536351"/>
            <a:ext cx="7086600" cy="3394472"/>
          </a:xfrm>
        </p:spPr>
        <p:txBody>
          <a:bodyPr/>
          <a:lstStyle/>
          <a:p>
            <a:r>
              <a:rPr lang="en-US" dirty="0" smtClean="0">
                <a:latin typeface="+mn-lt"/>
              </a:rPr>
              <a:t>Purpose</a:t>
            </a:r>
          </a:p>
          <a:p>
            <a:r>
              <a:rPr lang="en-US" dirty="0" smtClean="0">
                <a:latin typeface="+mn-lt"/>
              </a:rPr>
              <a:t>Composition</a:t>
            </a:r>
          </a:p>
          <a:p>
            <a:r>
              <a:rPr lang="en-US" dirty="0" smtClean="0">
                <a:latin typeface="+mn-lt"/>
              </a:rPr>
              <a:t>Meeting Schedule</a:t>
            </a:r>
          </a:p>
          <a:p>
            <a:r>
              <a:rPr lang="en-US" dirty="0" err="1" smtClean="0">
                <a:latin typeface="+mn-lt"/>
              </a:rPr>
              <a:t>CBOC</a:t>
            </a:r>
            <a:r>
              <a:rPr lang="en-US" dirty="0" smtClean="0">
                <a:latin typeface="+mn-lt"/>
              </a:rPr>
              <a:t> Charge</a:t>
            </a:r>
          </a:p>
          <a:p>
            <a:r>
              <a:rPr lang="en-US" dirty="0" smtClean="0">
                <a:latin typeface="+mn-lt"/>
              </a:rPr>
              <a:t>Recommendations</a:t>
            </a:r>
          </a:p>
          <a:p>
            <a:r>
              <a:rPr lang="en-US" dirty="0" smtClean="0">
                <a:latin typeface="+mn-lt"/>
              </a:rPr>
              <a:t>Special Thanks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175" y="1719398"/>
            <a:ext cx="4151930" cy="210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Agenda</a:t>
            </a:r>
            <a:endParaRPr lang="en-US" dirty="0"/>
          </a:p>
        </p:txBody>
      </p:sp>
      <p:sp>
        <p:nvSpPr>
          <p:cNvPr id="7" name="Rectangle 6"/>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E52872F4-249A-4CF7-A7A4-FFBF556A816E}" type="slidenum">
              <a:rPr lang="en-US" smtClean="0"/>
              <a:t>2</a:t>
            </a:fld>
            <a:endParaRPr lang="en-US"/>
          </a:p>
        </p:txBody>
      </p:sp>
    </p:spTree>
    <p:extLst>
      <p:ext uri="{BB962C8B-B14F-4D97-AF65-F5344CB8AC3E}">
        <p14:creationId xmlns:p14="http://schemas.microsoft.com/office/powerpoint/2010/main" val="1570145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2872F4-249A-4CF7-A7A4-FFBF556A816E}" type="slidenum">
              <a:rPr lang="en-US" smtClean="0"/>
              <a:t>20</a:t>
            </a:fld>
            <a:endParaRPr lang="en-US"/>
          </a:p>
        </p:txBody>
      </p:sp>
      <p:graphicFrame>
        <p:nvGraphicFramePr>
          <p:cNvPr id="8" name="Chart 7"/>
          <p:cNvGraphicFramePr/>
          <p:nvPr>
            <p:extLst>
              <p:ext uri="{D42A27DB-BD31-4B8C-83A1-F6EECF244321}">
                <p14:modId xmlns:p14="http://schemas.microsoft.com/office/powerpoint/2010/main" val="1773773015"/>
              </p:ext>
            </p:extLst>
          </p:nvPr>
        </p:nvGraphicFramePr>
        <p:xfrm>
          <a:off x="2691246" y="955964"/>
          <a:ext cx="5538354" cy="32921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335488" y="4023897"/>
            <a:ext cx="5663045" cy="276999"/>
          </a:xfrm>
          <a:prstGeom prst="rect">
            <a:avLst/>
          </a:prstGeom>
          <a:noFill/>
        </p:spPr>
        <p:txBody>
          <a:bodyPr wrap="square" rtlCol="0">
            <a:spAutoFit/>
          </a:bodyPr>
          <a:lstStyle/>
          <a:p>
            <a:r>
              <a:rPr lang="en-US" sz="1200" dirty="0" smtClean="0">
                <a:solidFill>
                  <a:srgbClr val="FF0000"/>
                </a:solidFill>
              </a:rPr>
              <a:t>Derived from reporting in April of each Year of the Bond Program</a:t>
            </a:r>
            <a:endParaRPr lang="en-US" sz="1200" dirty="0">
              <a:solidFill>
                <a:srgbClr val="FF0000"/>
              </a:solidFill>
            </a:endParaRPr>
          </a:p>
        </p:txBody>
      </p:sp>
    </p:spTree>
    <p:extLst>
      <p:ext uri="{BB962C8B-B14F-4D97-AF65-F5344CB8AC3E}">
        <p14:creationId xmlns:p14="http://schemas.microsoft.com/office/powerpoint/2010/main" val="576154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816" y="205978"/>
            <a:ext cx="7159983" cy="479822"/>
          </a:xfrm>
        </p:spPr>
        <p:txBody>
          <a:bodyPr>
            <a:normAutofit fontScale="90000"/>
          </a:bodyPr>
          <a:lstStyle/>
          <a:p>
            <a:pPr algn="l"/>
            <a:r>
              <a:rPr lang="en-US" dirty="0" smtClean="0"/>
              <a:t>Purpose</a:t>
            </a:r>
            <a:endParaRPr lang="en-US" dirty="0"/>
          </a:p>
        </p:txBody>
      </p:sp>
      <p:sp>
        <p:nvSpPr>
          <p:cNvPr id="3" name="Content Placeholder 2"/>
          <p:cNvSpPr>
            <a:spLocks noGrp="1"/>
          </p:cNvSpPr>
          <p:nvPr>
            <p:ph idx="1"/>
          </p:nvPr>
        </p:nvSpPr>
        <p:spPr>
          <a:xfrm>
            <a:off x="1526816" y="1200151"/>
            <a:ext cx="7159983" cy="3028950"/>
          </a:xfrm>
        </p:spPr>
        <p:txBody>
          <a:bodyPr>
            <a:normAutofit fontScale="92500" lnSpcReduction="10000"/>
          </a:bodyPr>
          <a:lstStyle/>
          <a:p>
            <a:pPr marL="0" indent="0">
              <a:buNone/>
            </a:pPr>
            <a:r>
              <a:rPr lang="en-US" sz="2000" dirty="0" smtClean="0"/>
              <a:t>The Citizens Bond Oversight Committee (“Committee”) is established to </a:t>
            </a:r>
            <a:r>
              <a:rPr lang="en-US" sz="2000" b="1" dirty="0" smtClean="0">
                <a:solidFill>
                  <a:srgbClr val="0070C0"/>
                </a:solidFill>
              </a:rPr>
              <a:t>provide transparency </a:t>
            </a:r>
            <a:r>
              <a:rPr lang="en-US" sz="2000" dirty="0" smtClean="0"/>
              <a:t>and </a:t>
            </a:r>
            <a:r>
              <a:rPr lang="en-US" sz="2000" b="1" dirty="0" smtClean="0">
                <a:solidFill>
                  <a:srgbClr val="0070C0"/>
                </a:solidFill>
              </a:rPr>
              <a:t>enhance public confidence</a:t>
            </a:r>
            <a:r>
              <a:rPr lang="en-US" sz="2000" dirty="0" smtClean="0">
                <a:solidFill>
                  <a:srgbClr val="0070C0"/>
                </a:solidFill>
              </a:rPr>
              <a:t> </a:t>
            </a:r>
            <a:r>
              <a:rPr lang="en-US" sz="2000" dirty="0" smtClean="0"/>
              <a:t>in the use of proceeds from the sale of bonds authorized by Arlington Independent School District (“</a:t>
            </a:r>
            <a:r>
              <a:rPr lang="en-US" sz="2000" dirty="0" err="1" smtClean="0"/>
              <a:t>AISD</a:t>
            </a:r>
            <a:r>
              <a:rPr lang="en-US" sz="2000" dirty="0" smtClean="0"/>
              <a:t>” or “District”) voters on May 10, 2014. </a:t>
            </a:r>
          </a:p>
          <a:p>
            <a:pPr marL="0" indent="0">
              <a:buNone/>
            </a:pPr>
            <a:endParaRPr lang="en-US" sz="2000" dirty="0"/>
          </a:p>
          <a:p>
            <a:pPr marL="0" indent="0">
              <a:buNone/>
            </a:pPr>
            <a:r>
              <a:rPr lang="en-US" sz="2000" dirty="0" smtClean="0"/>
              <a:t>The purpose of the Committee is to </a:t>
            </a:r>
            <a:r>
              <a:rPr lang="en-US" sz="2000" b="1" dirty="0" smtClean="0">
                <a:solidFill>
                  <a:srgbClr val="0070C0"/>
                </a:solidFill>
              </a:rPr>
              <a:t>provide findings </a:t>
            </a:r>
            <a:r>
              <a:rPr lang="en-US" sz="2000" dirty="0" smtClean="0"/>
              <a:t>and </a:t>
            </a:r>
            <a:r>
              <a:rPr lang="en-US" sz="2000" b="1" dirty="0" smtClean="0">
                <a:solidFill>
                  <a:srgbClr val="0070C0"/>
                </a:solidFill>
              </a:rPr>
              <a:t>recommendations</a:t>
            </a:r>
            <a:r>
              <a:rPr lang="en-US" sz="2000" dirty="0" smtClean="0"/>
              <a:t> to the Board of Trustees (“Board”) relating to the </a:t>
            </a:r>
            <a:r>
              <a:rPr lang="en-US" sz="2000" b="1" dirty="0" smtClean="0"/>
              <a:t>expenditure</a:t>
            </a:r>
            <a:r>
              <a:rPr lang="en-US" sz="2000" dirty="0" smtClean="0"/>
              <a:t> of bond proceeds authorized in the 2014 Bond election, the </a:t>
            </a:r>
            <a:r>
              <a:rPr lang="en-US" sz="2000" b="1" dirty="0" smtClean="0"/>
              <a:t>progress</a:t>
            </a:r>
            <a:r>
              <a:rPr lang="en-US" sz="2000" dirty="0" smtClean="0"/>
              <a:t> of the 2014 Bond Program, and ways the District can </a:t>
            </a:r>
            <a:r>
              <a:rPr lang="en-US" sz="2000" b="1" dirty="0" smtClean="0"/>
              <a:t>maximize the potential </a:t>
            </a:r>
            <a:r>
              <a:rPr lang="en-US" sz="2000" dirty="0" smtClean="0"/>
              <a:t>of the 2014 Bond Program.</a:t>
            </a:r>
            <a:endParaRPr lang="en-US" sz="2000" dirty="0"/>
          </a:p>
        </p:txBody>
      </p:sp>
      <p:sp>
        <p:nvSpPr>
          <p:cNvPr id="5" name="Rectangle 4"/>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E52872F4-249A-4CF7-A7A4-FFBF556A816E}" type="slidenum">
              <a:rPr lang="en-US" smtClean="0"/>
              <a:t>3</a:t>
            </a:fld>
            <a:endParaRPr lang="en-US"/>
          </a:p>
        </p:txBody>
      </p:sp>
    </p:spTree>
    <p:extLst>
      <p:ext uri="{BB962C8B-B14F-4D97-AF65-F5344CB8AC3E}">
        <p14:creationId xmlns:p14="http://schemas.microsoft.com/office/powerpoint/2010/main" val="1138638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loud 24"/>
          <p:cNvSpPr/>
          <p:nvPr/>
        </p:nvSpPr>
        <p:spPr>
          <a:xfrm>
            <a:off x="4038600" y="2855439"/>
            <a:ext cx="5063786" cy="2228850"/>
          </a:xfrm>
          <a:prstGeom prst="cloud">
            <a:avLst/>
          </a:prstGeom>
          <a:ln w="3175"/>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 Placeholder 2"/>
          <p:cNvSpPr>
            <a:spLocks noGrp="1"/>
          </p:cNvSpPr>
          <p:nvPr>
            <p:ph type="body" idx="1"/>
          </p:nvPr>
        </p:nvSpPr>
        <p:spPr>
          <a:xfrm>
            <a:off x="1752600" y="971551"/>
            <a:ext cx="3506788" cy="439145"/>
          </a:xfrm>
        </p:spPr>
        <p:txBody>
          <a:bodyPr>
            <a:normAutofit/>
          </a:bodyPr>
          <a:lstStyle/>
          <a:p>
            <a:r>
              <a:rPr lang="en-US" sz="1600" dirty="0" smtClean="0">
                <a:latin typeface="+mn-lt"/>
                <a:cs typeface="Arial" panose="020B0604020202020204" pitchFamily="34" charset="0"/>
              </a:rPr>
              <a:t>Members (11)</a:t>
            </a:r>
            <a:endParaRPr lang="en-US" sz="1600" dirty="0">
              <a:latin typeface="+mn-lt"/>
              <a:cs typeface="Arial" panose="020B0604020202020204" pitchFamily="34" charset="0"/>
            </a:endParaRPr>
          </a:p>
        </p:txBody>
      </p:sp>
      <p:sp>
        <p:nvSpPr>
          <p:cNvPr id="4" name="Content Placeholder 3"/>
          <p:cNvSpPr>
            <a:spLocks noGrp="1"/>
          </p:cNvSpPr>
          <p:nvPr>
            <p:ph sz="half" idx="2"/>
          </p:nvPr>
        </p:nvSpPr>
        <p:spPr>
          <a:xfrm>
            <a:off x="1752600" y="1451372"/>
            <a:ext cx="3506788" cy="2712244"/>
          </a:xfrm>
        </p:spPr>
        <p:txBody>
          <a:bodyPr>
            <a:normAutofit lnSpcReduction="10000"/>
          </a:bodyPr>
          <a:lstStyle/>
          <a:p>
            <a:pPr marL="0" indent="0">
              <a:buNone/>
            </a:pPr>
            <a:r>
              <a:rPr lang="en-US" sz="1600" dirty="0" smtClean="0">
                <a:latin typeface="+mn-lt"/>
                <a:cs typeface="Arial" panose="020B0604020202020204" pitchFamily="34" charset="0"/>
              </a:rPr>
              <a:t>William </a:t>
            </a:r>
            <a:r>
              <a:rPr lang="en-US" sz="1600" dirty="0">
                <a:latin typeface="+mn-lt"/>
                <a:cs typeface="Arial" panose="020B0604020202020204" pitchFamily="34" charset="0"/>
              </a:rPr>
              <a:t>Deakyne (chair)</a:t>
            </a:r>
            <a:br>
              <a:rPr lang="en-US" sz="1600" dirty="0">
                <a:latin typeface="+mn-lt"/>
                <a:cs typeface="Arial" panose="020B0604020202020204" pitchFamily="34" charset="0"/>
              </a:rPr>
            </a:br>
            <a:r>
              <a:rPr lang="en-US" sz="1600" dirty="0">
                <a:latin typeface="+mn-lt"/>
                <a:cs typeface="Arial" panose="020B0604020202020204" pitchFamily="34" charset="0"/>
              </a:rPr>
              <a:t>Rebecca </a:t>
            </a:r>
            <a:r>
              <a:rPr lang="en-US" sz="1600" dirty="0" err="1">
                <a:latin typeface="+mn-lt"/>
                <a:cs typeface="Arial" panose="020B0604020202020204" pitchFamily="34" charset="0"/>
              </a:rPr>
              <a:t>Deen</a:t>
            </a:r>
            <a:r>
              <a:rPr lang="en-US" sz="1600" dirty="0">
                <a:latin typeface="+mn-lt"/>
                <a:cs typeface="Arial" panose="020B0604020202020204" pitchFamily="34" charset="0"/>
              </a:rPr>
              <a:t/>
            </a:r>
            <a:br>
              <a:rPr lang="en-US" sz="1600" dirty="0">
                <a:latin typeface="+mn-lt"/>
                <a:cs typeface="Arial" panose="020B0604020202020204" pitchFamily="34" charset="0"/>
              </a:rPr>
            </a:br>
            <a:r>
              <a:rPr lang="en-US" sz="1600" dirty="0">
                <a:latin typeface="+mn-lt"/>
                <a:cs typeface="Arial" panose="020B0604020202020204" pitchFamily="34" charset="0"/>
              </a:rPr>
              <a:t>Cara </a:t>
            </a:r>
            <a:r>
              <a:rPr lang="en-US" sz="1600" dirty="0" err="1">
                <a:latin typeface="+mn-lt"/>
                <a:cs typeface="Arial" panose="020B0604020202020204" pitchFamily="34" charset="0"/>
              </a:rPr>
              <a:t>Hackley</a:t>
            </a:r>
            <a:r>
              <a:rPr lang="en-US" sz="1600" dirty="0">
                <a:latin typeface="+mn-lt"/>
                <a:cs typeface="Arial" panose="020B0604020202020204" pitchFamily="34" charset="0"/>
              </a:rPr>
              <a:t/>
            </a:r>
            <a:br>
              <a:rPr lang="en-US" sz="1600" dirty="0">
                <a:latin typeface="+mn-lt"/>
                <a:cs typeface="Arial" panose="020B0604020202020204" pitchFamily="34" charset="0"/>
              </a:rPr>
            </a:br>
            <a:r>
              <a:rPr lang="en-US" sz="1600" dirty="0">
                <a:latin typeface="+mn-lt"/>
                <a:cs typeface="Arial" panose="020B0604020202020204" pitchFamily="34" charset="0"/>
              </a:rPr>
              <a:t>H. Suzanne Kelley</a:t>
            </a:r>
            <a:br>
              <a:rPr lang="en-US" sz="1600" dirty="0">
                <a:latin typeface="+mn-lt"/>
                <a:cs typeface="Arial" panose="020B0604020202020204" pitchFamily="34" charset="0"/>
              </a:rPr>
            </a:br>
            <a:r>
              <a:rPr lang="en-US" sz="1600" dirty="0">
                <a:latin typeface="+mn-lt"/>
                <a:cs typeface="Arial" panose="020B0604020202020204" pitchFamily="34" charset="0"/>
              </a:rPr>
              <a:t>Andrew Nash</a:t>
            </a:r>
            <a:br>
              <a:rPr lang="en-US" sz="1600" dirty="0">
                <a:latin typeface="+mn-lt"/>
                <a:cs typeface="Arial" panose="020B0604020202020204" pitchFamily="34" charset="0"/>
              </a:rPr>
            </a:br>
            <a:r>
              <a:rPr lang="en-US" sz="1600" dirty="0">
                <a:latin typeface="+mn-lt"/>
                <a:cs typeface="Arial" panose="020B0604020202020204" pitchFamily="34" charset="0"/>
              </a:rPr>
              <a:t>Wendy Parker</a:t>
            </a:r>
            <a:br>
              <a:rPr lang="en-US" sz="1600" dirty="0">
                <a:latin typeface="+mn-lt"/>
                <a:cs typeface="Arial" panose="020B0604020202020204" pitchFamily="34" charset="0"/>
              </a:rPr>
            </a:br>
            <a:r>
              <a:rPr lang="en-US" sz="1600" dirty="0">
                <a:latin typeface="+mn-lt"/>
                <a:cs typeface="Arial" panose="020B0604020202020204" pitchFamily="34" charset="0"/>
              </a:rPr>
              <a:t>Lori </a:t>
            </a:r>
            <a:r>
              <a:rPr lang="en-US" sz="1600" dirty="0" err="1">
                <a:latin typeface="+mn-lt"/>
                <a:cs typeface="Arial" panose="020B0604020202020204" pitchFamily="34" charset="0"/>
              </a:rPr>
              <a:t>Plamondon</a:t>
            </a:r>
            <a:r>
              <a:rPr lang="en-US" sz="1600" dirty="0">
                <a:latin typeface="+mn-lt"/>
                <a:cs typeface="Arial" panose="020B0604020202020204" pitchFamily="34" charset="0"/>
              </a:rPr>
              <a:t/>
            </a:r>
            <a:br>
              <a:rPr lang="en-US" sz="1600" dirty="0">
                <a:latin typeface="+mn-lt"/>
                <a:cs typeface="Arial" panose="020B0604020202020204" pitchFamily="34" charset="0"/>
              </a:rPr>
            </a:br>
            <a:r>
              <a:rPr lang="en-US" sz="1600" dirty="0">
                <a:latin typeface="+mn-lt"/>
                <a:cs typeface="Arial" panose="020B0604020202020204" pitchFamily="34" charset="0"/>
              </a:rPr>
              <a:t>Seth Ressl</a:t>
            </a:r>
            <a:br>
              <a:rPr lang="en-US" sz="1600" dirty="0">
                <a:latin typeface="+mn-lt"/>
                <a:cs typeface="Arial" panose="020B0604020202020204" pitchFamily="34" charset="0"/>
              </a:rPr>
            </a:br>
            <a:r>
              <a:rPr lang="en-US" sz="1600" dirty="0">
                <a:latin typeface="+mn-lt"/>
                <a:cs typeface="Arial" panose="020B0604020202020204" pitchFamily="34" charset="0"/>
              </a:rPr>
              <a:t>John </a:t>
            </a:r>
            <a:r>
              <a:rPr lang="en-US" sz="1600" dirty="0" err="1">
                <a:latin typeface="+mn-lt"/>
                <a:cs typeface="Arial" panose="020B0604020202020204" pitchFamily="34" charset="0"/>
              </a:rPr>
              <a:t>Slover</a:t>
            </a:r>
            <a:r>
              <a:rPr lang="en-US" sz="1600" dirty="0">
                <a:latin typeface="+mn-lt"/>
                <a:cs typeface="Arial" panose="020B0604020202020204" pitchFamily="34" charset="0"/>
              </a:rPr>
              <a:t/>
            </a:r>
            <a:br>
              <a:rPr lang="en-US" sz="1600" dirty="0">
                <a:latin typeface="+mn-lt"/>
                <a:cs typeface="Arial" panose="020B0604020202020204" pitchFamily="34" charset="0"/>
              </a:rPr>
            </a:br>
            <a:r>
              <a:rPr lang="en-US" sz="1600" dirty="0">
                <a:latin typeface="+mn-lt"/>
                <a:cs typeface="Arial" panose="020B0604020202020204" pitchFamily="34" charset="0"/>
              </a:rPr>
              <a:t>Ismail Tahir</a:t>
            </a:r>
            <a:br>
              <a:rPr lang="en-US" sz="1600" dirty="0">
                <a:latin typeface="+mn-lt"/>
                <a:cs typeface="Arial" panose="020B0604020202020204" pitchFamily="34" charset="0"/>
              </a:rPr>
            </a:br>
            <a:r>
              <a:rPr lang="en-US" sz="1600" dirty="0">
                <a:latin typeface="+mn-lt"/>
                <a:cs typeface="Arial" panose="020B0604020202020204" pitchFamily="34" charset="0"/>
              </a:rPr>
              <a:t>David </a:t>
            </a:r>
            <a:r>
              <a:rPr lang="en-US" sz="1600" dirty="0" err="1" smtClean="0">
                <a:latin typeface="+mn-lt"/>
                <a:cs typeface="Arial" panose="020B0604020202020204" pitchFamily="34" charset="0"/>
              </a:rPr>
              <a:t>Wilbanks</a:t>
            </a:r>
            <a:endParaRPr lang="en-US" sz="1600" dirty="0">
              <a:latin typeface="+mn-lt"/>
              <a:cs typeface="Arial" panose="020B0604020202020204" pitchFamily="34" charset="0"/>
            </a:endParaRPr>
          </a:p>
        </p:txBody>
      </p:sp>
      <p:sp>
        <p:nvSpPr>
          <p:cNvPr id="5" name="Text Placeholder 4"/>
          <p:cNvSpPr>
            <a:spLocks noGrp="1"/>
          </p:cNvSpPr>
          <p:nvPr>
            <p:ph type="body" sz="quarter" idx="3"/>
          </p:nvPr>
        </p:nvSpPr>
        <p:spPr>
          <a:xfrm>
            <a:off x="4572001" y="971551"/>
            <a:ext cx="3508165" cy="439145"/>
          </a:xfrm>
        </p:spPr>
        <p:txBody>
          <a:bodyPr/>
          <a:lstStyle/>
          <a:p>
            <a:r>
              <a:rPr lang="en-US" sz="1600" dirty="0" smtClean="0">
                <a:latin typeface="+mn-lt"/>
                <a:cs typeface="Arial" panose="020B0604020202020204" pitchFamily="34" charset="0"/>
              </a:rPr>
              <a:t>Alternates (6)</a:t>
            </a:r>
            <a:endParaRPr lang="en-US" sz="1600" dirty="0">
              <a:latin typeface="+mn-lt"/>
              <a:cs typeface="Arial" panose="020B0604020202020204" pitchFamily="34" charset="0"/>
            </a:endParaRPr>
          </a:p>
        </p:txBody>
      </p:sp>
      <p:sp>
        <p:nvSpPr>
          <p:cNvPr id="6" name="Content Placeholder 5"/>
          <p:cNvSpPr>
            <a:spLocks noGrp="1"/>
          </p:cNvSpPr>
          <p:nvPr>
            <p:ph sz="quarter" idx="4"/>
          </p:nvPr>
        </p:nvSpPr>
        <p:spPr>
          <a:xfrm>
            <a:off x="4572001" y="1451372"/>
            <a:ext cx="3508165" cy="1454944"/>
          </a:xfrm>
        </p:spPr>
        <p:txBody>
          <a:bodyPr>
            <a:normAutofit fontScale="92500" lnSpcReduction="10000"/>
          </a:bodyPr>
          <a:lstStyle/>
          <a:p>
            <a:pPr marL="0" indent="0">
              <a:buNone/>
            </a:pPr>
            <a:r>
              <a:rPr lang="en-US" sz="1700" dirty="0">
                <a:latin typeface="+mn-lt"/>
                <a:cs typeface="Arial" panose="020B0604020202020204" pitchFamily="34" charset="0"/>
              </a:rPr>
              <a:t>Stephen Crumby</a:t>
            </a:r>
            <a:br>
              <a:rPr lang="en-US" sz="1700" dirty="0">
                <a:latin typeface="+mn-lt"/>
                <a:cs typeface="Arial" panose="020B0604020202020204" pitchFamily="34" charset="0"/>
              </a:rPr>
            </a:br>
            <a:r>
              <a:rPr lang="en-US" sz="1700" dirty="0">
                <a:latin typeface="+mn-lt"/>
                <a:cs typeface="Arial" panose="020B0604020202020204" pitchFamily="34" charset="0"/>
              </a:rPr>
              <a:t>Bill Huff</a:t>
            </a:r>
            <a:br>
              <a:rPr lang="en-US" sz="1700" dirty="0">
                <a:latin typeface="+mn-lt"/>
                <a:cs typeface="Arial" panose="020B0604020202020204" pitchFamily="34" charset="0"/>
              </a:rPr>
            </a:br>
            <a:r>
              <a:rPr lang="en-US" sz="1700" dirty="0">
                <a:latin typeface="+mn-lt"/>
                <a:cs typeface="Arial" panose="020B0604020202020204" pitchFamily="34" charset="0"/>
              </a:rPr>
              <a:t>Wesley Maness</a:t>
            </a:r>
            <a:br>
              <a:rPr lang="en-US" sz="1700" dirty="0">
                <a:latin typeface="+mn-lt"/>
                <a:cs typeface="Arial" panose="020B0604020202020204" pitchFamily="34" charset="0"/>
              </a:rPr>
            </a:br>
            <a:r>
              <a:rPr lang="en-US" sz="1700" dirty="0">
                <a:latin typeface="+mn-lt"/>
                <a:cs typeface="Arial" panose="020B0604020202020204" pitchFamily="34" charset="0"/>
              </a:rPr>
              <a:t>Kimberly Martinez</a:t>
            </a:r>
            <a:br>
              <a:rPr lang="en-US" sz="1700" dirty="0">
                <a:latin typeface="+mn-lt"/>
                <a:cs typeface="Arial" panose="020B0604020202020204" pitchFamily="34" charset="0"/>
              </a:rPr>
            </a:br>
            <a:r>
              <a:rPr lang="en-US" sz="1700" dirty="0">
                <a:latin typeface="+mn-lt"/>
                <a:cs typeface="Arial" panose="020B0604020202020204" pitchFamily="34" charset="0"/>
              </a:rPr>
              <a:t>Cynthia Miller</a:t>
            </a:r>
            <a:br>
              <a:rPr lang="en-US" sz="1700" dirty="0">
                <a:latin typeface="+mn-lt"/>
                <a:cs typeface="Arial" panose="020B0604020202020204" pitchFamily="34" charset="0"/>
              </a:rPr>
            </a:br>
            <a:r>
              <a:rPr lang="en-US" sz="1700" dirty="0">
                <a:latin typeface="+mn-lt"/>
                <a:cs typeface="Arial" panose="020B0604020202020204" pitchFamily="34" charset="0"/>
              </a:rPr>
              <a:t>Steve Rothwell</a:t>
            </a:r>
          </a:p>
          <a:p>
            <a:endParaRPr lang="en-US" sz="1600" dirty="0">
              <a:latin typeface="+mn-lt"/>
              <a:cs typeface="Arial" panose="020B0604020202020204" pitchFamily="34" charset="0"/>
            </a:endParaRPr>
          </a:p>
          <a:p>
            <a:endParaRPr lang="en-US" sz="1600" dirty="0">
              <a:latin typeface="+mn-lt"/>
              <a:cs typeface="Arial" panose="020B0604020202020204" pitchFamily="34" charset="0"/>
            </a:endParaRPr>
          </a:p>
        </p:txBody>
      </p:sp>
      <p:sp>
        <p:nvSpPr>
          <p:cNvPr id="8"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Composition</a:t>
            </a:r>
            <a:endParaRPr lang="en-US" dirty="0"/>
          </a:p>
        </p:txBody>
      </p:sp>
      <p:sp>
        <p:nvSpPr>
          <p:cNvPr id="9" name="Rectangle 8"/>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TextBox 10"/>
          <p:cNvSpPr txBox="1"/>
          <p:nvPr/>
        </p:nvSpPr>
        <p:spPr>
          <a:xfrm>
            <a:off x="6705600" y="3329419"/>
            <a:ext cx="1867371" cy="369332"/>
          </a:xfrm>
          <a:prstGeom prst="rect">
            <a:avLst/>
          </a:prstGeom>
          <a:noFill/>
        </p:spPr>
        <p:txBody>
          <a:bodyPr wrap="none" rtlCol="0">
            <a:spAutoFit/>
          </a:bodyPr>
          <a:lstStyle/>
          <a:p>
            <a:r>
              <a:rPr lang="en-US" b="1" dirty="0" smtClean="0">
                <a:solidFill>
                  <a:srgbClr val="006600"/>
                </a:solidFill>
              </a:rPr>
              <a:t>Higher Education </a:t>
            </a:r>
            <a:endParaRPr lang="en-US" b="1" dirty="0">
              <a:solidFill>
                <a:srgbClr val="006600"/>
              </a:solidFill>
            </a:endParaRPr>
          </a:p>
        </p:txBody>
      </p:sp>
      <p:sp>
        <p:nvSpPr>
          <p:cNvPr id="12" name="TextBox 11"/>
          <p:cNvSpPr txBox="1"/>
          <p:nvPr/>
        </p:nvSpPr>
        <p:spPr>
          <a:xfrm>
            <a:off x="5036901" y="4558683"/>
            <a:ext cx="2084994" cy="369332"/>
          </a:xfrm>
          <a:prstGeom prst="rect">
            <a:avLst/>
          </a:prstGeom>
          <a:noFill/>
        </p:spPr>
        <p:txBody>
          <a:bodyPr wrap="none" rtlCol="0">
            <a:spAutoFit/>
          </a:bodyPr>
          <a:lstStyle/>
          <a:p>
            <a:r>
              <a:rPr lang="en-US" b="1" dirty="0" smtClean="0">
                <a:solidFill>
                  <a:srgbClr val="0070C0"/>
                </a:solidFill>
              </a:rPr>
              <a:t>Internet Technology</a:t>
            </a:r>
            <a:endParaRPr lang="en-US" b="1" dirty="0">
              <a:solidFill>
                <a:srgbClr val="0070C0"/>
              </a:solidFill>
            </a:endParaRPr>
          </a:p>
        </p:txBody>
      </p:sp>
      <p:sp>
        <p:nvSpPr>
          <p:cNvPr id="14" name="TextBox 13"/>
          <p:cNvSpPr txBox="1"/>
          <p:nvPr/>
        </p:nvSpPr>
        <p:spPr>
          <a:xfrm>
            <a:off x="5898660" y="3841190"/>
            <a:ext cx="2994218" cy="369332"/>
          </a:xfrm>
          <a:prstGeom prst="rect">
            <a:avLst/>
          </a:prstGeom>
          <a:noFill/>
        </p:spPr>
        <p:txBody>
          <a:bodyPr wrap="none" rtlCol="0">
            <a:spAutoFit/>
          </a:bodyPr>
          <a:lstStyle/>
          <a:p>
            <a:r>
              <a:rPr lang="en-US" b="1" dirty="0" smtClean="0">
                <a:solidFill>
                  <a:srgbClr val="0070C0"/>
                </a:solidFill>
              </a:rPr>
              <a:t>Engineering &amp; Manufacturing</a:t>
            </a:r>
            <a:endParaRPr lang="en-US" b="1" dirty="0">
              <a:solidFill>
                <a:srgbClr val="0070C0"/>
              </a:solidFill>
            </a:endParaRPr>
          </a:p>
        </p:txBody>
      </p:sp>
      <p:sp>
        <p:nvSpPr>
          <p:cNvPr id="15" name="TextBox 14"/>
          <p:cNvSpPr txBox="1"/>
          <p:nvPr/>
        </p:nvSpPr>
        <p:spPr>
          <a:xfrm>
            <a:off x="4230716" y="4193030"/>
            <a:ext cx="1614096" cy="369332"/>
          </a:xfrm>
          <a:prstGeom prst="rect">
            <a:avLst/>
          </a:prstGeom>
          <a:noFill/>
        </p:spPr>
        <p:txBody>
          <a:bodyPr wrap="none" rtlCol="0">
            <a:spAutoFit/>
          </a:bodyPr>
          <a:lstStyle/>
          <a:p>
            <a:r>
              <a:rPr lang="en-US" b="1" dirty="0" smtClean="0">
                <a:solidFill>
                  <a:srgbClr val="006600"/>
                </a:solidFill>
              </a:rPr>
              <a:t>K-12 Education</a:t>
            </a:r>
            <a:endParaRPr lang="en-US" b="1" dirty="0">
              <a:solidFill>
                <a:srgbClr val="006600"/>
              </a:solidFill>
            </a:endParaRPr>
          </a:p>
        </p:txBody>
      </p:sp>
      <p:sp>
        <p:nvSpPr>
          <p:cNvPr id="16" name="TextBox 15"/>
          <p:cNvSpPr txBox="1"/>
          <p:nvPr/>
        </p:nvSpPr>
        <p:spPr>
          <a:xfrm>
            <a:off x="4312283" y="3630966"/>
            <a:ext cx="1922449" cy="369332"/>
          </a:xfrm>
          <a:prstGeom prst="rect">
            <a:avLst/>
          </a:prstGeom>
          <a:noFill/>
        </p:spPr>
        <p:txBody>
          <a:bodyPr wrap="none" rtlCol="0">
            <a:spAutoFit/>
          </a:bodyPr>
          <a:lstStyle/>
          <a:p>
            <a:r>
              <a:rPr lang="en-US" b="1" dirty="0" smtClean="0">
                <a:solidFill>
                  <a:srgbClr val="0070C0"/>
                </a:solidFill>
              </a:rPr>
              <a:t>Sales &amp; Marketing</a:t>
            </a:r>
            <a:endParaRPr lang="en-US" b="1" dirty="0">
              <a:solidFill>
                <a:srgbClr val="0070C0"/>
              </a:solidFill>
            </a:endParaRPr>
          </a:p>
        </p:txBody>
      </p:sp>
      <p:sp>
        <p:nvSpPr>
          <p:cNvPr id="17" name="TextBox 16"/>
          <p:cNvSpPr txBox="1"/>
          <p:nvPr/>
        </p:nvSpPr>
        <p:spPr>
          <a:xfrm>
            <a:off x="6187996" y="4331091"/>
            <a:ext cx="2052100" cy="369332"/>
          </a:xfrm>
          <a:prstGeom prst="rect">
            <a:avLst/>
          </a:prstGeom>
          <a:noFill/>
        </p:spPr>
        <p:txBody>
          <a:bodyPr wrap="none" rtlCol="0">
            <a:spAutoFit/>
          </a:bodyPr>
          <a:lstStyle/>
          <a:p>
            <a:r>
              <a:rPr lang="en-US" b="1" dirty="0" smtClean="0">
                <a:solidFill>
                  <a:srgbClr val="006600"/>
                </a:solidFill>
              </a:rPr>
              <a:t>Parents of Students</a:t>
            </a:r>
            <a:endParaRPr lang="en-US" b="1" dirty="0">
              <a:solidFill>
                <a:srgbClr val="006600"/>
              </a:solidFill>
            </a:endParaRPr>
          </a:p>
        </p:txBody>
      </p:sp>
      <p:sp>
        <p:nvSpPr>
          <p:cNvPr id="18" name="TextBox 17"/>
          <p:cNvSpPr txBox="1"/>
          <p:nvPr/>
        </p:nvSpPr>
        <p:spPr>
          <a:xfrm>
            <a:off x="6453543" y="3605174"/>
            <a:ext cx="1774717" cy="369332"/>
          </a:xfrm>
          <a:prstGeom prst="rect">
            <a:avLst/>
          </a:prstGeom>
          <a:noFill/>
        </p:spPr>
        <p:txBody>
          <a:bodyPr wrap="none" rtlCol="0">
            <a:spAutoFit/>
          </a:bodyPr>
          <a:lstStyle/>
          <a:p>
            <a:r>
              <a:rPr lang="en-US" b="1" dirty="0" smtClean="0"/>
              <a:t>Former Students</a:t>
            </a:r>
            <a:endParaRPr lang="en-US" b="1" dirty="0"/>
          </a:p>
        </p:txBody>
      </p:sp>
      <p:sp>
        <p:nvSpPr>
          <p:cNvPr id="19" name="TextBox 18"/>
          <p:cNvSpPr txBox="1"/>
          <p:nvPr/>
        </p:nvSpPr>
        <p:spPr>
          <a:xfrm>
            <a:off x="5987818" y="4118189"/>
            <a:ext cx="1884042" cy="369332"/>
          </a:xfrm>
          <a:prstGeom prst="rect">
            <a:avLst/>
          </a:prstGeom>
          <a:noFill/>
        </p:spPr>
        <p:txBody>
          <a:bodyPr wrap="none" rtlCol="0">
            <a:spAutoFit/>
          </a:bodyPr>
          <a:lstStyle/>
          <a:p>
            <a:r>
              <a:rPr lang="en-US" b="1" dirty="0" smtClean="0">
                <a:solidFill>
                  <a:srgbClr val="FF0000"/>
                </a:solidFill>
              </a:rPr>
              <a:t>City Management</a:t>
            </a:r>
            <a:endParaRPr lang="en-US" b="1" dirty="0">
              <a:solidFill>
                <a:srgbClr val="FF0000"/>
              </a:solidFill>
            </a:endParaRPr>
          </a:p>
        </p:txBody>
      </p:sp>
      <p:sp>
        <p:nvSpPr>
          <p:cNvPr id="20" name="TextBox 19"/>
          <p:cNvSpPr txBox="1"/>
          <p:nvPr/>
        </p:nvSpPr>
        <p:spPr>
          <a:xfrm>
            <a:off x="4864070" y="3349993"/>
            <a:ext cx="1841530" cy="369332"/>
          </a:xfrm>
          <a:prstGeom prst="rect">
            <a:avLst/>
          </a:prstGeom>
          <a:noFill/>
        </p:spPr>
        <p:txBody>
          <a:bodyPr wrap="none" rtlCol="0">
            <a:spAutoFit/>
          </a:bodyPr>
          <a:lstStyle/>
          <a:p>
            <a:r>
              <a:rPr lang="en-US" b="1" dirty="0" smtClean="0">
                <a:solidFill>
                  <a:srgbClr val="FF0000"/>
                </a:solidFill>
              </a:rPr>
              <a:t>Law Enforcement</a:t>
            </a:r>
            <a:endParaRPr lang="en-US" b="1" dirty="0">
              <a:solidFill>
                <a:srgbClr val="FF0000"/>
              </a:solidFill>
            </a:endParaRPr>
          </a:p>
        </p:txBody>
      </p:sp>
      <p:sp>
        <p:nvSpPr>
          <p:cNvPr id="21" name="TextBox 20"/>
          <p:cNvSpPr txBox="1"/>
          <p:nvPr/>
        </p:nvSpPr>
        <p:spPr>
          <a:xfrm>
            <a:off x="5106807" y="4377701"/>
            <a:ext cx="1020921" cy="369332"/>
          </a:xfrm>
          <a:prstGeom prst="rect">
            <a:avLst/>
          </a:prstGeom>
          <a:noFill/>
        </p:spPr>
        <p:txBody>
          <a:bodyPr wrap="none" rtlCol="0">
            <a:spAutoFit/>
          </a:bodyPr>
          <a:lstStyle/>
          <a:p>
            <a:r>
              <a:rPr lang="en-US" b="1" dirty="0" smtClean="0">
                <a:solidFill>
                  <a:srgbClr val="FF0000"/>
                </a:solidFill>
              </a:rPr>
              <a:t>Veterans</a:t>
            </a:r>
            <a:endParaRPr lang="en-US" b="1" dirty="0">
              <a:solidFill>
                <a:srgbClr val="FF0000"/>
              </a:solidFill>
            </a:endParaRPr>
          </a:p>
        </p:txBody>
      </p:sp>
      <p:sp>
        <p:nvSpPr>
          <p:cNvPr id="22" name="TextBox 21"/>
          <p:cNvSpPr txBox="1"/>
          <p:nvPr/>
        </p:nvSpPr>
        <p:spPr>
          <a:xfrm>
            <a:off x="7593961" y="2965138"/>
            <a:ext cx="796693" cy="369332"/>
          </a:xfrm>
          <a:prstGeom prst="rect">
            <a:avLst/>
          </a:prstGeom>
          <a:noFill/>
        </p:spPr>
        <p:txBody>
          <a:bodyPr wrap="none" rtlCol="0">
            <a:spAutoFit/>
          </a:bodyPr>
          <a:lstStyle/>
          <a:p>
            <a:r>
              <a:rPr lang="en-US" b="1" dirty="0" smtClean="0">
                <a:solidFill>
                  <a:srgbClr val="7030A0"/>
                </a:solidFill>
              </a:rPr>
              <a:t>Voters</a:t>
            </a:r>
            <a:endParaRPr lang="en-US" b="1" dirty="0">
              <a:solidFill>
                <a:srgbClr val="7030A0"/>
              </a:solidFill>
            </a:endParaRPr>
          </a:p>
        </p:txBody>
      </p:sp>
      <p:sp>
        <p:nvSpPr>
          <p:cNvPr id="23" name="TextBox 22"/>
          <p:cNvSpPr txBox="1"/>
          <p:nvPr/>
        </p:nvSpPr>
        <p:spPr>
          <a:xfrm>
            <a:off x="4687417" y="3908909"/>
            <a:ext cx="1172180" cy="369332"/>
          </a:xfrm>
          <a:prstGeom prst="rect">
            <a:avLst/>
          </a:prstGeom>
          <a:noFill/>
        </p:spPr>
        <p:txBody>
          <a:bodyPr wrap="none" rtlCol="0">
            <a:spAutoFit/>
          </a:bodyPr>
          <a:lstStyle/>
          <a:p>
            <a:r>
              <a:rPr lang="en-US" b="1" dirty="0" smtClean="0">
                <a:solidFill>
                  <a:srgbClr val="7030A0"/>
                </a:solidFill>
              </a:rPr>
              <a:t>Tax Payers</a:t>
            </a:r>
            <a:endParaRPr lang="en-US" b="1" dirty="0">
              <a:solidFill>
                <a:srgbClr val="7030A0"/>
              </a:solidFill>
            </a:endParaRPr>
          </a:p>
        </p:txBody>
      </p:sp>
      <p:sp>
        <p:nvSpPr>
          <p:cNvPr id="24" name="TextBox 23"/>
          <p:cNvSpPr txBox="1"/>
          <p:nvPr/>
        </p:nvSpPr>
        <p:spPr>
          <a:xfrm>
            <a:off x="6002413" y="3063120"/>
            <a:ext cx="1368067" cy="369332"/>
          </a:xfrm>
          <a:prstGeom prst="rect">
            <a:avLst/>
          </a:prstGeom>
          <a:noFill/>
        </p:spPr>
        <p:txBody>
          <a:bodyPr wrap="none" rtlCol="0">
            <a:spAutoFit/>
          </a:bodyPr>
          <a:lstStyle/>
          <a:p>
            <a:r>
              <a:rPr lang="en-US" b="1" dirty="0" smtClean="0">
                <a:solidFill>
                  <a:srgbClr val="0070C0"/>
                </a:solidFill>
              </a:rPr>
              <a:t>Accountants</a:t>
            </a:r>
            <a:endParaRPr lang="en-US" b="1" dirty="0">
              <a:solidFill>
                <a:srgbClr val="0070C0"/>
              </a:solidFill>
            </a:endParaRPr>
          </a:p>
        </p:txBody>
      </p:sp>
      <p:sp>
        <p:nvSpPr>
          <p:cNvPr id="26" name="Slide Number Placeholder 25"/>
          <p:cNvSpPr>
            <a:spLocks noGrp="1"/>
          </p:cNvSpPr>
          <p:nvPr>
            <p:ph type="sldNum" sz="quarter" idx="12"/>
          </p:nvPr>
        </p:nvSpPr>
        <p:spPr/>
        <p:txBody>
          <a:bodyPr/>
          <a:lstStyle/>
          <a:p>
            <a:fld id="{E52872F4-249A-4CF7-A7A4-FFBF556A816E}" type="slidenum">
              <a:rPr lang="en-US" smtClean="0"/>
              <a:t>4</a:t>
            </a:fld>
            <a:endParaRPr lang="en-US"/>
          </a:p>
        </p:txBody>
      </p:sp>
      <p:sp>
        <p:nvSpPr>
          <p:cNvPr id="27" name="TextBox 26"/>
          <p:cNvSpPr txBox="1"/>
          <p:nvPr/>
        </p:nvSpPr>
        <p:spPr>
          <a:xfrm>
            <a:off x="4933870" y="3144753"/>
            <a:ext cx="879536" cy="369332"/>
          </a:xfrm>
          <a:prstGeom prst="rect">
            <a:avLst/>
          </a:prstGeom>
          <a:noFill/>
        </p:spPr>
        <p:txBody>
          <a:bodyPr wrap="none" rtlCol="0">
            <a:spAutoFit/>
          </a:bodyPr>
          <a:lstStyle/>
          <a:p>
            <a:r>
              <a:rPr lang="en-US" b="1" dirty="0" smtClean="0">
                <a:solidFill>
                  <a:srgbClr val="7030A0"/>
                </a:solidFill>
              </a:rPr>
              <a:t>Realtor</a:t>
            </a:r>
            <a:endParaRPr lang="en-US" b="1" dirty="0">
              <a:solidFill>
                <a:srgbClr val="7030A0"/>
              </a:solidFill>
            </a:endParaRPr>
          </a:p>
        </p:txBody>
      </p:sp>
    </p:spTree>
    <p:extLst>
      <p:ext uri="{BB962C8B-B14F-4D97-AF65-F5344CB8AC3E}">
        <p14:creationId xmlns:p14="http://schemas.microsoft.com/office/powerpoint/2010/main" val="2726444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1607" y="1085850"/>
            <a:ext cx="5182434" cy="2031325"/>
          </a:xfrm>
          <a:prstGeom prst="rect">
            <a:avLst/>
          </a:prstGeom>
        </p:spPr>
        <p:txBody>
          <a:bodyPr wrap="square">
            <a:spAutoFit/>
          </a:bodyPr>
          <a:lstStyle/>
          <a:p>
            <a:r>
              <a:rPr lang="en-US" sz="1400" b="1" dirty="0"/>
              <a:t>October 12, 2016</a:t>
            </a:r>
            <a:r>
              <a:rPr lang="en-US" sz="1400" dirty="0"/>
              <a:t> - Orientation for new members, Location: </a:t>
            </a:r>
            <a:r>
              <a:rPr lang="en-US" sz="1400" dirty="0" err="1" smtClean="0"/>
              <a:t>PDC</a:t>
            </a:r>
            <a:endParaRPr lang="en-US" sz="1400" dirty="0"/>
          </a:p>
          <a:p>
            <a:r>
              <a:rPr lang="en-US" sz="1400" dirty="0">
                <a:hlinkClick r:id="rId2"/>
              </a:rPr>
              <a:t/>
            </a:r>
            <a:br>
              <a:rPr lang="en-US" sz="1400" dirty="0">
                <a:hlinkClick r:id="rId2"/>
              </a:rPr>
            </a:br>
            <a:r>
              <a:rPr lang="en-US" sz="1400" b="1" dirty="0"/>
              <a:t>October 26, 2016</a:t>
            </a:r>
            <a:r>
              <a:rPr lang="en-US" sz="1400" dirty="0"/>
              <a:t> - Quarterly Meeting, Location: McNutt </a:t>
            </a:r>
            <a:r>
              <a:rPr lang="en-US" sz="1400" dirty="0" smtClean="0"/>
              <a:t>Elementary</a:t>
            </a:r>
          </a:p>
          <a:p>
            <a:r>
              <a:rPr lang="en-US" sz="1400" dirty="0">
                <a:hlinkClick r:id="rId3"/>
              </a:rPr>
              <a:t/>
            </a:r>
            <a:br>
              <a:rPr lang="en-US" sz="1400" dirty="0">
                <a:hlinkClick r:id="rId3"/>
              </a:rPr>
            </a:br>
            <a:r>
              <a:rPr lang="en-US" sz="1400" b="1" dirty="0"/>
              <a:t>January 18, 2017</a:t>
            </a:r>
            <a:r>
              <a:rPr lang="en-US" sz="1400" dirty="0"/>
              <a:t> - Quarterly Meeting, </a:t>
            </a:r>
            <a:r>
              <a:rPr lang="en-US" sz="1400" dirty="0" smtClean="0"/>
              <a:t>Location:  Peach Elementary</a:t>
            </a:r>
            <a:endParaRPr lang="en-US" sz="1400" dirty="0"/>
          </a:p>
          <a:p>
            <a:r>
              <a:rPr lang="en-US" sz="1400" dirty="0">
                <a:hlinkClick r:id="rId4"/>
              </a:rPr>
              <a:t/>
            </a:r>
            <a:br>
              <a:rPr lang="en-US" sz="1400" dirty="0">
                <a:hlinkClick r:id="rId4"/>
              </a:rPr>
            </a:br>
            <a:r>
              <a:rPr lang="en-US" sz="1400" b="1" dirty="0"/>
              <a:t>April 26, 2017</a:t>
            </a:r>
            <a:r>
              <a:rPr lang="en-US" sz="1400" dirty="0"/>
              <a:t> - Quarterly Meeting</a:t>
            </a:r>
            <a:r>
              <a:rPr lang="en-US" sz="1400" dirty="0" smtClean="0"/>
              <a:t>, Location: </a:t>
            </a:r>
            <a:r>
              <a:rPr lang="en-US" sz="1400" dirty="0"/>
              <a:t>Jones </a:t>
            </a:r>
            <a:r>
              <a:rPr lang="en-US" sz="1400" dirty="0" smtClean="0"/>
              <a:t>Academy</a:t>
            </a:r>
          </a:p>
          <a:p>
            <a:endParaRPr lang="en-US" sz="1400" dirty="0"/>
          </a:p>
          <a:p>
            <a:r>
              <a:rPr lang="en-US" sz="1400" b="1" dirty="0" smtClean="0"/>
              <a:t>August 9, 2017 </a:t>
            </a:r>
            <a:r>
              <a:rPr lang="en-US" sz="1400" dirty="0" smtClean="0"/>
              <a:t>– Committee Meeting, Location: </a:t>
            </a:r>
            <a:r>
              <a:rPr lang="en-US" sz="1400" dirty="0" err="1" smtClean="0"/>
              <a:t>PDC</a:t>
            </a:r>
            <a:endParaRPr lang="en-US" sz="1400" dirty="0"/>
          </a:p>
        </p:txBody>
      </p:sp>
      <p:sp>
        <p:nvSpPr>
          <p:cNvPr id="4" name="Title 1"/>
          <p:cNvSpPr txBox="1">
            <a:spLocks/>
          </p:cNvSpPr>
          <p:nvPr/>
        </p:nvSpPr>
        <p:spPr>
          <a:xfrm>
            <a:off x="1526816" y="205978"/>
            <a:ext cx="7159983" cy="479822"/>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Meeting Schedule</a:t>
            </a:r>
            <a:endParaRPr lang="en-US" dirty="0"/>
          </a:p>
        </p:txBody>
      </p:sp>
      <p:sp>
        <p:nvSpPr>
          <p:cNvPr id="5" name="Rectangle 4"/>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9129" y="3412852"/>
            <a:ext cx="2312894" cy="14833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2256" y="3463918"/>
            <a:ext cx="2312894" cy="14322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6635" y="1459472"/>
            <a:ext cx="2312894" cy="14612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E52872F4-249A-4CF7-A7A4-FFBF556A816E}" type="slidenum">
              <a:rPr lang="en-US" smtClean="0"/>
              <a:t>5</a:t>
            </a:fld>
            <a:endParaRPr lang="en-US"/>
          </a:p>
        </p:txBody>
      </p:sp>
    </p:spTree>
    <p:extLst>
      <p:ext uri="{BB962C8B-B14F-4D97-AF65-F5344CB8AC3E}">
        <p14:creationId xmlns:p14="http://schemas.microsoft.com/office/powerpoint/2010/main" val="1118554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200151"/>
            <a:ext cx="7159983" cy="914400"/>
          </a:xfrm>
        </p:spPr>
        <p:txBody>
          <a:bodyPr>
            <a:noAutofit/>
          </a:bodyPr>
          <a:lstStyle/>
          <a:p>
            <a:pPr>
              <a:buAutoNum type="arabicPeriod"/>
            </a:pPr>
            <a:r>
              <a:rPr lang="en-US" sz="1600" dirty="0" smtClean="0">
                <a:latin typeface="+mn-lt"/>
              </a:rPr>
              <a:t>Review the January 2014 report submitted to the Board by the 2013-14 Capital Needs Steering Committee to gain an understanding of the projects and capital needs recommended for inclusion in the 2014 Bond Program.</a:t>
            </a:r>
          </a:p>
        </p:txBody>
      </p:sp>
      <p:sp>
        <p:nvSpPr>
          <p:cNvPr id="5" name="Rectangle 4"/>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CBOC</a:t>
            </a:r>
            <a:r>
              <a:rPr lang="en-US" dirty="0" smtClean="0"/>
              <a:t> Charge (1 of 11)</a:t>
            </a:r>
            <a:endParaRPr lang="en-US" dirty="0"/>
          </a:p>
        </p:txBody>
      </p:sp>
      <p:sp>
        <p:nvSpPr>
          <p:cNvPr id="8" name="Content Placeholder 2"/>
          <p:cNvSpPr txBox="1">
            <a:spLocks/>
          </p:cNvSpPr>
          <p:nvPr/>
        </p:nvSpPr>
        <p:spPr>
          <a:xfrm>
            <a:off x="1526816" y="2410288"/>
            <a:ext cx="3618092" cy="1428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Observation:</a:t>
            </a:r>
          </a:p>
          <a:p>
            <a:r>
              <a:rPr lang="en-US" sz="1600" dirty="0" err="1" smtClean="0"/>
              <a:t>AISD</a:t>
            </a:r>
            <a:r>
              <a:rPr lang="en-US" sz="1600" dirty="0" smtClean="0"/>
              <a:t> Staff briefed bond scope</a:t>
            </a:r>
          </a:p>
          <a:p>
            <a:r>
              <a:rPr lang="en-US" sz="1600" dirty="0" smtClean="0"/>
              <a:t>Bond Package Areas linked to Strategic Objectives</a:t>
            </a:r>
            <a:endParaRPr lang="en-US" sz="1600" dirty="0"/>
          </a:p>
          <a:p>
            <a:pPr marL="0" indent="0">
              <a:buNone/>
            </a:pPr>
            <a:endParaRPr lang="en-US" sz="1600" dirty="0" smtClean="0"/>
          </a:p>
          <a:p>
            <a:pPr marL="0" indent="0">
              <a:buNone/>
            </a:pPr>
            <a:endParaRPr lang="en-US" sz="1600" dirty="0"/>
          </a:p>
          <a:p>
            <a:endParaRPr lang="en-US" sz="1600" dirty="0" smtClean="0"/>
          </a:p>
        </p:txBody>
      </p:sp>
      <p:sp>
        <p:nvSpPr>
          <p:cNvPr id="9" name="Content Placeholder 2"/>
          <p:cNvSpPr txBox="1">
            <a:spLocks/>
          </p:cNvSpPr>
          <p:nvPr/>
        </p:nvSpPr>
        <p:spPr>
          <a:xfrm>
            <a:off x="1526816" y="3919726"/>
            <a:ext cx="5940784" cy="1220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Recommendation:</a:t>
            </a:r>
          </a:p>
          <a:p>
            <a:r>
              <a:rPr lang="en-US" sz="1600" dirty="0" smtClean="0"/>
              <a:t>Continue orientation methodology for future committees by </a:t>
            </a:r>
            <a:r>
              <a:rPr lang="en-US" sz="1600" dirty="0" err="1" smtClean="0"/>
              <a:t>AISD</a:t>
            </a:r>
            <a:r>
              <a:rPr lang="en-US" sz="1600" dirty="0" smtClean="0"/>
              <a:t> Staff</a:t>
            </a:r>
          </a:p>
        </p:txBody>
      </p:sp>
      <p:sp>
        <p:nvSpPr>
          <p:cNvPr id="11" name="Slide Number Placeholder 10"/>
          <p:cNvSpPr>
            <a:spLocks noGrp="1"/>
          </p:cNvSpPr>
          <p:nvPr>
            <p:ph type="sldNum" sz="quarter" idx="12"/>
          </p:nvPr>
        </p:nvSpPr>
        <p:spPr/>
        <p:txBody>
          <a:bodyPr/>
          <a:lstStyle/>
          <a:p>
            <a:fld id="{E52872F4-249A-4CF7-A7A4-FFBF556A816E}" type="slidenum">
              <a:rPr lang="en-US" smtClean="0"/>
              <a:t>6</a:t>
            </a:fld>
            <a:endParaRPr lang="en-US"/>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1528" y="2181688"/>
            <a:ext cx="2725271" cy="18859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6447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200151"/>
            <a:ext cx="7159984" cy="3394472"/>
          </a:xfrm>
        </p:spPr>
        <p:txBody>
          <a:bodyPr>
            <a:noAutofit/>
          </a:bodyPr>
          <a:lstStyle/>
          <a:p>
            <a:pPr>
              <a:buAutoNum type="arabicPeriod" startAt="2"/>
            </a:pPr>
            <a:r>
              <a:rPr lang="en-US" sz="1600" dirty="0" smtClean="0">
                <a:latin typeface="+mn-lt"/>
              </a:rPr>
              <a:t>Review the process used to solicit, qualify, and select design professionals, contractors, and vendors for projects funded from the 2014 Bond Program.</a:t>
            </a:r>
          </a:p>
          <a:p>
            <a:pPr>
              <a:buAutoNum type="arabicPeriod" startAt="2"/>
            </a:pPr>
            <a:endParaRPr lang="en-US" sz="1600" dirty="0" smtClean="0">
              <a:latin typeface="+mn-lt"/>
            </a:endParaRPr>
          </a:p>
        </p:txBody>
      </p:sp>
      <p:sp>
        <p:nvSpPr>
          <p:cNvPr id="5" name="Rectangle 4"/>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CBOC</a:t>
            </a:r>
            <a:r>
              <a:rPr lang="en-US" dirty="0" smtClean="0"/>
              <a:t> Charge (2 of 11)</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7</a:t>
            </a:fld>
            <a:endParaRPr lang="en-US"/>
          </a:p>
        </p:txBody>
      </p:sp>
      <p:sp>
        <p:nvSpPr>
          <p:cNvPr id="9" name="Content Placeholder 2"/>
          <p:cNvSpPr txBox="1">
            <a:spLocks/>
          </p:cNvSpPr>
          <p:nvPr/>
        </p:nvSpPr>
        <p:spPr>
          <a:xfrm>
            <a:off x="1526817" y="2092044"/>
            <a:ext cx="3807184" cy="1428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Observation:</a:t>
            </a:r>
          </a:p>
          <a:p>
            <a:r>
              <a:rPr lang="en-US" sz="1600" dirty="0" smtClean="0"/>
              <a:t>Request for Quote and Bidding process explained</a:t>
            </a:r>
          </a:p>
          <a:p>
            <a:r>
              <a:rPr lang="en-US" sz="1600" dirty="0" smtClean="0"/>
              <a:t>Examples of in-stride re-bidding process explained</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p:txBody>
      </p:sp>
      <p:sp>
        <p:nvSpPr>
          <p:cNvPr id="10" name="Content Placeholder 2"/>
          <p:cNvSpPr txBox="1">
            <a:spLocks/>
          </p:cNvSpPr>
          <p:nvPr/>
        </p:nvSpPr>
        <p:spPr>
          <a:xfrm>
            <a:off x="1526816" y="3839038"/>
            <a:ext cx="5940784" cy="1220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Recommendation:</a:t>
            </a:r>
          </a:p>
          <a:p>
            <a:r>
              <a:rPr lang="en-US" sz="1600" dirty="0" smtClean="0"/>
              <a:t>Continue to utilize the appropriate contractual tools to motivate contractor performance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063" y="2164171"/>
            <a:ext cx="3385425" cy="1418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7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1200151"/>
            <a:ext cx="7159983" cy="3394472"/>
          </a:xfrm>
        </p:spPr>
        <p:txBody>
          <a:bodyPr>
            <a:noAutofit/>
          </a:bodyPr>
          <a:lstStyle/>
          <a:p>
            <a:pPr>
              <a:buAutoNum type="arabicPeriod" startAt="3"/>
            </a:pPr>
            <a:r>
              <a:rPr lang="en-US" sz="1600" dirty="0" smtClean="0">
                <a:latin typeface="+mn-lt"/>
              </a:rPr>
              <a:t>Review reports on the current status and planned implementation of the 2014 bond program to determine whether such status and implementation are consistent with the Bond Program approved by the voters.</a:t>
            </a:r>
          </a:p>
          <a:p>
            <a:pPr>
              <a:buAutoNum type="arabicPeriod" startAt="3"/>
            </a:pPr>
            <a:endParaRPr lang="en-US" sz="1600" dirty="0" smtClean="0">
              <a:latin typeface="+mn-lt"/>
            </a:endParaRPr>
          </a:p>
        </p:txBody>
      </p:sp>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CBOC</a:t>
            </a:r>
            <a:r>
              <a:rPr lang="en-US" dirty="0" smtClean="0"/>
              <a:t> Charge (3 of 11)</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8</a:t>
            </a:fld>
            <a:endParaRPr lang="en-US"/>
          </a:p>
        </p:txBody>
      </p:sp>
      <p:sp>
        <p:nvSpPr>
          <p:cNvPr id="9" name="Content Placeholder 2"/>
          <p:cNvSpPr txBox="1">
            <a:spLocks/>
          </p:cNvSpPr>
          <p:nvPr/>
        </p:nvSpPr>
        <p:spPr>
          <a:xfrm>
            <a:off x="1526816" y="2343150"/>
            <a:ext cx="7921984" cy="1428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Observation:</a:t>
            </a:r>
          </a:p>
          <a:p>
            <a:r>
              <a:rPr lang="en-US" sz="1600" dirty="0" smtClean="0"/>
              <a:t>Facility construction efforts appear consistent with the bond’s intent</a:t>
            </a:r>
          </a:p>
          <a:p>
            <a:r>
              <a:rPr lang="en-US" sz="1600" dirty="0" smtClean="0"/>
              <a:t>Fine Arts efforts appear consistent with bond’s intent</a:t>
            </a:r>
          </a:p>
          <a:p>
            <a:r>
              <a:rPr lang="en-US" sz="1600" dirty="0" smtClean="0"/>
              <a:t>Safety, Security, and Technology efforts appear consistent with the bond’s intent</a:t>
            </a:r>
          </a:p>
          <a:p>
            <a:r>
              <a:rPr lang="en-US" sz="1600" dirty="0" smtClean="0"/>
              <a:t>Transportation efforts appear consistent with the bond’s intent</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p:txBody>
      </p:sp>
      <p:sp>
        <p:nvSpPr>
          <p:cNvPr id="10" name="Content Placeholder 2"/>
          <p:cNvSpPr txBox="1">
            <a:spLocks/>
          </p:cNvSpPr>
          <p:nvPr/>
        </p:nvSpPr>
        <p:spPr>
          <a:xfrm>
            <a:off x="1526816" y="4094581"/>
            <a:ext cx="6702784" cy="1220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Recommendation:</a:t>
            </a:r>
          </a:p>
          <a:p>
            <a:r>
              <a:rPr lang="en-US" sz="1600" dirty="0"/>
              <a:t>Success Metrics or Key Performance Indicators could be tied to </a:t>
            </a:r>
            <a:r>
              <a:rPr lang="en-US" sz="1600" dirty="0" smtClean="0"/>
              <a:t>demonstrate the intended effect at identified milestones</a:t>
            </a:r>
            <a:endParaRPr lang="en-US" sz="1600" dirty="0"/>
          </a:p>
          <a:p>
            <a:pPr marL="0" indent="0">
              <a:buNone/>
            </a:pPr>
            <a:endParaRPr lang="en-US" sz="1600" b="1" dirty="0" smtClean="0"/>
          </a:p>
        </p:txBody>
      </p:sp>
    </p:spTree>
    <p:extLst>
      <p:ext uri="{BB962C8B-B14F-4D97-AF65-F5344CB8AC3E}">
        <p14:creationId xmlns:p14="http://schemas.microsoft.com/office/powerpoint/2010/main" val="2548198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816" y="981633"/>
            <a:ext cx="7159984" cy="3394472"/>
          </a:xfrm>
        </p:spPr>
        <p:txBody>
          <a:bodyPr>
            <a:noAutofit/>
          </a:bodyPr>
          <a:lstStyle/>
          <a:p>
            <a:pPr>
              <a:buAutoNum type="arabicPeriod" startAt="4"/>
            </a:pPr>
            <a:r>
              <a:rPr lang="en-US" sz="1600" dirty="0" smtClean="0">
                <a:latin typeface="+mn-lt"/>
              </a:rPr>
              <a:t>Review bond program reports that track budgets, encumbrances, expenditures, and estimated costs for completion for each bond project.</a:t>
            </a:r>
          </a:p>
          <a:p>
            <a:pPr>
              <a:buAutoNum type="arabicPeriod" startAt="4"/>
            </a:pPr>
            <a:endParaRPr lang="en-US" sz="1600" dirty="0" smtClean="0">
              <a:latin typeface="+mn-lt"/>
            </a:endParaRPr>
          </a:p>
        </p:txBody>
      </p:sp>
      <p:sp>
        <p:nvSpPr>
          <p:cNvPr id="6" name="Rectangle 5"/>
          <p:cNvSpPr/>
          <p:nvPr/>
        </p:nvSpPr>
        <p:spPr>
          <a:xfrm>
            <a:off x="1526818" y="685800"/>
            <a:ext cx="7236183" cy="2286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7" name="Title 1"/>
          <p:cNvSpPr txBox="1">
            <a:spLocks/>
          </p:cNvSpPr>
          <p:nvPr/>
        </p:nvSpPr>
        <p:spPr>
          <a:xfrm>
            <a:off x="1526816" y="205978"/>
            <a:ext cx="7159983" cy="47982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CBOC</a:t>
            </a:r>
            <a:r>
              <a:rPr lang="en-US" dirty="0" smtClean="0"/>
              <a:t> Charge (4 of 11)</a:t>
            </a:r>
            <a:endParaRPr lang="en-US" dirty="0"/>
          </a:p>
        </p:txBody>
      </p:sp>
      <p:sp>
        <p:nvSpPr>
          <p:cNvPr id="8" name="Slide Number Placeholder 7"/>
          <p:cNvSpPr>
            <a:spLocks noGrp="1"/>
          </p:cNvSpPr>
          <p:nvPr>
            <p:ph type="sldNum" sz="quarter" idx="12"/>
          </p:nvPr>
        </p:nvSpPr>
        <p:spPr/>
        <p:txBody>
          <a:bodyPr/>
          <a:lstStyle/>
          <a:p>
            <a:fld id="{E52872F4-249A-4CF7-A7A4-FFBF556A816E}" type="slidenum">
              <a:rPr lang="en-US" smtClean="0"/>
              <a:t>9</a:t>
            </a:fld>
            <a:endParaRPr lang="en-US"/>
          </a:p>
        </p:txBody>
      </p:sp>
      <p:sp>
        <p:nvSpPr>
          <p:cNvPr id="9" name="Content Placeholder 2"/>
          <p:cNvSpPr txBox="1">
            <a:spLocks/>
          </p:cNvSpPr>
          <p:nvPr/>
        </p:nvSpPr>
        <p:spPr>
          <a:xfrm>
            <a:off x="1526816" y="1499332"/>
            <a:ext cx="7159983" cy="2571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Observation:</a:t>
            </a:r>
          </a:p>
          <a:p>
            <a:r>
              <a:rPr lang="en-US" sz="1600" dirty="0"/>
              <a:t>Rate of </a:t>
            </a:r>
            <a:r>
              <a:rPr lang="en-US" sz="1600" dirty="0" smtClean="0"/>
              <a:t>encumbrances </a:t>
            </a:r>
            <a:r>
              <a:rPr lang="en-US" sz="1600" dirty="0"/>
              <a:t>and </a:t>
            </a:r>
            <a:r>
              <a:rPr lang="en-US" sz="1600" dirty="0" smtClean="0"/>
              <a:t>expenditures </a:t>
            </a:r>
            <a:r>
              <a:rPr lang="en-US" sz="1600" dirty="0"/>
              <a:t>appear to be accelerating to meet bond </a:t>
            </a:r>
            <a:r>
              <a:rPr lang="en-US" sz="1600" dirty="0" smtClean="0"/>
              <a:t>schedule</a:t>
            </a:r>
            <a:endParaRPr lang="en-US" sz="1600" dirty="0"/>
          </a:p>
          <a:p>
            <a:pPr marL="0" indent="0">
              <a:buNone/>
            </a:pPr>
            <a:endParaRPr lang="en-US" sz="1600" dirty="0" smtClean="0"/>
          </a:p>
          <a:p>
            <a:pPr marL="0" indent="0">
              <a:buNone/>
            </a:pPr>
            <a:endParaRPr lang="en-US" sz="1600" dirty="0"/>
          </a:p>
          <a:p>
            <a:pPr marL="0" indent="0">
              <a:buNone/>
            </a:pPr>
            <a:endParaRPr lang="en-US" sz="1600" dirty="0" smtClean="0"/>
          </a:p>
        </p:txBody>
      </p:sp>
      <p:sp>
        <p:nvSpPr>
          <p:cNvPr id="10" name="Content Placeholder 2"/>
          <p:cNvSpPr txBox="1">
            <a:spLocks/>
          </p:cNvSpPr>
          <p:nvPr/>
        </p:nvSpPr>
        <p:spPr>
          <a:xfrm>
            <a:off x="1507955" y="4017283"/>
            <a:ext cx="7335898" cy="742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Recommendation:</a:t>
            </a:r>
          </a:p>
          <a:p>
            <a:r>
              <a:rPr lang="en-US" sz="1600" dirty="0"/>
              <a:t>Continue with current </a:t>
            </a:r>
            <a:r>
              <a:rPr lang="en-US" sz="1600" dirty="0" err="1"/>
              <a:t>AISD</a:t>
            </a:r>
            <a:r>
              <a:rPr lang="en-US" sz="1600" dirty="0"/>
              <a:t> Staff </a:t>
            </a:r>
            <a:r>
              <a:rPr lang="en-US" sz="1600" dirty="0" smtClean="0"/>
              <a:t>activities </a:t>
            </a:r>
            <a:r>
              <a:rPr lang="en-US" sz="1600" dirty="0"/>
              <a:t>to track, monitor, and </a:t>
            </a:r>
            <a:r>
              <a:rPr lang="en-US" sz="1600" dirty="0" smtClean="0"/>
              <a:t>manage projects</a:t>
            </a:r>
          </a:p>
          <a:p>
            <a:r>
              <a:rPr lang="en-US" sz="1600" dirty="0" smtClean="0"/>
              <a:t>Explore ways to publicly explain the wide array of tools available for contract enforcement in the contract management process</a:t>
            </a:r>
            <a:endParaRPr lang="en-US" sz="1600" b="1" dirty="0" smtClean="0"/>
          </a:p>
        </p:txBody>
      </p:sp>
      <p:sp>
        <p:nvSpPr>
          <p:cNvPr id="18" name="Content Placeholder 2"/>
          <p:cNvSpPr txBox="1">
            <a:spLocks/>
          </p:cNvSpPr>
          <p:nvPr/>
        </p:nvSpPr>
        <p:spPr>
          <a:xfrm>
            <a:off x="1536879" y="2238662"/>
            <a:ext cx="3276600" cy="1832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Project timelines have shifted in order to facilitate cost advantages that delay some projects and accelerate others</a:t>
            </a:r>
          </a:p>
          <a:p>
            <a:r>
              <a:rPr lang="en-US" sz="1600" dirty="0" smtClean="0"/>
              <a:t>Under performing contractors are addressed by </a:t>
            </a:r>
            <a:r>
              <a:rPr lang="en-US" sz="1600" dirty="0" err="1" smtClean="0"/>
              <a:t>AISD</a:t>
            </a:r>
            <a:r>
              <a:rPr lang="en-US" sz="1600" dirty="0" smtClean="0"/>
              <a:t> Staff and project re-bids impact timeline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306" y="2186706"/>
            <a:ext cx="3416121" cy="212304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90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5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sharepoint/v3/field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2827</TotalTime>
  <Words>1514</Words>
  <Application>Microsoft Office PowerPoint</Application>
  <PresentationFormat>On-screen Show (16:9)</PresentationFormat>
  <Paragraphs>227</Paragraphs>
  <Slides>20</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Citizens’ Bond Oversite Committee</vt:lpstr>
      <vt:lpstr>PowerPoint Presentation</vt:lpstr>
      <vt:lpstr>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CYNTHIA POWELL</cp:lastModifiedBy>
  <cp:revision>325</cp:revision>
  <cp:lastPrinted>2016-08-18T22:29:55Z</cp:lastPrinted>
  <dcterms:created xsi:type="dcterms:W3CDTF">2010-04-12T23:12:02Z</dcterms:created>
  <dcterms:modified xsi:type="dcterms:W3CDTF">2017-08-15T12:59:40Z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