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1"/>
  </p:notesMasterIdLst>
  <p:handoutMasterIdLst>
    <p:handoutMasterId r:id="rId22"/>
  </p:handoutMasterIdLst>
  <p:sldIdLst>
    <p:sldId id="256" r:id="rId2"/>
    <p:sldId id="257" r:id="rId3"/>
    <p:sldId id="259" r:id="rId4"/>
    <p:sldId id="258" r:id="rId5"/>
    <p:sldId id="270" r:id="rId6"/>
    <p:sldId id="277" r:id="rId7"/>
    <p:sldId id="268" r:id="rId8"/>
    <p:sldId id="271" r:id="rId9"/>
    <p:sldId id="262" r:id="rId10"/>
    <p:sldId id="289" r:id="rId11"/>
    <p:sldId id="302" r:id="rId12"/>
    <p:sldId id="265" r:id="rId13"/>
    <p:sldId id="266" r:id="rId14"/>
    <p:sldId id="267" r:id="rId15"/>
    <p:sldId id="269" r:id="rId16"/>
    <p:sldId id="264" r:id="rId17"/>
    <p:sldId id="272" r:id="rId18"/>
    <p:sldId id="283" r:id="rId19"/>
    <p:sldId id="284" r:id="rId2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434" autoAdjust="0"/>
  </p:normalViewPr>
  <p:slideViewPr>
    <p:cSldViewPr snapToGrid="0">
      <p:cViewPr varScale="1">
        <p:scale>
          <a:sx n="108" d="100"/>
          <a:sy n="108"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892F9F8-E7C9-469F-888B-47EFC8D66993}" type="datetimeFigureOut">
              <a:rPr lang="en-US" smtClean="0"/>
              <a:t>10/6/2023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79F7515-0764-4EB5-A6DD-673BF597270B}" type="slidenum">
              <a:rPr lang="en-US" smtClean="0"/>
              <a:t>‹#›</a:t>
            </a:fld>
            <a:endParaRPr lang="en-US"/>
          </a:p>
        </p:txBody>
      </p:sp>
    </p:spTree>
    <p:extLst>
      <p:ext uri="{BB962C8B-B14F-4D97-AF65-F5344CB8AC3E}">
        <p14:creationId xmlns:p14="http://schemas.microsoft.com/office/powerpoint/2010/main" val="13866577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F86C5787-A82D-4293-902B-CAAE90450E62}" type="datetimeFigureOut">
              <a:rPr lang="en-US" smtClean="0"/>
              <a:t>10/6/2023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627B4C20-F391-4022-BDD1-2966AF9C07D4}" type="slidenum">
              <a:rPr lang="en-US" smtClean="0"/>
              <a:t>‹#›</a:t>
            </a:fld>
            <a:endParaRPr lang="en-US"/>
          </a:p>
        </p:txBody>
      </p:sp>
    </p:spTree>
    <p:extLst>
      <p:ext uri="{BB962C8B-B14F-4D97-AF65-F5344CB8AC3E}">
        <p14:creationId xmlns:p14="http://schemas.microsoft.com/office/powerpoint/2010/main" val="3509994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7B4C20-F391-4022-BDD1-2966AF9C07D4}" type="slidenum">
              <a:rPr lang="en-US" smtClean="0"/>
              <a:t>12</a:t>
            </a:fld>
            <a:endParaRPr lang="en-US"/>
          </a:p>
        </p:txBody>
      </p:sp>
    </p:spTree>
    <p:extLst>
      <p:ext uri="{BB962C8B-B14F-4D97-AF65-F5344CB8AC3E}">
        <p14:creationId xmlns:p14="http://schemas.microsoft.com/office/powerpoint/2010/main" val="2850370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10/6/2023</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10/6/2023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10/6/2023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10/6/2023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10/6/2023</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10/6/2023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10/6/2023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10/6/2023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10/6/2023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10/6/2023</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10/6/2023</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10/6/2023</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zldCgo-t-D8"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hyperlink" Target="http://www.aisd.net/"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image" Target="../media/image9.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dirty="0"/>
              <a:t>Choosing </a:t>
            </a:r>
            <a:br>
              <a:rPr lang="en-US" sz="6000" dirty="0"/>
            </a:br>
            <a:r>
              <a:rPr lang="en-US" sz="6000" dirty="0"/>
              <a:t>Classes </a:t>
            </a:r>
            <a:br>
              <a:rPr lang="en-US" sz="6000" dirty="0"/>
            </a:br>
            <a:r>
              <a:rPr lang="en-US" sz="6000" dirty="0"/>
              <a:t>For </a:t>
            </a:r>
            <a:br>
              <a:rPr lang="en-US" sz="6000" dirty="0"/>
            </a:br>
            <a:r>
              <a:rPr lang="en-US" sz="6000" dirty="0"/>
              <a:t>Next Year</a:t>
            </a:r>
          </a:p>
        </p:txBody>
      </p:sp>
      <p:sp>
        <p:nvSpPr>
          <p:cNvPr id="3" name="Subtitle 2"/>
          <p:cNvSpPr>
            <a:spLocks noGrp="1"/>
          </p:cNvSpPr>
          <p:nvPr>
            <p:ph type="subTitle" idx="1"/>
          </p:nvPr>
        </p:nvSpPr>
        <p:spPr/>
        <p:txBody>
          <a:bodyPr/>
          <a:lstStyle/>
          <a:p>
            <a:r>
              <a:rPr lang="en-US" dirty="0"/>
              <a:t>Lamar High School</a:t>
            </a:r>
          </a:p>
        </p:txBody>
      </p:sp>
      <p:sp>
        <p:nvSpPr>
          <p:cNvPr id="6" name="AutoShape 6" descr="Image result for lamar high school arlington viqueens"/>
          <p:cNvSpPr>
            <a:spLocks noChangeAspect="1" noChangeArrowheads="1"/>
          </p:cNvSpPr>
          <p:nvPr/>
        </p:nvSpPr>
        <p:spPr bwMode="auto">
          <a:xfrm>
            <a:off x="155574" y="-144463"/>
            <a:ext cx="1391367" cy="13913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Recorded Sound">
            <a:hlinkClick r:id="" action="ppaction://media"/>
            <a:extLst>
              <a:ext uri="{FF2B5EF4-FFF2-40B4-BE49-F238E27FC236}">
                <a16:creationId xmlns:a16="http://schemas.microsoft.com/office/drawing/2014/main" id="{F13836E1-0862-4A44-83E6-F6E6F79268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92141" y="307768"/>
            <a:ext cx="609600" cy="609600"/>
          </a:xfrm>
          <a:prstGeom prst="rect">
            <a:avLst/>
          </a:prstGeom>
        </p:spPr>
      </p:pic>
    </p:spTree>
    <p:extLst>
      <p:ext uri="{BB962C8B-B14F-4D97-AF65-F5344CB8AC3E}">
        <p14:creationId xmlns:p14="http://schemas.microsoft.com/office/powerpoint/2010/main" val="25553163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83826-0B3E-40B1-8A26-B5D8DCCF05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48FA059-958D-47C4-BD55-7E41A19B4549}"/>
              </a:ext>
            </a:extLst>
          </p:cNvPr>
          <p:cNvSpPr>
            <a:spLocks noGrp="1"/>
          </p:cNvSpPr>
          <p:nvPr>
            <p:ph idx="1"/>
          </p:nvPr>
        </p:nvSpPr>
        <p:spPr/>
        <p:txBody>
          <a:bodyPr/>
          <a:lstStyle/>
          <a:p>
            <a:r>
              <a:rPr lang="en-US" dirty="0"/>
              <a:t>   </a:t>
            </a:r>
          </a:p>
        </p:txBody>
      </p:sp>
      <p:sp>
        <p:nvSpPr>
          <p:cNvPr id="4" name="Rectangle 3">
            <a:extLst>
              <a:ext uri="{FF2B5EF4-FFF2-40B4-BE49-F238E27FC236}">
                <a16:creationId xmlns:a16="http://schemas.microsoft.com/office/drawing/2014/main" id="{24D69423-0304-4CF9-976A-CA650B5BB318}"/>
              </a:ext>
            </a:extLst>
          </p:cNvPr>
          <p:cNvSpPr/>
          <p:nvPr/>
        </p:nvSpPr>
        <p:spPr>
          <a:xfrm>
            <a:off x="5971607" y="3244334"/>
            <a:ext cx="248786" cy="369332"/>
          </a:xfrm>
          <a:prstGeom prst="rect">
            <a:avLst/>
          </a:prstGeom>
        </p:spPr>
        <p:txBody>
          <a:bodyPr wrap="none">
            <a:spAutoFit/>
          </a:bodyPr>
          <a:lstStyle/>
          <a:p>
            <a:r>
              <a:rPr lang="en-US" dirty="0"/>
              <a:t> </a:t>
            </a:r>
          </a:p>
        </p:txBody>
      </p:sp>
      <p:sp>
        <p:nvSpPr>
          <p:cNvPr id="5" name="Rectangle 4">
            <a:extLst>
              <a:ext uri="{FF2B5EF4-FFF2-40B4-BE49-F238E27FC236}">
                <a16:creationId xmlns:a16="http://schemas.microsoft.com/office/drawing/2014/main" id="{539FFD8B-9B49-4CB4-9705-30378477A593}"/>
              </a:ext>
            </a:extLst>
          </p:cNvPr>
          <p:cNvSpPr/>
          <p:nvPr/>
        </p:nvSpPr>
        <p:spPr>
          <a:xfrm>
            <a:off x="5971607" y="3244334"/>
            <a:ext cx="248786" cy="369332"/>
          </a:xfrm>
          <a:prstGeom prst="rect">
            <a:avLst/>
          </a:prstGeom>
        </p:spPr>
        <p:txBody>
          <a:bodyPr wrap="none">
            <a:spAutoFit/>
          </a:bodyPr>
          <a:lstStyle/>
          <a:p>
            <a:r>
              <a:rPr lang="en-US" dirty="0"/>
              <a:t> </a:t>
            </a:r>
          </a:p>
        </p:txBody>
      </p:sp>
      <p:pic>
        <p:nvPicPr>
          <p:cNvPr id="6" name="Picture 5">
            <a:extLst>
              <a:ext uri="{FF2B5EF4-FFF2-40B4-BE49-F238E27FC236}">
                <a16:creationId xmlns:a16="http://schemas.microsoft.com/office/drawing/2014/main" id="{4BCA4DBE-642F-40EF-BBCE-4BC9BF5BD93A}"/>
              </a:ext>
            </a:extLst>
          </p:cNvPr>
          <p:cNvPicPr>
            <a:picLocks noChangeAspect="1"/>
          </p:cNvPicPr>
          <p:nvPr/>
        </p:nvPicPr>
        <p:blipFill rotWithShape="1">
          <a:blip r:embed="rId4"/>
          <a:srcRect l="21636" t="19547" r="13766" b="14267"/>
          <a:stretch/>
        </p:blipFill>
        <p:spPr>
          <a:xfrm>
            <a:off x="0" y="0"/>
            <a:ext cx="11899312" cy="6858000"/>
          </a:xfrm>
          <a:prstGeom prst="rect">
            <a:avLst/>
          </a:prstGeom>
        </p:spPr>
      </p:pic>
      <p:pic>
        <p:nvPicPr>
          <p:cNvPr id="7" name="Recorded Sound">
            <a:hlinkClick r:id="" action="ppaction://media"/>
            <a:extLst>
              <a:ext uri="{FF2B5EF4-FFF2-40B4-BE49-F238E27FC236}">
                <a16:creationId xmlns:a16="http://schemas.microsoft.com/office/drawing/2014/main" id="{62B9E652-4F30-409B-9DC0-AA067E6A30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3831" y="918129"/>
            <a:ext cx="609600" cy="609600"/>
          </a:xfrm>
          <a:prstGeom prst="rect">
            <a:avLst/>
          </a:prstGeom>
        </p:spPr>
      </p:pic>
    </p:spTree>
    <p:extLst>
      <p:ext uri="{BB962C8B-B14F-4D97-AF65-F5344CB8AC3E}">
        <p14:creationId xmlns:p14="http://schemas.microsoft.com/office/powerpoint/2010/main" val="425350360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687" y="0"/>
            <a:ext cx="10913827" cy="933413"/>
          </a:xfrm>
        </p:spPr>
        <p:txBody>
          <a:bodyPr>
            <a:normAutofit fontScale="90000"/>
          </a:bodyPr>
          <a:lstStyle/>
          <a:p>
            <a:r>
              <a:rPr lang="en-US" sz="1300" dirty="0">
                <a:latin typeface="+mn-lt"/>
              </a:rPr>
              <a:t>This is a video. Click the play icon once it loads. when it finishes, the slide will advance on its own</a:t>
            </a:r>
            <a:r>
              <a:rPr lang="en-US" dirty="0">
                <a:latin typeface="+mn-lt"/>
              </a:rPr>
              <a:t>.</a:t>
            </a:r>
            <a:br>
              <a:rPr lang="en-US" dirty="0">
                <a:latin typeface="+mn-lt"/>
              </a:rPr>
            </a:br>
            <a:endParaRPr lang="en-US" dirty="0">
              <a:latin typeface="+mn-lt"/>
            </a:endParaRPr>
          </a:p>
        </p:txBody>
      </p:sp>
      <p:pic>
        <p:nvPicPr>
          <p:cNvPr id="8" name="Online Media 7" title="School at the Center for Visual and Performing Arts - Arlington ISD">
            <a:hlinkClick r:id="" action="ppaction://media"/>
            <a:extLst>
              <a:ext uri="{FF2B5EF4-FFF2-40B4-BE49-F238E27FC236}">
                <a16:creationId xmlns:a16="http://schemas.microsoft.com/office/drawing/2014/main" id="{847F3583-CDE0-4934-BAF5-8788E2B53215}"/>
              </a:ext>
            </a:extLst>
          </p:cNvPr>
          <p:cNvPicPr>
            <a:picLocks noGrp="1" noRot="1" noChangeAspect="1"/>
          </p:cNvPicPr>
          <p:nvPr>
            <p:ph idx="1"/>
            <a:videoFile r:link="rId1"/>
          </p:nvPr>
        </p:nvPicPr>
        <p:blipFill>
          <a:blip r:embed="rId3"/>
          <a:stretch>
            <a:fillRect/>
          </a:stretch>
        </p:blipFill>
        <p:spPr>
          <a:xfrm>
            <a:off x="1138283" y="656322"/>
            <a:ext cx="10532600" cy="5924587"/>
          </a:xfrm>
          <a:prstGeom prst="rect">
            <a:avLst/>
          </a:prstGeom>
        </p:spPr>
      </p:pic>
    </p:spTree>
    <p:extLst>
      <p:ext uri="{BB962C8B-B14F-4D97-AF65-F5344CB8AC3E}">
        <p14:creationId xmlns:p14="http://schemas.microsoft.com/office/powerpoint/2010/main" val="3952940153"/>
      </p:ext>
    </p:extLst>
  </p:cSld>
  <p:clrMapOvr>
    <a:masterClrMapping/>
  </p:clrMapOvr>
  <mc:AlternateContent xmlns:mc="http://schemas.openxmlformats.org/markup-compatibility/2006" xmlns:p14="http://schemas.microsoft.com/office/powerpoint/2010/main">
    <mc:Choice Requires="p14">
      <p:transition spd="slow" p14:dur="2000" advClick="0" advTm="260000"/>
    </mc:Choice>
    <mc:Fallback xmlns="">
      <p:transition spd="slow" advClick="0" advTm="26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the course selection sheet</a:t>
            </a:r>
          </a:p>
        </p:txBody>
      </p:sp>
      <p:sp>
        <p:nvSpPr>
          <p:cNvPr id="3" name="Content Placeholder 2"/>
          <p:cNvSpPr>
            <a:spLocks noGrp="1"/>
          </p:cNvSpPr>
          <p:nvPr>
            <p:ph idx="1"/>
          </p:nvPr>
        </p:nvSpPr>
        <p:spPr>
          <a:xfrm>
            <a:off x="1251678" y="1781908"/>
            <a:ext cx="10178322" cy="4722801"/>
          </a:xfrm>
        </p:spPr>
        <p:txBody>
          <a:bodyPr>
            <a:normAutofit/>
          </a:bodyPr>
          <a:lstStyle/>
          <a:p>
            <a:r>
              <a:rPr lang="en-US" dirty="0"/>
              <a:t>On this page, each student will choose one class from </a:t>
            </a:r>
            <a:r>
              <a:rPr lang="en-US" dirty="0">
                <a:solidFill>
                  <a:srgbClr val="FF0000"/>
                </a:solidFill>
              </a:rPr>
              <a:t>English, Math, Science, and Social Studies</a:t>
            </a:r>
            <a:r>
              <a:rPr lang="en-US" dirty="0"/>
              <a:t>.</a:t>
            </a:r>
          </a:p>
          <a:p>
            <a:pPr lvl="2"/>
            <a:r>
              <a:rPr lang="en-US" sz="1800" dirty="0"/>
              <a:t>If you are going to be a </a:t>
            </a:r>
            <a:r>
              <a:rPr lang="en-US" sz="1800" dirty="0">
                <a:solidFill>
                  <a:schemeClr val="tx1"/>
                </a:solidFill>
              </a:rPr>
              <a:t>sophomore:</a:t>
            </a:r>
          </a:p>
          <a:p>
            <a:pPr lvl="3"/>
            <a:r>
              <a:rPr lang="en-US" sz="1800" dirty="0"/>
              <a:t>you will choose either English II regular or advanced.</a:t>
            </a:r>
          </a:p>
          <a:p>
            <a:pPr lvl="3"/>
            <a:r>
              <a:rPr lang="en-US" sz="1800" dirty="0"/>
              <a:t>If you are in Algebra I, you will pick regular or advanced Geometry.  If you are in Geometry, you will pick either regular or advanced Algebra II or </a:t>
            </a:r>
            <a:r>
              <a:rPr lang="en-US" sz="1800" dirty="0" err="1"/>
              <a:t>OnRamps</a:t>
            </a:r>
            <a:r>
              <a:rPr lang="en-US" sz="1800" dirty="0"/>
              <a:t> College Algebra.  There are additional options for students currently enrolled in Algebra II.</a:t>
            </a:r>
          </a:p>
          <a:p>
            <a:pPr lvl="3"/>
            <a:r>
              <a:rPr lang="en-US" sz="1800" dirty="0"/>
              <a:t>If you are in Biology, you will choose IPC (Integrated Physics and Chemistry) or Chemistry.  If you feel comfortable with Math and Science, Chemistry (either regular or advanced) is the recommended class.  If you are in Chemistry this year, you will have additional options listed on the sheet.  </a:t>
            </a:r>
          </a:p>
          <a:p>
            <a:pPr lvl="3"/>
            <a:r>
              <a:rPr lang="en-US" sz="1800" dirty="0"/>
              <a:t>You will choose World History of AP World History.  For other Social Studies options, you will need to consult with your counselor.</a:t>
            </a:r>
          </a:p>
          <a:p>
            <a:pPr lvl="3"/>
            <a:endParaRPr lang="en-US" dirty="0"/>
          </a:p>
        </p:txBody>
      </p:sp>
      <p:pic>
        <p:nvPicPr>
          <p:cNvPr id="5" name="Recorded Sound">
            <a:hlinkClick r:id="" action="ppaction://media"/>
            <a:extLst>
              <a:ext uri="{FF2B5EF4-FFF2-40B4-BE49-F238E27FC236}">
                <a16:creationId xmlns:a16="http://schemas.microsoft.com/office/drawing/2014/main" id="{D4EFEC8A-6A2B-4290-B614-92F284DB94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0400" y="472547"/>
            <a:ext cx="609600" cy="609600"/>
          </a:xfrm>
          <a:prstGeom prst="rect">
            <a:avLst/>
          </a:prstGeom>
        </p:spPr>
      </p:pic>
    </p:spTree>
    <p:extLst>
      <p:ext uri="{BB962C8B-B14F-4D97-AF65-F5344CB8AC3E}">
        <p14:creationId xmlns:p14="http://schemas.microsoft.com/office/powerpoint/2010/main" val="364691419"/>
      </p:ext>
    </p:extLst>
  </p:cSld>
  <p:clrMapOvr>
    <a:masterClrMapping/>
  </p:clrMapOvr>
  <mc:AlternateContent xmlns:mc="http://schemas.openxmlformats.org/markup-compatibility/2006" xmlns:p14="http://schemas.microsoft.com/office/powerpoint/2010/main">
    <mc:Choice Requires="p14">
      <p:transition spd="slow" p14:dur="2000" advClick="0" advTm="61000"/>
    </mc:Choice>
    <mc:Fallback xmlns="">
      <p:transition spd="slow" advClick="0" advTm="6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the course selection sheet</a:t>
            </a:r>
          </a:p>
        </p:txBody>
      </p:sp>
      <p:sp>
        <p:nvSpPr>
          <p:cNvPr id="3" name="Content Placeholder 2"/>
          <p:cNvSpPr>
            <a:spLocks noGrp="1"/>
          </p:cNvSpPr>
          <p:nvPr>
            <p:ph idx="1"/>
          </p:nvPr>
        </p:nvSpPr>
        <p:spPr>
          <a:xfrm>
            <a:off x="1251678" y="1874517"/>
            <a:ext cx="10178322" cy="4571999"/>
          </a:xfrm>
        </p:spPr>
        <p:txBody>
          <a:bodyPr>
            <a:normAutofit/>
          </a:bodyPr>
          <a:lstStyle/>
          <a:p>
            <a:r>
              <a:rPr lang="en-US" dirty="0"/>
              <a:t>Let’s continue:</a:t>
            </a:r>
          </a:p>
          <a:p>
            <a:pPr lvl="3"/>
            <a:r>
              <a:rPr lang="en-US" sz="1800" dirty="0"/>
              <a:t>If you have not completed two years of the same </a:t>
            </a:r>
            <a:r>
              <a:rPr lang="en-US" sz="1800" dirty="0">
                <a:solidFill>
                  <a:srgbClr val="FF0000"/>
                </a:solidFill>
              </a:rPr>
              <a:t>foreign language</a:t>
            </a:r>
            <a:r>
              <a:rPr lang="en-US" sz="1800" dirty="0"/>
              <a:t>, you need to choose a foreign language for next year.</a:t>
            </a:r>
          </a:p>
          <a:p>
            <a:pPr lvl="3"/>
            <a:r>
              <a:rPr lang="en-US" sz="1800" dirty="0"/>
              <a:t>If you have not completed one year of </a:t>
            </a:r>
            <a:r>
              <a:rPr lang="en-US" sz="1800" dirty="0">
                <a:solidFill>
                  <a:srgbClr val="FF0000"/>
                </a:solidFill>
              </a:rPr>
              <a:t>PE credit</a:t>
            </a:r>
            <a:r>
              <a:rPr lang="en-US" sz="1800" dirty="0"/>
              <a:t>, you need to choose a PE course. “Partners in PE” is by permission only.</a:t>
            </a:r>
          </a:p>
          <a:p>
            <a:pPr lvl="3"/>
            <a:r>
              <a:rPr lang="en-US" sz="1800" dirty="0"/>
              <a:t>If you will be in </a:t>
            </a:r>
            <a:r>
              <a:rPr lang="en-US" sz="1800" dirty="0">
                <a:solidFill>
                  <a:srgbClr val="FF0000"/>
                </a:solidFill>
              </a:rPr>
              <a:t>athletics</a:t>
            </a:r>
            <a:r>
              <a:rPr lang="en-US" sz="1800" dirty="0"/>
              <a:t> next year, please write the name of the sport on the form.  If you are not currently in athletics this year, you will need to talk to the coach of that sport in order to gain permission to enter the sport next year.  Cheerleading and Drill Team will require try-outs for next year.</a:t>
            </a:r>
          </a:p>
          <a:p>
            <a:pPr lvl="3"/>
            <a:r>
              <a:rPr lang="en-US" sz="1800" dirty="0"/>
              <a:t>If you are going to take a </a:t>
            </a:r>
            <a:r>
              <a:rPr lang="en-US" sz="1800" dirty="0">
                <a:solidFill>
                  <a:srgbClr val="FF0000"/>
                </a:solidFill>
              </a:rPr>
              <a:t>Fine Arts </a:t>
            </a:r>
            <a:r>
              <a:rPr lang="en-US" sz="1800" dirty="0"/>
              <a:t>class, choose it on the form.  Some upper level performing arts classes (Choir, Dance, Band, Orchestra) may require permission.  If you are not currently in one of those classes, please talk to the teacher before choosing one of these on your course selection sheet.</a:t>
            </a:r>
          </a:p>
          <a:p>
            <a:endParaRPr lang="en-US" dirty="0"/>
          </a:p>
        </p:txBody>
      </p:sp>
      <p:pic>
        <p:nvPicPr>
          <p:cNvPr id="4" name="Recorded Sound">
            <a:hlinkClick r:id="" action="ppaction://media"/>
            <a:extLst>
              <a:ext uri="{FF2B5EF4-FFF2-40B4-BE49-F238E27FC236}">
                <a16:creationId xmlns:a16="http://schemas.microsoft.com/office/drawing/2014/main" id="{70549F59-1237-4465-BA86-7517097224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20400" y="382385"/>
            <a:ext cx="609600" cy="609600"/>
          </a:xfrm>
          <a:prstGeom prst="rect">
            <a:avLst/>
          </a:prstGeom>
        </p:spPr>
      </p:pic>
    </p:spTree>
    <p:extLst>
      <p:ext uri="{BB962C8B-B14F-4D97-AF65-F5344CB8AC3E}">
        <p14:creationId xmlns:p14="http://schemas.microsoft.com/office/powerpoint/2010/main" val="1034349907"/>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the course selection sheet</a:t>
            </a:r>
          </a:p>
        </p:txBody>
      </p:sp>
      <p:sp>
        <p:nvSpPr>
          <p:cNvPr id="3" name="Content Placeholder 2"/>
          <p:cNvSpPr>
            <a:spLocks noGrp="1"/>
          </p:cNvSpPr>
          <p:nvPr>
            <p:ph idx="1"/>
          </p:nvPr>
        </p:nvSpPr>
        <p:spPr>
          <a:xfrm>
            <a:off x="1251678" y="1874517"/>
            <a:ext cx="10178322" cy="4571999"/>
          </a:xfrm>
        </p:spPr>
        <p:txBody>
          <a:bodyPr>
            <a:normAutofit fontScale="92500" lnSpcReduction="10000"/>
          </a:bodyPr>
          <a:lstStyle/>
          <a:p>
            <a:r>
              <a:rPr lang="en-US" dirty="0"/>
              <a:t>Below the core classes are the elective courses that are offered throughout our district.</a:t>
            </a:r>
          </a:p>
          <a:p>
            <a:pPr lvl="1"/>
            <a:r>
              <a:rPr lang="en-US" dirty="0"/>
              <a:t>Some of the classes on this sheet will not be offered at LHS next year but they are offered at other high schools.  These classes are in gray.</a:t>
            </a:r>
          </a:p>
          <a:p>
            <a:pPr lvl="1"/>
            <a:r>
              <a:rPr lang="en-US" dirty="0"/>
              <a:t>Though you usually only have four elective classes, you need to pick six </a:t>
            </a:r>
            <a:r>
              <a:rPr lang="en-US" dirty="0">
                <a:solidFill>
                  <a:srgbClr val="FF0000"/>
                </a:solidFill>
              </a:rPr>
              <a:t>electives</a:t>
            </a:r>
            <a:r>
              <a:rPr lang="en-US" dirty="0"/>
              <a:t> on the form.  This is in case a) classes get full b) classes are cancelled or c) the class is offered elsewhere and you do not want to travel to the other school.</a:t>
            </a:r>
          </a:p>
          <a:p>
            <a:pPr lvl="1"/>
            <a:r>
              <a:rPr lang="en-US" dirty="0"/>
              <a:t>Sports are required to be double-blocked unless you have special permission from your coach to single-block.</a:t>
            </a:r>
          </a:p>
          <a:p>
            <a:pPr lvl="1"/>
            <a:r>
              <a:rPr lang="en-US" dirty="0"/>
              <a:t>If you are going to double-block Choir, Band, or Orchestra, please pick those classes two times when picking your electives.</a:t>
            </a:r>
          </a:p>
          <a:p>
            <a:pPr lvl="1"/>
            <a:r>
              <a:rPr lang="en-US" dirty="0"/>
              <a:t>Notice the </a:t>
            </a:r>
            <a:r>
              <a:rPr lang="en-US" dirty="0">
                <a:solidFill>
                  <a:srgbClr val="FF0000"/>
                </a:solidFill>
              </a:rPr>
              <a:t>Key</a:t>
            </a:r>
            <a:r>
              <a:rPr lang="en-US" dirty="0"/>
              <a:t> at the bottom right-hand side in black.  The key lets you know if a class is only one semester, requires an application, has prerequisite classes or requires teacher approval, or if the class takes up two or more class periods.  Please keep this in mind as you are choosing classes.</a:t>
            </a:r>
          </a:p>
          <a:p>
            <a:pPr lvl="1"/>
            <a:r>
              <a:rPr lang="en-US" dirty="0"/>
              <a:t>Also, keep your </a:t>
            </a:r>
            <a:r>
              <a:rPr lang="en-US" dirty="0">
                <a:solidFill>
                  <a:srgbClr val="FF0000"/>
                </a:solidFill>
              </a:rPr>
              <a:t>endorsement</a:t>
            </a:r>
            <a:r>
              <a:rPr lang="en-US" dirty="0"/>
              <a:t> area in mind.  Remember, you must earn four credits in a logical sequence of classes in order to earn your endorsement.  You may ask your counselor about this if you have questions.</a:t>
            </a: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CAF345F6-D410-4B33-A300-9EAA481BAA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39431" y="411484"/>
            <a:ext cx="609600" cy="609600"/>
          </a:xfrm>
          <a:prstGeom prst="rect">
            <a:avLst/>
          </a:prstGeom>
        </p:spPr>
      </p:pic>
    </p:spTree>
    <p:extLst>
      <p:ext uri="{BB962C8B-B14F-4D97-AF65-F5344CB8AC3E}">
        <p14:creationId xmlns:p14="http://schemas.microsoft.com/office/powerpoint/2010/main" val="956831828"/>
      </p:ext>
    </p:extLst>
  </p:cSld>
  <p:clrMapOvr>
    <a:masterClrMapping/>
  </p:clrMapOvr>
  <mc:AlternateContent xmlns:mc="http://schemas.openxmlformats.org/markup-compatibility/2006" xmlns:p14="http://schemas.microsoft.com/office/powerpoint/2010/main">
    <mc:Choice Requires="p14">
      <p:transition spd="slow" p14:dur="2000" advClick="0" advTm="90000"/>
    </mc:Choice>
    <mc:Fallback xmlns="">
      <p:transition spd="slow" advClick="0" advTm="9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Choose your classes wisely</a:t>
            </a:r>
          </a:p>
        </p:txBody>
      </p:sp>
      <p:sp>
        <p:nvSpPr>
          <p:cNvPr id="3" name="Content Placeholder 2"/>
          <p:cNvSpPr>
            <a:spLocks noGrp="1"/>
          </p:cNvSpPr>
          <p:nvPr>
            <p:ph idx="1"/>
          </p:nvPr>
        </p:nvSpPr>
        <p:spPr>
          <a:xfrm>
            <a:off x="1251678" y="1299990"/>
            <a:ext cx="10178322" cy="3026728"/>
          </a:xfrm>
        </p:spPr>
        <p:txBody>
          <a:bodyPr>
            <a:normAutofit lnSpcReduction="10000"/>
          </a:bodyPr>
          <a:lstStyle/>
          <a:p>
            <a:r>
              <a:rPr lang="en-US" dirty="0"/>
              <a:t>Spring registration determines the number of sections (classes) needed for each course.</a:t>
            </a:r>
          </a:p>
          <a:p>
            <a:r>
              <a:rPr lang="en-US" dirty="0"/>
              <a:t>Changes to course selections will not be granted after the scheduling deadline.  Schedule changes will only be made for the following reasons:</a:t>
            </a:r>
          </a:p>
          <a:p>
            <a:pPr lvl="1"/>
            <a:r>
              <a:rPr lang="en-US" dirty="0"/>
              <a:t>Failure of a required course</a:t>
            </a:r>
          </a:p>
          <a:p>
            <a:pPr lvl="1"/>
            <a:r>
              <a:rPr lang="en-US" dirty="0"/>
              <a:t>Summer School course completion</a:t>
            </a:r>
          </a:p>
          <a:p>
            <a:pPr lvl="1"/>
            <a:r>
              <a:rPr lang="en-US" dirty="0"/>
              <a:t>Class balancing</a:t>
            </a:r>
          </a:p>
          <a:p>
            <a:pPr lvl="1"/>
            <a:r>
              <a:rPr lang="en-US" dirty="0"/>
              <a:t>Schedule errors</a:t>
            </a:r>
          </a:p>
          <a:p>
            <a:pPr lvl="1"/>
            <a:r>
              <a:rPr lang="en-US" dirty="0"/>
              <a:t>Athletics or extra-curricular activities</a:t>
            </a:r>
          </a:p>
        </p:txBody>
      </p:sp>
      <p:pic>
        <p:nvPicPr>
          <p:cNvPr id="2050" name="Picture 2" descr="https://www.aisd.net/lamar-high-school/wp-content/files/sites/26/2019/10/IMG_1602-e1571663705298-723x24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3425" y="4326717"/>
            <a:ext cx="6886575" cy="230505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02818FBD-6F12-4219-A301-587F3E1711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7408" y="375853"/>
            <a:ext cx="609600" cy="609600"/>
          </a:xfrm>
          <a:prstGeom prst="rect">
            <a:avLst/>
          </a:prstGeom>
        </p:spPr>
      </p:pic>
      <p:sp>
        <p:nvSpPr>
          <p:cNvPr id="5" name="TextBox 4"/>
          <p:cNvSpPr txBox="1"/>
          <p:nvPr/>
        </p:nvSpPr>
        <p:spPr>
          <a:xfrm>
            <a:off x="1018903" y="4928259"/>
            <a:ext cx="3252651" cy="1569660"/>
          </a:xfrm>
          <a:prstGeom prst="rect">
            <a:avLst/>
          </a:prstGeom>
          <a:noFill/>
        </p:spPr>
        <p:txBody>
          <a:bodyPr wrap="square" rtlCol="0">
            <a:spAutoFit/>
          </a:bodyPr>
          <a:lstStyle/>
          <a:p>
            <a:r>
              <a:rPr lang="en-US" sz="2400" dirty="0">
                <a:solidFill>
                  <a:srgbClr val="FF0000"/>
                </a:solidFill>
              </a:rPr>
              <a:t>The deadline to make changes for the 2024-2025 school year is </a:t>
            </a:r>
          </a:p>
          <a:p>
            <a:r>
              <a:rPr lang="en-US" sz="2400" dirty="0">
                <a:solidFill>
                  <a:srgbClr val="FF0000"/>
                </a:solidFill>
              </a:rPr>
              <a:t>May 24, 2024!</a:t>
            </a:r>
          </a:p>
        </p:txBody>
      </p:sp>
    </p:spTree>
    <p:extLst>
      <p:ext uri="{BB962C8B-B14F-4D97-AF65-F5344CB8AC3E}">
        <p14:creationId xmlns:p14="http://schemas.microsoft.com/office/powerpoint/2010/main" val="3143301245"/>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2028" y="0"/>
            <a:ext cx="9195954" cy="1776845"/>
          </a:xfrm>
        </p:spPr>
        <p:txBody>
          <a:bodyPr>
            <a:normAutofit/>
          </a:bodyPr>
          <a:lstStyle/>
          <a:p>
            <a:r>
              <a:rPr lang="en-US" sz="5400" dirty="0"/>
              <a:t>For more information, you may…</a:t>
            </a:r>
          </a:p>
        </p:txBody>
      </p:sp>
      <p:sp>
        <p:nvSpPr>
          <p:cNvPr id="3" name="Text Placeholder 2"/>
          <p:cNvSpPr>
            <a:spLocks noGrp="1"/>
          </p:cNvSpPr>
          <p:nvPr>
            <p:ph type="body" idx="1"/>
          </p:nvPr>
        </p:nvSpPr>
        <p:spPr>
          <a:xfrm>
            <a:off x="2899064" y="1963882"/>
            <a:ext cx="9008918" cy="4665517"/>
          </a:xfrm>
        </p:spPr>
        <p:txBody>
          <a:bodyPr>
            <a:normAutofit/>
          </a:bodyPr>
          <a:lstStyle/>
          <a:p>
            <a:pPr lvl="1"/>
            <a:r>
              <a:rPr lang="en-US" sz="2400" b="1" dirty="0">
                <a:solidFill>
                  <a:schemeClr val="accent1">
                    <a:lumMod val="60000"/>
                    <a:lumOff val="40000"/>
                  </a:schemeClr>
                </a:solidFill>
              </a:rPr>
              <a:t>*  See your counselor (see next page for emails)</a:t>
            </a:r>
          </a:p>
          <a:p>
            <a:pPr lvl="1"/>
            <a:r>
              <a:rPr lang="en-US" sz="2400" b="1" dirty="0">
                <a:solidFill>
                  <a:schemeClr val="accent1">
                    <a:lumMod val="60000"/>
                    <a:lumOff val="40000"/>
                  </a:schemeClr>
                </a:solidFill>
              </a:rPr>
              <a:t>*  Consult the AISD Course Description Handbook - a digital copy is available at </a:t>
            </a:r>
            <a:r>
              <a:rPr lang="en-US" sz="2400" b="1" dirty="0">
                <a:solidFill>
                  <a:schemeClr val="accent1">
                    <a:lumMod val="60000"/>
                    <a:lumOff val="40000"/>
                  </a:schemeClr>
                </a:solidFill>
                <a:hlinkClick r:id="rId4"/>
              </a:rPr>
              <a:t>www.aisd.net</a:t>
            </a:r>
            <a:r>
              <a:rPr lang="en-US" sz="2400" b="1" dirty="0">
                <a:solidFill>
                  <a:schemeClr val="accent1">
                    <a:lumMod val="60000"/>
                    <a:lumOff val="40000"/>
                  </a:schemeClr>
                </a:solidFill>
              </a:rPr>
              <a:t> (search for “course description handbook”)</a:t>
            </a:r>
          </a:p>
          <a:p>
            <a:pPr lvl="1"/>
            <a:r>
              <a:rPr lang="en-US" sz="2400" b="1" dirty="0">
                <a:solidFill>
                  <a:schemeClr val="accent1">
                    <a:lumMod val="60000"/>
                    <a:lumOff val="40000"/>
                  </a:schemeClr>
                </a:solidFill>
              </a:rPr>
              <a:t>*  Visit the Career and Technical Education webpage at http://aisd.net/cte</a:t>
            </a:r>
          </a:p>
          <a:p>
            <a:pPr lvl="1"/>
            <a:r>
              <a:rPr lang="en-US" sz="2400" b="1" dirty="0">
                <a:solidFill>
                  <a:schemeClr val="accent1">
                    <a:lumMod val="60000"/>
                    <a:lumOff val="40000"/>
                  </a:schemeClr>
                </a:solidFill>
              </a:rPr>
              <a:t>*  Follow CTE on Twitter: </a:t>
            </a:r>
          </a:p>
          <a:p>
            <a:pPr lvl="2"/>
            <a:r>
              <a:rPr lang="en-US" sz="2400" b="1" dirty="0">
                <a:solidFill>
                  <a:schemeClr val="accent1">
                    <a:lumMod val="60000"/>
                    <a:lumOff val="40000"/>
                  </a:schemeClr>
                </a:solidFill>
              </a:rPr>
              <a:t>                      https://twitter.com/CTEArlingtonISD </a:t>
            </a:r>
          </a:p>
          <a:p>
            <a:endParaRPr lang="en-US" dirty="0"/>
          </a:p>
        </p:txBody>
      </p:sp>
      <p:pic>
        <p:nvPicPr>
          <p:cNvPr id="5" name="Recorded Sound">
            <a:hlinkClick r:id="" action="ppaction://media"/>
            <a:extLst>
              <a:ext uri="{FF2B5EF4-FFF2-40B4-BE49-F238E27FC236}">
                <a16:creationId xmlns:a16="http://schemas.microsoft.com/office/drawing/2014/main" id="{5CFB5D7D-72DF-4AB2-A21B-4B9D4DAB6B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8382" y="1167245"/>
            <a:ext cx="609600" cy="609600"/>
          </a:xfrm>
          <a:prstGeom prst="rect">
            <a:avLst/>
          </a:prstGeom>
        </p:spPr>
      </p:pic>
    </p:spTree>
    <p:extLst>
      <p:ext uri="{BB962C8B-B14F-4D97-AF65-F5344CB8AC3E}">
        <p14:creationId xmlns:p14="http://schemas.microsoft.com/office/powerpoint/2010/main" val="343663461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2028" y="0"/>
            <a:ext cx="9195954" cy="1776845"/>
          </a:xfrm>
        </p:spPr>
        <p:txBody>
          <a:bodyPr>
            <a:normAutofit/>
          </a:bodyPr>
          <a:lstStyle/>
          <a:p>
            <a:r>
              <a:rPr lang="en-US" sz="5400" dirty="0"/>
              <a:t>For more information:</a:t>
            </a:r>
          </a:p>
        </p:txBody>
      </p:sp>
      <p:sp>
        <p:nvSpPr>
          <p:cNvPr id="3" name="Text Placeholder 2"/>
          <p:cNvSpPr>
            <a:spLocks noGrp="1"/>
          </p:cNvSpPr>
          <p:nvPr>
            <p:ph type="body" idx="1"/>
          </p:nvPr>
        </p:nvSpPr>
        <p:spPr>
          <a:xfrm>
            <a:off x="2899064" y="1963882"/>
            <a:ext cx="9008918" cy="4665517"/>
          </a:xfrm>
        </p:spPr>
        <p:txBody>
          <a:bodyPr>
            <a:normAutofit/>
          </a:bodyPr>
          <a:lstStyle/>
          <a:p>
            <a:pPr lvl="1"/>
            <a:r>
              <a:rPr lang="en-US" sz="2400" b="1" dirty="0">
                <a:solidFill>
                  <a:schemeClr val="accent1">
                    <a:lumMod val="60000"/>
                    <a:lumOff val="40000"/>
                  </a:schemeClr>
                </a:solidFill>
                <a:latin typeface="Arial Black" panose="020B0A04020102020204" pitchFamily="34" charset="0"/>
              </a:rPr>
              <a:t>Counselors:</a:t>
            </a:r>
          </a:p>
          <a:p>
            <a:pPr lvl="1"/>
            <a:r>
              <a:rPr lang="en-US" sz="2400" b="1" dirty="0">
                <a:solidFill>
                  <a:schemeClr val="accent1">
                    <a:lumMod val="60000"/>
                    <a:lumOff val="40000"/>
                  </a:schemeClr>
                </a:solidFill>
                <a:latin typeface="Arial Black" panose="020B0A04020102020204" pitchFamily="34" charset="0"/>
              </a:rPr>
              <a:t>A-Gr:  Ms. Duncan, </a:t>
            </a:r>
            <a:r>
              <a:rPr lang="en-US" sz="2400" dirty="0">
                <a:solidFill>
                  <a:schemeClr val="tx1"/>
                </a:solidFill>
                <a:latin typeface="Bahnschrift SemiBold" panose="020B0502040204020203" pitchFamily="34" charset="0"/>
              </a:rPr>
              <a:t>rduncan1@aisd.net</a:t>
            </a:r>
          </a:p>
          <a:p>
            <a:pPr lvl="1"/>
            <a:r>
              <a:rPr lang="en-US" sz="2400" b="1" dirty="0">
                <a:solidFill>
                  <a:schemeClr val="accent1">
                    <a:lumMod val="60000"/>
                    <a:lumOff val="40000"/>
                  </a:schemeClr>
                </a:solidFill>
                <a:latin typeface="Arial Black" panose="020B0A04020102020204" pitchFamily="34" charset="0"/>
              </a:rPr>
              <a:t>Gu-Or:  Ms. Simmons, </a:t>
            </a:r>
            <a:r>
              <a:rPr lang="en-US" sz="2400" dirty="0">
                <a:solidFill>
                  <a:schemeClr val="tx1"/>
                </a:solidFill>
                <a:latin typeface="Bahnschrift SemiBold" panose="020B0502040204020203" pitchFamily="34" charset="0"/>
              </a:rPr>
              <a:t>gsimmon1@aisd.net</a:t>
            </a:r>
          </a:p>
          <a:p>
            <a:pPr lvl="1"/>
            <a:r>
              <a:rPr lang="en-US" sz="2400" b="1" dirty="0" err="1">
                <a:solidFill>
                  <a:schemeClr val="accent1">
                    <a:lumMod val="60000"/>
                    <a:lumOff val="40000"/>
                  </a:schemeClr>
                </a:solidFill>
                <a:latin typeface="Arial Black" panose="020B0A04020102020204" pitchFamily="34" charset="0"/>
              </a:rPr>
              <a:t>Os</a:t>
            </a:r>
            <a:r>
              <a:rPr lang="en-US" sz="2400" b="1" dirty="0">
                <a:solidFill>
                  <a:schemeClr val="accent1">
                    <a:lumMod val="60000"/>
                    <a:lumOff val="40000"/>
                  </a:schemeClr>
                </a:solidFill>
                <a:latin typeface="Arial Black" panose="020B0A04020102020204" pitchFamily="34" charset="0"/>
              </a:rPr>
              <a:t>-Z:  Ms. Savoy, </a:t>
            </a:r>
            <a:r>
              <a:rPr lang="en-US" sz="2400" dirty="0">
                <a:solidFill>
                  <a:schemeClr val="tx1"/>
                </a:solidFill>
                <a:latin typeface="Bahnschrift SemiBold" panose="020B0502040204020203" pitchFamily="34" charset="0"/>
              </a:rPr>
              <a:t>csavoy@aisd.net</a:t>
            </a:r>
          </a:p>
          <a:p>
            <a:pPr lvl="1"/>
            <a:r>
              <a:rPr lang="en-US" sz="2400" b="1" dirty="0">
                <a:solidFill>
                  <a:schemeClr val="accent1">
                    <a:lumMod val="60000"/>
                    <a:lumOff val="40000"/>
                  </a:schemeClr>
                </a:solidFill>
                <a:latin typeface="Arial Black" panose="020B0A04020102020204" pitchFamily="34" charset="0"/>
              </a:rPr>
              <a:t>PTECH Students:  Ms. Hudson, </a:t>
            </a:r>
            <a:r>
              <a:rPr lang="en-US" sz="2400" b="1" dirty="0">
                <a:solidFill>
                  <a:schemeClr val="tx1"/>
                </a:solidFill>
                <a:latin typeface="Bahnschrift SemiBold" panose="020B0502040204020203" pitchFamily="34" charset="0"/>
              </a:rPr>
              <a:t>ahudson</a:t>
            </a:r>
            <a:r>
              <a:rPr lang="en-US" sz="2400" dirty="0">
                <a:solidFill>
                  <a:schemeClr val="tx1"/>
                </a:solidFill>
                <a:latin typeface="Bahnschrift SemiBold" panose="020B0502040204020203" pitchFamily="34" charset="0"/>
              </a:rPr>
              <a:t>@aisd.net</a:t>
            </a:r>
          </a:p>
          <a:p>
            <a:endParaRPr lang="en-US" dirty="0"/>
          </a:p>
        </p:txBody>
      </p:sp>
      <p:pic>
        <p:nvPicPr>
          <p:cNvPr id="5" name="Recorded Sound">
            <a:hlinkClick r:id="" action="ppaction://media"/>
            <a:extLst>
              <a:ext uri="{FF2B5EF4-FFF2-40B4-BE49-F238E27FC236}">
                <a16:creationId xmlns:a16="http://schemas.microsoft.com/office/drawing/2014/main" id="{A22A319F-A73F-4696-A704-61C995962C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98382" y="278822"/>
            <a:ext cx="609600" cy="609600"/>
          </a:xfrm>
          <a:prstGeom prst="rect">
            <a:avLst/>
          </a:prstGeom>
        </p:spPr>
      </p:pic>
    </p:spTree>
    <p:extLst>
      <p:ext uri="{BB962C8B-B14F-4D97-AF65-F5344CB8AC3E}">
        <p14:creationId xmlns:p14="http://schemas.microsoft.com/office/powerpoint/2010/main" val="218044942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2028" y="248194"/>
            <a:ext cx="9195954" cy="1215142"/>
          </a:xfrm>
        </p:spPr>
        <p:txBody>
          <a:bodyPr>
            <a:normAutofit/>
          </a:bodyPr>
          <a:lstStyle/>
          <a:p>
            <a:r>
              <a:rPr lang="en-US" sz="5400" dirty="0"/>
              <a:t>For more information:</a:t>
            </a:r>
          </a:p>
        </p:txBody>
      </p:sp>
      <p:sp>
        <p:nvSpPr>
          <p:cNvPr id="3" name="Text Placeholder 2"/>
          <p:cNvSpPr>
            <a:spLocks noGrp="1"/>
          </p:cNvSpPr>
          <p:nvPr>
            <p:ph type="body" idx="1"/>
          </p:nvPr>
        </p:nvSpPr>
        <p:spPr>
          <a:xfrm>
            <a:off x="2857500" y="1615400"/>
            <a:ext cx="9029700" cy="4899364"/>
          </a:xfrm>
        </p:spPr>
        <p:txBody>
          <a:bodyPr>
            <a:normAutofit fontScale="85000" lnSpcReduction="20000"/>
          </a:bodyPr>
          <a:lstStyle/>
          <a:p>
            <a:pPr lvl="1"/>
            <a:r>
              <a:rPr lang="en-US" sz="3100" b="1" dirty="0">
                <a:solidFill>
                  <a:schemeClr val="accent1">
                    <a:lumMod val="60000"/>
                    <a:lumOff val="40000"/>
                  </a:schemeClr>
                </a:solidFill>
                <a:latin typeface="Arial Black" panose="020B0A04020102020204" pitchFamily="34" charset="0"/>
              </a:rPr>
              <a:t>JV Coaches (boys’ sports):</a:t>
            </a:r>
          </a:p>
          <a:p>
            <a:pPr lvl="1"/>
            <a:r>
              <a:rPr lang="en-US" sz="2800" b="1" dirty="0">
                <a:solidFill>
                  <a:schemeClr val="accent1">
                    <a:lumMod val="60000"/>
                    <a:lumOff val="40000"/>
                  </a:schemeClr>
                </a:solidFill>
                <a:latin typeface="Arial Black" panose="020B0A04020102020204" pitchFamily="34" charset="0"/>
              </a:rPr>
              <a:t>Football, Coach Wiggins, </a:t>
            </a:r>
            <a:r>
              <a:rPr lang="en-US" sz="2800" b="1" dirty="0">
                <a:solidFill>
                  <a:schemeClr val="tx1"/>
                </a:solidFill>
                <a:latin typeface="Bahnschrift SemiBold" panose="020B0502040204020203" pitchFamily="34" charset="0"/>
              </a:rPr>
              <a:t>hwiggins</a:t>
            </a:r>
            <a:r>
              <a:rPr lang="en-US" sz="2800" dirty="0">
                <a:solidFill>
                  <a:schemeClr val="tx1"/>
                </a:solidFill>
                <a:latin typeface="Bahnschrift SemiBold" panose="020B0502040204020203" pitchFamily="34" charset="0"/>
              </a:rPr>
              <a:t>@aisd.net</a:t>
            </a:r>
          </a:p>
          <a:p>
            <a:pPr lvl="1"/>
            <a:r>
              <a:rPr lang="en-US" sz="2800" b="1" dirty="0">
                <a:solidFill>
                  <a:schemeClr val="accent1">
                    <a:lumMod val="60000"/>
                    <a:lumOff val="40000"/>
                  </a:schemeClr>
                </a:solidFill>
                <a:latin typeface="Arial Black" panose="020B0A04020102020204" pitchFamily="34" charset="0"/>
              </a:rPr>
              <a:t>Basketball, Coach Wilson, </a:t>
            </a:r>
            <a:r>
              <a:rPr lang="en-US" sz="2800" dirty="0">
                <a:latin typeface="Bahnschrift SemiBold" panose="020B0502040204020203" pitchFamily="34" charset="0"/>
              </a:rPr>
              <a:t>kwilson7@aisd.net</a:t>
            </a:r>
            <a:endParaRPr lang="en-US" sz="2800" b="1" dirty="0">
              <a:solidFill>
                <a:schemeClr val="accent1">
                  <a:lumMod val="60000"/>
                  <a:lumOff val="40000"/>
                </a:schemeClr>
              </a:solidFill>
              <a:latin typeface="Bahnschrift SemiBold" panose="020B0502040204020203" pitchFamily="34" charset="0"/>
            </a:endParaRPr>
          </a:p>
          <a:p>
            <a:pPr lvl="1"/>
            <a:r>
              <a:rPr lang="en-US" sz="2800" b="1" dirty="0">
                <a:solidFill>
                  <a:schemeClr val="accent1">
                    <a:lumMod val="60000"/>
                    <a:lumOff val="40000"/>
                  </a:schemeClr>
                </a:solidFill>
                <a:latin typeface="Arial Black" panose="020B0A04020102020204" pitchFamily="34" charset="0"/>
              </a:rPr>
              <a:t>Cross Country, Coach Camp, </a:t>
            </a:r>
            <a:r>
              <a:rPr lang="en-US" sz="2800" dirty="0">
                <a:solidFill>
                  <a:schemeClr val="tx1"/>
                </a:solidFill>
                <a:latin typeface="Bahnschrift SemiBold" panose="020B0502040204020203" pitchFamily="34" charset="0"/>
              </a:rPr>
              <a:t>rcamp2</a:t>
            </a:r>
            <a:r>
              <a:rPr lang="en-US" sz="2800" dirty="0">
                <a:latin typeface="Bahnschrift SemiBold" panose="020B0502040204020203" pitchFamily="34" charset="0"/>
              </a:rPr>
              <a:t>@aisd.net</a:t>
            </a:r>
            <a:endParaRPr lang="en-US" sz="2800" b="1" dirty="0">
              <a:solidFill>
                <a:schemeClr val="accent1">
                  <a:lumMod val="60000"/>
                  <a:lumOff val="40000"/>
                </a:schemeClr>
              </a:solidFill>
              <a:latin typeface="Bahnschrift SemiBold" panose="020B0502040204020203" pitchFamily="34" charset="0"/>
            </a:endParaRPr>
          </a:p>
          <a:p>
            <a:pPr lvl="1"/>
            <a:r>
              <a:rPr lang="en-US" sz="2800" b="1" dirty="0">
                <a:solidFill>
                  <a:schemeClr val="accent1">
                    <a:lumMod val="60000"/>
                    <a:lumOff val="40000"/>
                  </a:schemeClr>
                </a:solidFill>
                <a:latin typeface="Arial Black" panose="020B0A04020102020204" pitchFamily="34" charset="0"/>
              </a:rPr>
              <a:t>Track, Coach </a:t>
            </a:r>
            <a:r>
              <a:rPr lang="en-US" sz="2800" b="1" dirty="0" err="1">
                <a:solidFill>
                  <a:schemeClr val="accent1">
                    <a:lumMod val="60000"/>
                    <a:lumOff val="40000"/>
                  </a:schemeClr>
                </a:solidFill>
                <a:latin typeface="Arial Black" panose="020B0A04020102020204" pitchFamily="34" charset="0"/>
              </a:rPr>
              <a:t>Najarro</a:t>
            </a:r>
            <a:r>
              <a:rPr lang="en-US" sz="2800" b="1" dirty="0">
                <a:solidFill>
                  <a:schemeClr val="accent1">
                    <a:lumMod val="60000"/>
                    <a:lumOff val="40000"/>
                  </a:schemeClr>
                </a:solidFill>
                <a:latin typeface="Arial Black" panose="020B0A04020102020204" pitchFamily="34" charset="0"/>
              </a:rPr>
              <a:t>, </a:t>
            </a:r>
            <a:r>
              <a:rPr lang="en-US" sz="2800" dirty="0">
                <a:solidFill>
                  <a:schemeClr val="tx1"/>
                </a:solidFill>
                <a:latin typeface="Bahnschrift SemiBold" panose="020B0502040204020203" pitchFamily="34" charset="0"/>
              </a:rPr>
              <a:t>znajarro</a:t>
            </a:r>
            <a:r>
              <a:rPr lang="en-US" sz="2800" dirty="0">
                <a:latin typeface="Bahnschrift SemiBold" panose="020B0502040204020203" pitchFamily="34" charset="0"/>
              </a:rPr>
              <a:t>@aisd.net</a:t>
            </a:r>
            <a:endParaRPr lang="en-US" sz="2800" b="1" dirty="0">
              <a:solidFill>
                <a:schemeClr val="accent1">
                  <a:lumMod val="60000"/>
                  <a:lumOff val="40000"/>
                </a:schemeClr>
              </a:solidFill>
              <a:latin typeface="Bahnschrift SemiBold" panose="020B0502040204020203" pitchFamily="34" charset="0"/>
            </a:endParaRPr>
          </a:p>
          <a:p>
            <a:pPr lvl="1"/>
            <a:r>
              <a:rPr lang="en-US" sz="2800" b="1" dirty="0">
                <a:solidFill>
                  <a:schemeClr val="accent1">
                    <a:lumMod val="60000"/>
                    <a:lumOff val="40000"/>
                  </a:schemeClr>
                </a:solidFill>
                <a:latin typeface="Arial Black" panose="020B0A04020102020204" pitchFamily="34" charset="0"/>
              </a:rPr>
              <a:t>Baseball, Coach Goodman, </a:t>
            </a:r>
            <a:r>
              <a:rPr lang="en-US" sz="2800" dirty="0">
                <a:solidFill>
                  <a:schemeClr val="tx1"/>
                </a:solidFill>
                <a:latin typeface="Bahnschrift SemiBold" panose="020B0502040204020203" pitchFamily="34" charset="0"/>
              </a:rPr>
              <a:t>bgoodma2</a:t>
            </a:r>
            <a:r>
              <a:rPr lang="en-US" sz="2800" dirty="0">
                <a:latin typeface="Bahnschrift SemiBold" panose="020B0502040204020203" pitchFamily="34" charset="0"/>
              </a:rPr>
              <a:t>@aisd.net</a:t>
            </a:r>
            <a:endParaRPr lang="en-US" sz="2800" b="1" dirty="0">
              <a:solidFill>
                <a:schemeClr val="accent1">
                  <a:lumMod val="60000"/>
                  <a:lumOff val="40000"/>
                </a:schemeClr>
              </a:solidFill>
              <a:latin typeface="Bahnschrift SemiBold" panose="020B0502040204020203" pitchFamily="34" charset="0"/>
            </a:endParaRPr>
          </a:p>
          <a:p>
            <a:pPr lvl="1"/>
            <a:r>
              <a:rPr lang="en-US" sz="2800" b="1" dirty="0">
                <a:solidFill>
                  <a:schemeClr val="accent1">
                    <a:lumMod val="60000"/>
                    <a:lumOff val="40000"/>
                  </a:schemeClr>
                </a:solidFill>
                <a:latin typeface="Arial Black" panose="020B0A04020102020204" pitchFamily="34" charset="0"/>
              </a:rPr>
              <a:t>Soccer, Coach </a:t>
            </a:r>
            <a:r>
              <a:rPr lang="en-US" sz="2800" b="1" dirty="0" err="1">
                <a:solidFill>
                  <a:schemeClr val="accent1">
                    <a:lumMod val="60000"/>
                    <a:lumOff val="40000"/>
                  </a:schemeClr>
                </a:solidFill>
                <a:latin typeface="Arial Black" panose="020B0A04020102020204" pitchFamily="34" charset="0"/>
              </a:rPr>
              <a:t>Soeun</a:t>
            </a:r>
            <a:r>
              <a:rPr lang="en-US" sz="2800" b="1" dirty="0">
                <a:solidFill>
                  <a:schemeClr val="accent1">
                    <a:lumMod val="60000"/>
                    <a:lumOff val="40000"/>
                  </a:schemeClr>
                </a:solidFill>
                <a:latin typeface="Arial Black" panose="020B0A04020102020204" pitchFamily="34" charset="0"/>
              </a:rPr>
              <a:t>, </a:t>
            </a:r>
            <a:r>
              <a:rPr lang="en-US" sz="2800" dirty="0">
                <a:solidFill>
                  <a:schemeClr val="tx1"/>
                </a:solidFill>
                <a:latin typeface="Bahnschrift SemiBold" panose="020B0502040204020203" pitchFamily="34" charset="0"/>
              </a:rPr>
              <a:t>ssoeun</a:t>
            </a:r>
            <a:r>
              <a:rPr lang="en-US" sz="2800" dirty="0">
                <a:latin typeface="Bahnschrift SemiBold" panose="020B0502040204020203" pitchFamily="34" charset="0"/>
              </a:rPr>
              <a:t>@aisd.net</a:t>
            </a:r>
            <a:endParaRPr lang="en-US" sz="2800" b="1" dirty="0">
              <a:solidFill>
                <a:schemeClr val="accent1">
                  <a:lumMod val="60000"/>
                  <a:lumOff val="40000"/>
                </a:schemeClr>
              </a:solidFill>
              <a:latin typeface="Bahnschrift SemiBold" panose="020B0502040204020203" pitchFamily="34" charset="0"/>
            </a:endParaRPr>
          </a:p>
          <a:p>
            <a:pPr lvl="1"/>
            <a:r>
              <a:rPr lang="en-US" sz="2800" b="1" dirty="0">
                <a:solidFill>
                  <a:schemeClr val="accent1">
                    <a:lumMod val="60000"/>
                    <a:lumOff val="40000"/>
                  </a:schemeClr>
                </a:solidFill>
                <a:latin typeface="Arial Black" panose="020B0A04020102020204" pitchFamily="34" charset="0"/>
              </a:rPr>
              <a:t>Tennis, Coach Monroe, </a:t>
            </a:r>
            <a:r>
              <a:rPr lang="en-US" sz="2800" b="1" dirty="0">
                <a:solidFill>
                  <a:schemeClr val="tx1"/>
                </a:solidFill>
                <a:latin typeface="Bahnschrift SemiBold" panose="020B0502040204020203" pitchFamily="34" charset="0"/>
              </a:rPr>
              <a:t>jmonroe</a:t>
            </a:r>
            <a:r>
              <a:rPr lang="en-US" sz="2800" dirty="0">
                <a:latin typeface="Bahnschrift SemiBold" panose="020B0502040204020203" pitchFamily="34" charset="0"/>
              </a:rPr>
              <a:t>@aisd.net</a:t>
            </a:r>
            <a:endParaRPr lang="en-US" sz="2800" b="1" dirty="0">
              <a:solidFill>
                <a:schemeClr val="accent1">
                  <a:lumMod val="60000"/>
                  <a:lumOff val="40000"/>
                </a:schemeClr>
              </a:solidFill>
              <a:latin typeface="Bahnschrift SemiBold" panose="020B0502040204020203" pitchFamily="34" charset="0"/>
            </a:endParaRPr>
          </a:p>
          <a:p>
            <a:pPr lvl="1"/>
            <a:r>
              <a:rPr lang="en-US" sz="2800" b="1" dirty="0">
                <a:solidFill>
                  <a:schemeClr val="accent1">
                    <a:lumMod val="60000"/>
                    <a:lumOff val="40000"/>
                  </a:schemeClr>
                </a:solidFill>
                <a:latin typeface="Arial Black" panose="020B0A04020102020204" pitchFamily="34" charset="0"/>
              </a:rPr>
              <a:t>Golf, Coach Webb, </a:t>
            </a:r>
            <a:r>
              <a:rPr lang="en-US" sz="2800" dirty="0">
                <a:latin typeface="Bahnschrift SemiBold" panose="020B0502040204020203" pitchFamily="34" charset="0"/>
              </a:rPr>
              <a:t>gwebb@aisd.net</a:t>
            </a:r>
            <a:endParaRPr lang="en-US" sz="2800" b="1" dirty="0">
              <a:solidFill>
                <a:schemeClr val="accent1">
                  <a:lumMod val="60000"/>
                  <a:lumOff val="40000"/>
                </a:schemeClr>
              </a:solidFill>
              <a:latin typeface="Bahnschrift SemiBold" panose="020B0502040204020203" pitchFamily="34" charset="0"/>
            </a:endParaRPr>
          </a:p>
          <a:p>
            <a:pPr lvl="1"/>
            <a:r>
              <a:rPr lang="en-US" sz="2800" b="1" dirty="0">
                <a:solidFill>
                  <a:schemeClr val="accent1">
                    <a:lumMod val="60000"/>
                    <a:lumOff val="40000"/>
                  </a:schemeClr>
                </a:solidFill>
                <a:latin typeface="Arial Black" panose="020B0A04020102020204" pitchFamily="34" charset="0"/>
              </a:rPr>
              <a:t>Wrestling, Coach Myers, </a:t>
            </a:r>
            <a:r>
              <a:rPr lang="en-US" sz="2800" b="1" dirty="0">
                <a:solidFill>
                  <a:schemeClr val="tx1"/>
                </a:solidFill>
                <a:latin typeface="Bahnschrift SemiBold" panose="020B0502040204020203" pitchFamily="34" charset="0"/>
              </a:rPr>
              <a:t>rmyers3</a:t>
            </a:r>
            <a:r>
              <a:rPr lang="en-US" sz="2800" dirty="0">
                <a:latin typeface="Bahnschrift SemiBold" panose="020B0502040204020203" pitchFamily="34" charset="0"/>
              </a:rPr>
              <a:t>@aisd.net</a:t>
            </a:r>
          </a:p>
          <a:p>
            <a:pPr lvl="1"/>
            <a:r>
              <a:rPr lang="en-US" sz="2800" b="1" dirty="0">
                <a:solidFill>
                  <a:schemeClr val="accent1">
                    <a:lumMod val="60000"/>
                    <a:lumOff val="40000"/>
                  </a:schemeClr>
                </a:solidFill>
                <a:latin typeface="Arial Black" panose="020B0A04020102020204" pitchFamily="34" charset="0"/>
              </a:rPr>
              <a:t>Swimming, Coach Welch, </a:t>
            </a:r>
            <a:r>
              <a:rPr lang="en-US" sz="2800" b="1" dirty="0">
                <a:solidFill>
                  <a:schemeClr val="tx1"/>
                </a:solidFill>
                <a:latin typeface="Bahnschrift SemiBold" panose="020B0502040204020203" pitchFamily="34" charset="0"/>
              </a:rPr>
              <a:t>rwelch</a:t>
            </a:r>
            <a:r>
              <a:rPr lang="en-US" sz="2800" dirty="0">
                <a:latin typeface="Bahnschrift SemiBold" panose="020B0502040204020203" pitchFamily="34" charset="0"/>
              </a:rPr>
              <a:t>@aisd.net</a:t>
            </a:r>
          </a:p>
          <a:p>
            <a:pPr lvl="1"/>
            <a:endParaRPr lang="en-US" sz="2800" b="1" dirty="0">
              <a:solidFill>
                <a:schemeClr val="accent1">
                  <a:lumMod val="60000"/>
                  <a:lumOff val="40000"/>
                </a:schemeClr>
              </a:solidFill>
              <a:latin typeface="Bahnschrift SemiBold" panose="020B0502040204020203" pitchFamily="34" charset="0"/>
            </a:endParaRPr>
          </a:p>
          <a:p>
            <a:pPr lvl="1"/>
            <a:endParaRPr lang="en-US" sz="2400" b="1" dirty="0">
              <a:solidFill>
                <a:schemeClr val="accent1">
                  <a:lumMod val="60000"/>
                  <a:lumOff val="40000"/>
                </a:schemeClr>
              </a:solidFill>
              <a:latin typeface="Arial Black" panose="020B0A04020102020204" pitchFamily="34" charset="0"/>
            </a:endParaRPr>
          </a:p>
          <a:p>
            <a:endParaRPr lang="en-US" dirty="0"/>
          </a:p>
        </p:txBody>
      </p:sp>
      <p:pic>
        <p:nvPicPr>
          <p:cNvPr id="6" name="Recorded Sound">
            <a:hlinkClick r:id="" action="ppaction://media"/>
            <a:extLst>
              <a:ext uri="{FF2B5EF4-FFF2-40B4-BE49-F238E27FC236}">
                <a16:creationId xmlns:a16="http://schemas.microsoft.com/office/drawing/2014/main" id="{C63E3374-9694-4DF1-9828-8AD584F0C2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83091"/>
            <a:ext cx="609600" cy="609600"/>
          </a:xfrm>
          <a:prstGeom prst="rect">
            <a:avLst/>
          </a:prstGeom>
        </p:spPr>
      </p:pic>
    </p:spTree>
    <p:extLst>
      <p:ext uri="{BB962C8B-B14F-4D97-AF65-F5344CB8AC3E}">
        <p14:creationId xmlns:p14="http://schemas.microsoft.com/office/powerpoint/2010/main" val="149675308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2028" y="326571"/>
            <a:ext cx="9195954" cy="1228205"/>
          </a:xfrm>
        </p:spPr>
        <p:txBody>
          <a:bodyPr>
            <a:normAutofit/>
          </a:bodyPr>
          <a:lstStyle/>
          <a:p>
            <a:r>
              <a:rPr lang="en-US" sz="5400" dirty="0"/>
              <a:t>For more information:</a:t>
            </a:r>
          </a:p>
        </p:txBody>
      </p:sp>
      <p:sp>
        <p:nvSpPr>
          <p:cNvPr id="3" name="Text Placeholder 2"/>
          <p:cNvSpPr>
            <a:spLocks noGrp="1"/>
          </p:cNvSpPr>
          <p:nvPr>
            <p:ph type="body" idx="1"/>
          </p:nvPr>
        </p:nvSpPr>
        <p:spPr>
          <a:xfrm>
            <a:off x="2805546" y="1764845"/>
            <a:ext cx="9008918" cy="4665517"/>
          </a:xfrm>
        </p:spPr>
        <p:txBody>
          <a:bodyPr>
            <a:normAutofit fontScale="92500" lnSpcReduction="10000"/>
          </a:bodyPr>
          <a:lstStyle/>
          <a:p>
            <a:pPr lvl="1"/>
            <a:r>
              <a:rPr lang="en-US" sz="2400" b="1" dirty="0">
                <a:solidFill>
                  <a:schemeClr val="accent1">
                    <a:lumMod val="60000"/>
                    <a:lumOff val="40000"/>
                  </a:schemeClr>
                </a:solidFill>
                <a:latin typeface="Arial Black" panose="020B0A04020102020204" pitchFamily="34" charset="0"/>
              </a:rPr>
              <a:t>JV Coaches (girls’ sports):</a:t>
            </a:r>
          </a:p>
          <a:p>
            <a:pPr lvl="1"/>
            <a:r>
              <a:rPr lang="en-US" sz="2400" b="1" dirty="0">
                <a:solidFill>
                  <a:schemeClr val="accent1">
                    <a:lumMod val="60000"/>
                    <a:lumOff val="40000"/>
                  </a:schemeClr>
                </a:solidFill>
                <a:latin typeface="Arial Black" panose="020B0A04020102020204" pitchFamily="34" charset="0"/>
              </a:rPr>
              <a:t>Volleyball, Coach Woodman, </a:t>
            </a:r>
            <a:r>
              <a:rPr lang="en-US" sz="2600" dirty="0">
                <a:latin typeface="Bahnschrift SemiBold" panose="020B0502040204020203" pitchFamily="34" charset="0"/>
              </a:rPr>
              <a:t>hwoodman@aisd.net</a:t>
            </a:r>
            <a:endParaRPr lang="en-US" sz="2600" b="1" dirty="0">
              <a:solidFill>
                <a:schemeClr val="accent1">
                  <a:lumMod val="60000"/>
                  <a:lumOff val="40000"/>
                </a:schemeClr>
              </a:solidFill>
              <a:latin typeface="Bahnschrift SemiBold" panose="020B0502040204020203" pitchFamily="34" charset="0"/>
            </a:endParaRPr>
          </a:p>
          <a:p>
            <a:pPr lvl="1"/>
            <a:r>
              <a:rPr lang="en-US" sz="2400" b="1" dirty="0">
                <a:solidFill>
                  <a:schemeClr val="accent1">
                    <a:lumMod val="60000"/>
                    <a:lumOff val="40000"/>
                  </a:schemeClr>
                </a:solidFill>
                <a:latin typeface="Arial Black" panose="020B0A04020102020204" pitchFamily="34" charset="0"/>
              </a:rPr>
              <a:t>Basketball, Coach Roberts, </a:t>
            </a:r>
            <a:r>
              <a:rPr lang="en-US" sz="2600" dirty="0">
                <a:latin typeface="Bahnschrift SemiBold" panose="020B0502040204020203" pitchFamily="34" charset="0"/>
              </a:rPr>
              <a:t>robert2@aisd.net</a:t>
            </a:r>
            <a:endParaRPr lang="en-US" sz="2600" b="1" dirty="0">
              <a:solidFill>
                <a:schemeClr val="accent1">
                  <a:lumMod val="60000"/>
                  <a:lumOff val="40000"/>
                </a:schemeClr>
              </a:solidFill>
              <a:latin typeface="Bahnschrift SemiBold" panose="020B0502040204020203" pitchFamily="34" charset="0"/>
            </a:endParaRPr>
          </a:p>
          <a:p>
            <a:pPr lvl="1"/>
            <a:r>
              <a:rPr lang="en-US" sz="2400" b="1" dirty="0">
                <a:solidFill>
                  <a:schemeClr val="accent1">
                    <a:lumMod val="60000"/>
                    <a:lumOff val="40000"/>
                  </a:schemeClr>
                </a:solidFill>
                <a:latin typeface="Arial Black" panose="020B0A04020102020204" pitchFamily="34" charset="0"/>
              </a:rPr>
              <a:t>Cross Country/Track, Coach Camp, </a:t>
            </a:r>
            <a:r>
              <a:rPr lang="en-US" sz="2400" dirty="0">
                <a:latin typeface="Bahnschrift SemiBold" panose="020B0502040204020203" pitchFamily="34" charset="0"/>
              </a:rPr>
              <a:t>rcamp2@aisd.net</a:t>
            </a:r>
            <a:endParaRPr lang="en-US" sz="2400" b="1" dirty="0">
              <a:solidFill>
                <a:schemeClr val="accent1">
                  <a:lumMod val="60000"/>
                  <a:lumOff val="40000"/>
                </a:schemeClr>
              </a:solidFill>
              <a:latin typeface="Bahnschrift SemiBold" panose="020B0502040204020203" pitchFamily="34" charset="0"/>
            </a:endParaRPr>
          </a:p>
          <a:p>
            <a:pPr lvl="1"/>
            <a:r>
              <a:rPr lang="en-US" sz="2400" b="1" dirty="0">
                <a:solidFill>
                  <a:schemeClr val="accent1">
                    <a:lumMod val="60000"/>
                    <a:lumOff val="40000"/>
                  </a:schemeClr>
                </a:solidFill>
                <a:latin typeface="Arial Black" panose="020B0A04020102020204" pitchFamily="34" charset="0"/>
              </a:rPr>
              <a:t>Softball, Coach Evans, </a:t>
            </a:r>
            <a:r>
              <a:rPr lang="en-US" sz="2600" b="1" dirty="0">
                <a:solidFill>
                  <a:schemeClr val="tx1"/>
                </a:solidFill>
                <a:latin typeface="Bahnschrift SemiBold" panose="020B0502040204020203" pitchFamily="34" charset="0"/>
              </a:rPr>
              <a:t>devans2</a:t>
            </a:r>
            <a:r>
              <a:rPr lang="en-US" sz="2600" dirty="0">
                <a:latin typeface="Bahnschrift SemiBold" panose="020B0502040204020203" pitchFamily="34" charset="0"/>
              </a:rPr>
              <a:t>@aisd.net</a:t>
            </a:r>
            <a:endParaRPr lang="en-US" sz="2600" b="1" dirty="0">
              <a:solidFill>
                <a:schemeClr val="accent1">
                  <a:lumMod val="60000"/>
                  <a:lumOff val="40000"/>
                </a:schemeClr>
              </a:solidFill>
              <a:latin typeface="Bahnschrift SemiBold" panose="020B0502040204020203" pitchFamily="34" charset="0"/>
            </a:endParaRPr>
          </a:p>
          <a:p>
            <a:pPr lvl="1"/>
            <a:r>
              <a:rPr lang="en-US" sz="2400" b="1" dirty="0">
                <a:solidFill>
                  <a:schemeClr val="accent1">
                    <a:lumMod val="60000"/>
                    <a:lumOff val="40000"/>
                  </a:schemeClr>
                </a:solidFill>
                <a:latin typeface="Arial Black" panose="020B0A04020102020204" pitchFamily="34" charset="0"/>
              </a:rPr>
              <a:t>Soccer, Coach Hammonds, </a:t>
            </a:r>
            <a:r>
              <a:rPr lang="en-US" sz="2600" dirty="0">
                <a:latin typeface="Bahnschrift SemiBold" panose="020B0502040204020203" pitchFamily="34" charset="0"/>
              </a:rPr>
              <a:t>jhammon7@aisd.net</a:t>
            </a:r>
            <a:endParaRPr lang="en-US" sz="2600" b="1" dirty="0">
              <a:solidFill>
                <a:schemeClr val="accent1">
                  <a:lumMod val="60000"/>
                  <a:lumOff val="40000"/>
                </a:schemeClr>
              </a:solidFill>
              <a:latin typeface="Bahnschrift SemiBold" panose="020B0502040204020203" pitchFamily="34" charset="0"/>
            </a:endParaRPr>
          </a:p>
          <a:p>
            <a:pPr lvl="1"/>
            <a:r>
              <a:rPr lang="en-US" sz="2400" b="1" dirty="0">
                <a:solidFill>
                  <a:schemeClr val="accent1">
                    <a:lumMod val="60000"/>
                    <a:lumOff val="40000"/>
                  </a:schemeClr>
                </a:solidFill>
                <a:latin typeface="Arial Black" panose="020B0A04020102020204" pitchFamily="34" charset="0"/>
              </a:rPr>
              <a:t>Tennis, Coach Monroe, </a:t>
            </a:r>
            <a:r>
              <a:rPr lang="en-US" sz="2600" dirty="0">
                <a:latin typeface="Bahnschrift SemiBold" panose="020B0502040204020203" pitchFamily="34" charset="0"/>
              </a:rPr>
              <a:t>jmonroe@aisd.net</a:t>
            </a:r>
            <a:endParaRPr lang="en-US" sz="2600" b="1" dirty="0">
              <a:solidFill>
                <a:schemeClr val="accent1">
                  <a:lumMod val="60000"/>
                  <a:lumOff val="40000"/>
                </a:schemeClr>
              </a:solidFill>
              <a:latin typeface="Bahnschrift SemiBold" panose="020B0502040204020203" pitchFamily="34" charset="0"/>
            </a:endParaRPr>
          </a:p>
          <a:p>
            <a:pPr lvl="1"/>
            <a:r>
              <a:rPr lang="en-US" sz="2400" b="1" dirty="0">
                <a:solidFill>
                  <a:schemeClr val="accent1">
                    <a:lumMod val="60000"/>
                    <a:lumOff val="40000"/>
                  </a:schemeClr>
                </a:solidFill>
                <a:latin typeface="Arial Black" panose="020B0A04020102020204" pitchFamily="34" charset="0"/>
              </a:rPr>
              <a:t>Golf, Coach Holland, </a:t>
            </a:r>
            <a:r>
              <a:rPr lang="en-US" sz="2600" dirty="0">
                <a:latin typeface="Bahnschrift SemiBold" panose="020B0502040204020203" pitchFamily="34" charset="0"/>
              </a:rPr>
              <a:t>jhollan1@aisd.net</a:t>
            </a:r>
            <a:endParaRPr lang="en-US" sz="2600" b="1" dirty="0">
              <a:solidFill>
                <a:schemeClr val="accent1">
                  <a:lumMod val="60000"/>
                  <a:lumOff val="40000"/>
                </a:schemeClr>
              </a:solidFill>
              <a:latin typeface="Bahnschrift SemiBold" panose="020B0502040204020203" pitchFamily="34" charset="0"/>
            </a:endParaRPr>
          </a:p>
          <a:p>
            <a:pPr lvl="1"/>
            <a:r>
              <a:rPr lang="en-US" sz="2400" b="1" dirty="0">
                <a:solidFill>
                  <a:schemeClr val="accent1">
                    <a:lumMod val="60000"/>
                    <a:lumOff val="40000"/>
                  </a:schemeClr>
                </a:solidFill>
                <a:latin typeface="Arial Black" panose="020B0A04020102020204" pitchFamily="34" charset="0"/>
              </a:rPr>
              <a:t>Wrestling, Coach Stephens, </a:t>
            </a:r>
            <a:r>
              <a:rPr lang="en-US" sz="2600" dirty="0">
                <a:solidFill>
                  <a:schemeClr val="tx1"/>
                </a:solidFill>
                <a:latin typeface="Bahnschrift SemiBold" panose="020B0502040204020203" pitchFamily="34" charset="0"/>
              </a:rPr>
              <a:t>gstephen@aisd.net</a:t>
            </a:r>
          </a:p>
          <a:p>
            <a:pPr lvl="1"/>
            <a:r>
              <a:rPr lang="en-US" sz="2400" b="1" dirty="0">
                <a:solidFill>
                  <a:schemeClr val="accent1">
                    <a:lumMod val="60000"/>
                    <a:lumOff val="40000"/>
                  </a:schemeClr>
                </a:solidFill>
                <a:latin typeface="Arial Black" panose="020B0A04020102020204" pitchFamily="34" charset="0"/>
              </a:rPr>
              <a:t>Swimming, Coach Welch, </a:t>
            </a:r>
            <a:r>
              <a:rPr lang="en-US" sz="2600" b="1" dirty="0">
                <a:solidFill>
                  <a:schemeClr val="tx1"/>
                </a:solidFill>
                <a:latin typeface="Bahnschrift SemiBold" panose="020B0502040204020203" pitchFamily="34" charset="0"/>
              </a:rPr>
              <a:t>rwelch</a:t>
            </a:r>
            <a:r>
              <a:rPr lang="en-US" sz="2600" dirty="0">
                <a:latin typeface="Bahnschrift SemiBold" panose="020B0502040204020203" pitchFamily="34" charset="0"/>
              </a:rPr>
              <a:t>@aisd.net</a:t>
            </a:r>
          </a:p>
          <a:p>
            <a:pPr lvl="1"/>
            <a:endParaRPr lang="en-US" sz="2600" dirty="0">
              <a:latin typeface="Bahnschrift SemiBold" panose="020B0502040204020203" pitchFamily="34" charset="0"/>
            </a:endParaRPr>
          </a:p>
          <a:p>
            <a:pPr lvl="1"/>
            <a:endParaRPr lang="en-US" sz="2600" b="1" dirty="0">
              <a:solidFill>
                <a:schemeClr val="accent1">
                  <a:lumMod val="60000"/>
                  <a:lumOff val="40000"/>
                </a:schemeClr>
              </a:solidFill>
              <a:latin typeface="Bahnschrift SemiBold" panose="020B0502040204020203" pitchFamily="34" charset="0"/>
            </a:endParaRPr>
          </a:p>
          <a:p>
            <a:pPr lvl="1"/>
            <a:endParaRPr lang="en-US" sz="2400" b="1" dirty="0">
              <a:solidFill>
                <a:schemeClr val="accent1">
                  <a:lumMod val="60000"/>
                  <a:lumOff val="40000"/>
                </a:schemeClr>
              </a:solidFill>
              <a:latin typeface="Arial Black" panose="020B0A04020102020204" pitchFamily="34" charset="0"/>
            </a:endParaRPr>
          </a:p>
          <a:p>
            <a:endParaRPr lang="en-US" dirty="0"/>
          </a:p>
        </p:txBody>
      </p:sp>
      <p:pic>
        <p:nvPicPr>
          <p:cNvPr id="5" name="Recorded Sound">
            <a:hlinkClick r:id="" action="ppaction://media"/>
            <a:extLst>
              <a:ext uri="{FF2B5EF4-FFF2-40B4-BE49-F238E27FC236}">
                <a16:creationId xmlns:a16="http://schemas.microsoft.com/office/drawing/2014/main" id="{B11BF992-CE63-4313-BADA-561C6143B6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40425" y="116502"/>
            <a:ext cx="609600" cy="609600"/>
          </a:xfrm>
          <a:prstGeom prst="rect">
            <a:avLst/>
          </a:prstGeom>
        </p:spPr>
      </p:pic>
    </p:spTree>
    <p:extLst>
      <p:ext uri="{BB962C8B-B14F-4D97-AF65-F5344CB8AC3E}">
        <p14:creationId xmlns:p14="http://schemas.microsoft.com/office/powerpoint/2010/main" val="8371194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Registration for 2024-2025</a:t>
            </a:r>
          </a:p>
        </p:txBody>
      </p:sp>
      <p:sp>
        <p:nvSpPr>
          <p:cNvPr id="3" name="Content Placeholder 2"/>
          <p:cNvSpPr>
            <a:spLocks noGrp="1"/>
          </p:cNvSpPr>
          <p:nvPr>
            <p:ph idx="1"/>
          </p:nvPr>
        </p:nvSpPr>
        <p:spPr/>
        <p:txBody>
          <a:bodyPr/>
          <a:lstStyle/>
          <a:p>
            <a:r>
              <a:rPr lang="en-US" dirty="0"/>
              <a:t>Students should think about which classes they’d like to choose before they fill out the form located at the end of this presentation.  This presentation will give you some guidance on how to do that.</a:t>
            </a:r>
          </a:p>
          <a:p>
            <a:r>
              <a:rPr lang="en-US" dirty="0"/>
              <a:t>Now is the time to get permission for LHS specialty classes (ex: Yearbook, Newspaper, etc.) or to complete applications for special programs.</a:t>
            </a:r>
          </a:p>
          <a:p>
            <a:r>
              <a:rPr lang="en-US" dirty="0"/>
              <a:t>Don’t worry if you don’t have it all figured out; your counselor will be there to help you as you finalize your decisions.  Just email them or use the QR code outside of the counseling office so they know to call you in!</a:t>
            </a:r>
          </a:p>
        </p:txBody>
      </p:sp>
      <p:pic>
        <p:nvPicPr>
          <p:cNvPr id="5" name="Recorded Sound">
            <a:hlinkClick r:id="" action="ppaction://media"/>
            <a:extLst>
              <a:ext uri="{FF2B5EF4-FFF2-40B4-BE49-F238E27FC236}">
                <a16:creationId xmlns:a16="http://schemas.microsoft.com/office/drawing/2014/main" id="{437BC851-2ECB-4572-BDFE-9E7A2FDD6E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30722" y="998002"/>
            <a:ext cx="609600" cy="609600"/>
          </a:xfrm>
          <a:prstGeom prst="rect">
            <a:avLst/>
          </a:prstGeom>
        </p:spPr>
      </p:pic>
    </p:spTree>
    <p:extLst>
      <p:ext uri="{BB962C8B-B14F-4D97-AF65-F5344CB8AC3E}">
        <p14:creationId xmlns:p14="http://schemas.microsoft.com/office/powerpoint/2010/main" val="35233100"/>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Graduation requirements</a:t>
            </a:r>
          </a:p>
        </p:txBody>
      </p:sp>
      <p:sp>
        <p:nvSpPr>
          <p:cNvPr id="3" name="Rectangle 2"/>
          <p:cNvSpPr/>
          <p:nvPr/>
        </p:nvSpPr>
        <p:spPr>
          <a:xfrm>
            <a:off x="1724890" y="1551560"/>
            <a:ext cx="8541327" cy="4616648"/>
          </a:xfrm>
          <a:prstGeom prst="rect">
            <a:avLst/>
          </a:prstGeom>
        </p:spPr>
        <p:txBody>
          <a:bodyPr wrap="square">
            <a:spAutoFit/>
          </a:bodyPr>
          <a:lstStyle/>
          <a:p>
            <a:r>
              <a:rPr lang="en-US" sz="2000" b="1" dirty="0"/>
              <a:t>Foundation High School Program</a:t>
            </a:r>
          </a:p>
          <a:p>
            <a:r>
              <a:rPr lang="en-US" sz="2000" b="1" dirty="0"/>
              <a:t>Distinguished Level of Achievement (26 credits)</a:t>
            </a:r>
          </a:p>
          <a:p>
            <a:endParaRPr lang="en-US" sz="2000" b="1" dirty="0"/>
          </a:p>
          <a:p>
            <a:r>
              <a:rPr lang="en-US" b="1" dirty="0"/>
              <a:t>*4 credits of English</a:t>
            </a:r>
          </a:p>
          <a:p>
            <a:r>
              <a:rPr lang="en-US" b="1" dirty="0"/>
              <a:t>*4 credits of Math (to include Algebra I, Geometry, and Algebra II)</a:t>
            </a:r>
          </a:p>
          <a:p>
            <a:r>
              <a:rPr lang="en-US" b="1" dirty="0"/>
              <a:t>*4 credits of Science (to include Biology and at least one of these: IPC, Chemistry, or Physics)</a:t>
            </a:r>
          </a:p>
          <a:p>
            <a:r>
              <a:rPr lang="en-US" b="1" dirty="0"/>
              <a:t>*3 credits of Social Studies (to include US History and Government and Economics and at least one of these:  W. History, W. Geography, or AP Human Geography)</a:t>
            </a:r>
          </a:p>
          <a:p>
            <a:r>
              <a:rPr lang="en-US" b="1" dirty="0"/>
              <a:t>*2 credits of the same Foreign Language</a:t>
            </a:r>
          </a:p>
          <a:p>
            <a:r>
              <a:rPr lang="en-US" b="1" dirty="0"/>
              <a:t>*1 credit of PE</a:t>
            </a:r>
          </a:p>
          <a:p>
            <a:r>
              <a:rPr lang="en-US" b="1" dirty="0"/>
              <a:t>*1 credit of Fine Arts</a:t>
            </a:r>
          </a:p>
          <a:p>
            <a:r>
              <a:rPr lang="en-US" b="1" dirty="0"/>
              <a:t>*7 credits of Electives</a:t>
            </a:r>
          </a:p>
          <a:p>
            <a:r>
              <a:rPr lang="en-US" b="1" dirty="0"/>
              <a:t>	***at least 1 endorsement (received by taking a series </a:t>
            </a:r>
          </a:p>
          <a:p>
            <a:r>
              <a:rPr lang="en-US" b="1" dirty="0"/>
              <a:t>	4 credits in the same career pathway)</a:t>
            </a:r>
          </a:p>
        </p:txBody>
      </p:sp>
      <p:pic>
        <p:nvPicPr>
          <p:cNvPr id="5" name="Recorded Sound">
            <a:hlinkClick r:id="" action="ppaction://media"/>
            <a:extLst>
              <a:ext uri="{FF2B5EF4-FFF2-40B4-BE49-F238E27FC236}">
                <a16:creationId xmlns:a16="http://schemas.microsoft.com/office/drawing/2014/main" id="{9BA5240F-5A91-4FC2-A8B3-82777C3650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19954" y="486194"/>
            <a:ext cx="609600" cy="609600"/>
          </a:xfrm>
          <a:prstGeom prst="rect">
            <a:avLst/>
          </a:prstGeom>
        </p:spPr>
      </p:pic>
    </p:spTree>
    <p:extLst>
      <p:ext uri="{BB962C8B-B14F-4D97-AF65-F5344CB8AC3E}">
        <p14:creationId xmlns:p14="http://schemas.microsoft.com/office/powerpoint/2010/main" val="919944713"/>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Enrolling in specialty courses</a:t>
            </a:r>
          </a:p>
        </p:txBody>
      </p:sp>
      <p:sp>
        <p:nvSpPr>
          <p:cNvPr id="3" name="Text Placeholder 2"/>
          <p:cNvSpPr>
            <a:spLocks noGrp="1"/>
          </p:cNvSpPr>
          <p:nvPr>
            <p:ph type="body" idx="1"/>
          </p:nvPr>
        </p:nvSpPr>
        <p:spPr/>
        <p:txBody>
          <a:bodyPr/>
          <a:lstStyle/>
          <a:p>
            <a:r>
              <a:rPr lang="en-US" dirty="0"/>
              <a:t>What you need to know</a:t>
            </a:r>
          </a:p>
        </p:txBody>
      </p:sp>
      <p:pic>
        <p:nvPicPr>
          <p:cNvPr id="6" name="Recorded Sound">
            <a:hlinkClick r:id="" action="ppaction://media"/>
            <a:extLst>
              <a:ext uri="{FF2B5EF4-FFF2-40B4-BE49-F238E27FC236}">
                <a16:creationId xmlns:a16="http://schemas.microsoft.com/office/drawing/2014/main" id="{E95EDF3C-A66A-45DC-851F-FA88A4EAE0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25200" y="371176"/>
            <a:ext cx="609600" cy="609600"/>
          </a:xfrm>
          <a:prstGeom prst="rect">
            <a:avLst/>
          </a:prstGeom>
        </p:spPr>
      </p:pic>
    </p:spTree>
    <p:extLst>
      <p:ext uri="{BB962C8B-B14F-4D97-AF65-F5344CB8AC3E}">
        <p14:creationId xmlns:p14="http://schemas.microsoft.com/office/powerpoint/2010/main" val="1392212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8240" y="203822"/>
            <a:ext cx="10178322" cy="334589"/>
          </a:xfrm>
        </p:spPr>
        <p:txBody>
          <a:bodyPr>
            <a:noAutofit/>
          </a:bodyPr>
          <a:lstStyle/>
          <a:p>
            <a:r>
              <a:rPr lang="en-US" sz="2800" dirty="0"/>
              <a:t>Specialty courses</a:t>
            </a:r>
          </a:p>
        </p:txBody>
      </p:sp>
      <p:sp>
        <p:nvSpPr>
          <p:cNvPr id="3" name="Content Placeholder 2"/>
          <p:cNvSpPr>
            <a:spLocks noGrp="1"/>
          </p:cNvSpPr>
          <p:nvPr>
            <p:ph idx="1"/>
          </p:nvPr>
        </p:nvSpPr>
        <p:spPr>
          <a:xfrm>
            <a:off x="966355" y="723505"/>
            <a:ext cx="11000744" cy="7004846"/>
          </a:xfrm>
        </p:spPr>
        <p:txBody>
          <a:bodyPr>
            <a:normAutofit fontScale="25000" lnSpcReduction="20000"/>
          </a:bodyPr>
          <a:lstStyle/>
          <a:p>
            <a:r>
              <a:rPr lang="en-US" sz="6400" dirty="0"/>
              <a:t>Some classes and programs require an application.  </a:t>
            </a:r>
            <a:r>
              <a:rPr lang="en-US" sz="6400" dirty="0">
                <a:solidFill>
                  <a:srgbClr val="FF0000"/>
                </a:solidFill>
              </a:rPr>
              <a:t>Most of the classes below are for juniors and seniors.  </a:t>
            </a:r>
            <a:r>
              <a:rPr lang="en-US" sz="6400" dirty="0"/>
              <a:t>However, the time is now to plan for them so that you take the appropriate prerequisite classes.  See the AISD Course Description Handbook for more details about getting into these courses.</a:t>
            </a:r>
            <a:endParaRPr lang="en-US" sz="4800" dirty="0"/>
          </a:p>
          <a:p>
            <a:pPr lvl="1"/>
            <a:r>
              <a:rPr lang="en-US" sz="5600" b="1" dirty="0"/>
              <a:t>Workforce and Academic Dual Credit courses</a:t>
            </a:r>
          </a:p>
          <a:p>
            <a:pPr lvl="2"/>
            <a:r>
              <a:rPr lang="en-US" sz="5600" b="1" dirty="0"/>
              <a:t>Classes taught by TCC professors in </a:t>
            </a:r>
          </a:p>
          <a:p>
            <a:pPr lvl="2">
              <a:buNone/>
            </a:pPr>
            <a:r>
              <a:rPr lang="en-US" sz="5600" b="1" dirty="0"/>
              <a:t>      which students earn college credit</a:t>
            </a:r>
          </a:p>
          <a:p>
            <a:pPr lvl="1"/>
            <a:r>
              <a:rPr lang="en-US" sz="5600" b="1" dirty="0"/>
              <a:t>Fire Academy</a:t>
            </a:r>
          </a:p>
          <a:p>
            <a:pPr lvl="1"/>
            <a:r>
              <a:rPr lang="en-US" sz="5600" b="1" dirty="0"/>
              <a:t>AISD Police Academy</a:t>
            </a:r>
          </a:p>
          <a:p>
            <a:pPr lvl="1"/>
            <a:r>
              <a:rPr lang="en-US" sz="5600" b="1" dirty="0"/>
              <a:t>Cosmetology                 </a:t>
            </a:r>
            <a:r>
              <a:rPr lang="en-US" sz="4800" b="1" dirty="0">
                <a:solidFill>
                  <a:srgbClr val="FF0000"/>
                </a:solidFill>
              </a:rPr>
              <a:t>If you want the full Cosmetology Program </a:t>
            </a:r>
          </a:p>
          <a:p>
            <a:pPr lvl="1"/>
            <a:r>
              <a:rPr lang="en-US" sz="5600" b="1" dirty="0"/>
              <a:t>Culinary Arts	                </a:t>
            </a:r>
            <a:r>
              <a:rPr lang="en-US" sz="4800" b="1" dirty="0">
                <a:solidFill>
                  <a:srgbClr val="FF0000"/>
                </a:solidFill>
              </a:rPr>
              <a:t>for junior/senior year, you should take</a:t>
            </a:r>
          </a:p>
          <a:p>
            <a:pPr lvl="1"/>
            <a:r>
              <a:rPr lang="en-US" sz="5600" b="1" dirty="0"/>
              <a:t>Hospitality                     </a:t>
            </a:r>
            <a:r>
              <a:rPr lang="en-US" sz="4800" b="1" dirty="0">
                <a:solidFill>
                  <a:srgbClr val="FF0000"/>
                </a:solidFill>
              </a:rPr>
              <a:t>Intro. to Cosmetology 10</a:t>
            </a:r>
            <a:r>
              <a:rPr lang="en-US" sz="4800" b="1" baseline="30000" dirty="0">
                <a:solidFill>
                  <a:srgbClr val="FF0000"/>
                </a:solidFill>
              </a:rPr>
              <a:t>th</a:t>
            </a:r>
            <a:r>
              <a:rPr lang="en-US" sz="4800" b="1" dirty="0">
                <a:solidFill>
                  <a:srgbClr val="FF0000"/>
                </a:solidFill>
              </a:rPr>
              <a:t> grade year!</a:t>
            </a:r>
          </a:p>
          <a:p>
            <a:pPr lvl="1"/>
            <a:r>
              <a:rPr lang="en-US" sz="5600" b="1" dirty="0"/>
              <a:t>Construction Technology, Architecture</a:t>
            </a:r>
          </a:p>
          <a:p>
            <a:pPr lvl="1"/>
            <a:r>
              <a:rPr lang="en-US" sz="5600" b="1" dirty="0"/>
              <a:t>Computer Technician</a:t>
            </a:r>
          </a:p>
          <a:p>
            <a:pPr lvl="1"/>
            <a:r>
              <a:rPr lang="en-US" sz="5600" b="1" dirty="0"/>
              <a:t>Agriculture, Floral Design/Plant Science, Vet Assistant</a:t>
            </a:r>
          </a:p>
          <a:p>
            <a:pPr lvl="1"/>
            <a:r>
              <a:rPr lang="en-US" sz="5600" b="1" dirty="0"/>
              <a:t>Instructional Practices (Teaching!)</a:t>
            </a:r>
          </a:p>
          <a:p>
            <a:pPr lvl="1"/>
            <a:r>
              <a:rPr lang="en-US" sz="5600" b="1" dirty="0"/>
              <a:t>Health Science, Biomedical Science</a:t>
            </a:r>
          </a:p>
          <a:p>
            <a:pPr lvl="1"/>
            <a:r>
              <a:rPr lang="en-US" sz="5600" b="1" dirty="0"/>
              <a:t>Law, Public Safety, Corrections, &amp; Security</a:t>
            </a:r>
            <a:r>
              <a:rPr lang="en-US" sz="5600" b="1" dirty="0">
                <a:solidFill>
                  <a:srgbClr val="FF0000"/>
                </a:solidFill>
              </a:rPr>
              <a:t>                          The deadline to apply is usually mid-January of junior/senior year.</a:t>
            </a:r>
            <a:endParaRPr lang="en-US" sz="5600" b="1" dirty="0"/>
          </a:p>
          <a:p>
            <a:pPr lvl="1"/>
            <a:r>
              <a:rPr lang="en-US" sz="5600" b="1" dirty="0"/>
              <a:t>Practicums in STEM – Engineering, Computer Science</a:t>
            </a:r>
          </a:p>
          <a:p>
            <a:pPr lvl="1"/>
            <a:r>
              <a:rPr lang="en-US" sz="5600" b="1" dirty="0"/>
              <a:t>Practicum in Human Services			</a:t>
            </a:r>
          </a:p>
          <a:p>
            <a:pPr lvl="1"/>
            <a:r>
              <a:rPr lang="en-US" sz="5600" b="1" dirty="0"/>
              <a:t>Business &amp; Finance; Marketing; Entrepreneurship; Manufacturing; Transportation</a:t>
            </a:r>
            <a:endParaRPr lang="en-US" sz="5600" b="1" dirty="0">
              <a:solidFill>
                <a:srgbClr val="FF0000"/>
              </a:solidFill>
            </a:endParaRPr>
          </a:p>
          <a:p>
            <a:pPr lvl="1"/>
            <a:r>
              <a:rPr lang="en-US" sz="5600" b="1" dirty="0"/>
              <a:t>Art &amp; A/V Technology, and Communications; Video Game Design; Photography	</a:t>
            </a:r>
            <a:endParaRPr lang="en-US" sz="5600" b="1" dirty="0">
              <a:solidFill>
                <a:srgbClr val="FF0000"/>
              </a:solidFill>
            </a:endParaRPr>
          </a:p>
          <a:p>
            <a:pPr lvl="1"/>
            <a:endParaRPr lang="en-US" sz="4800" b="1" dirty="0"/>
          </a:p>
        </p:txBody>
      </p:sp>
      <p:pic>
        <p:nvPicPr>
          <p:cNvPr id="4" name="Picture 3" descr="cte police.jpg"/>
          <p:cNvPicPr>
            <a:picLocks noChangeAspect="1"/>
          </p:cNvPicPr>
          <p:nvPr/>
        </p:nvPicPr>
        <p:blipFill>
          <a:blip r:embed="rId4" cstate="print"/>
          <a:stretch>
            <a:fillRect/>
          </a:stretch>
        </p:blipFill>
        <p:spPr>
          <a:xfrm>
            <a:off x="6742768" y="1262084"/>
            <a:ext cx="5082288" cy="3811716"/>
          </a:xfrm>
          <a:prstGeom prst="rect">
            <a:avLst/>
          </a:prstGeom>
          <a:ln w="38100">
            <a:solidFill>
              <a:schemeClr val="bg2"/>
            </a:solidFill>
          </a:ln>
        </p:spPr>
      </p:pic>
      <p:pic>
        <p:nvPicPr>
          <p:cNvPr id="6" name="Recorded Sound">
            <a:hlinkClick r:id="" action="ppaction://media"/>
            <a:extLst>
              <a:ext uri="{FF2B5EF4-FFF2-40B4-BE49-F238E27FC236}">
                <a16:creationId xmlns:a16="http://schemas.microsoft.com/office/drawing/2014/main" id="{2CD7FA1B-2A14-4210-8AB4-6D5BC4C1AE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6605" y="113905"/>
            <a:ext cx="609600" cy="609600"/>
          </a:xfrm>
          <a:prstGeom prst="rect">
            <a:avLst/>
          </a:prstGeom>
        </p:spPr>
      </p:pic>
    </p:spTree>
    <p:extLst>
      <p:ext uri="{BB962C8B-B14F-4D97-AF65-F5344CB8AC3E}">
        <p14:creationId xmlns:p14="http://schemas.microsoft.com/office/powerpoint/2010/main" val="177810515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609" y="966650"/>
            <a:ext cx="9799500" cy="868677"/>
          </a:xfrm>
          <a:solidFill>
            <a:schemeClr val="accent1"/>
          </a:solidFill>
        </p:spPr>
        <p:txBody>
          <a:bodyPr>
            <a:noAutofit/>
          </a:bodyPr>
          <a:lstStyle/>
          <a:p>
            <a:r>
              <a:rPr lang="en-US" sz="4000" dirty="0">
                <a:solidFill>
                  <a:srgbClr val="002060"/>
                </a:solidFill>
              </a:rPr>
              <a:t>How can I join AVID?</a:t>
            </a:r>
          </a:p>
        </p:txBody>
      </p:sp>
      <p:sp>
        <p:nvSpPr>
          <p:cNvPr id="3" name="Content Placeholder 2"/>
          <p:cNvSpPr>
            <a:spLocks noGrp="1"/>
          </p:cNvSpPr>
          <p:nvPr>
            <p:ph idx="1"/>
          </p:nvPr>
        </p:nvSpPr>
        <p:spPr>
          <a:xfrm>
            <a:off x="927464" y="1835328"/>
            <a:ext cx="11077302" cy="4976949"/>
          </a:xfrm>
        </p:spPr>
        <p:txBody>
          <a:bodyPr>
            <a:normAutofit fontScale="92500" lnSpcReduction="10000"/>
          </a:bodyPr>
          <a:lstStyle/>
          <a:p>
            <a:r>
              <a:rPr lang="en-US" sz="4400" b="1" dirty="0">
                <a:solidFill>
                  <a:srgbClr val="002060"/>
                </a:solidFill>
              </a:rPr>
              <a:t>Must complete an application √</a:t>
            </a:r>
          </a:p>
          <a:p>
            <a:r>
              <a:rPr lang="en-US" sz="4400" b="1" dirty="0">
                <a:solidFill>
                  <a:srgbClr val="002060"/>
                </a:solidFill>
              </a:rPr>
              <a:t>Must be interviewed √</a:t>
            </a:r>
          </a:p>
          <a:p>
            <a:r>
              <a:rPr lang="en-US" sz="4400" b="1" dirty="0">
                <a:solidFill>
                  <a:srgbClr val="002060"/>
                </a:solidFill>
              </a:rPr>
              <a:t>Must have a 2.0-3.5 GPA √</a:t>
            </a:r>
          </a:p>
          <a:p>
            <a:r>
              <a:rPr lang="en-US" sz="4400" b="1" dirty="0">
                <a:solidFill>
                  <a:srgbClr val="002060"/>
                </a:solidFill>
              </a:rPr>
              <a:t>Must want to go to college √</a:t>
            </a:r>
          </a:p>
          <a:p>
            <a:r>
              <a:rPr lang="en-US" sz="4400" b="1" dirty="0">
                <a:solidFill>
                  <a:srgbClr val="002060"/>
                </a:solidFill>
              </a:rPr>
              <a:t>Must be in Advanced Classes √</a:t>
            </a:r>
          </a:p>
          <a:p>
            <a:r>
              <a:rPr lang="en-US" sz="4400" b="1" dirty="0">
                <a:solidFill>
                  <a:srgbClr val="002060"/>
                </a:solidFill>
              </a:rPr>
              <a:t>Must have determination to be successful √</a:t>
            </a:r>
          </a:p>
          <a:p>
            <a:pPr marL="0" indent="0" fontAlgn="base">
              <a:buNone/>
            </a:pPr>
            <a:r>
              <a:rPr lang="en-US" sz="1700" b="1" dirty="0"/>
              <a:t>AVID application for current 9th and 10th graders ONLY:</a:t>
            </a:r>
            <a:endParaRPr lang="en-US" sz="1700" dirty="0"/>
          </a:p>
          <a:p>
            <a:pPr marL="0" indent="0" fontAlgn="base">
              <a:buNone/>
            </a:pPr>
            <a:r>
              <a:rPr lang="en-US" sz="1700" dirty="0"/>
              <a:t>No application available at this time.  See Ms. Drake in room 287 for more information.</a:t>
            </a:r>
          </a:p>
          <a:p>
            <a:endParaRPr lang="en-US" sz="4400" b="1" dirty="0">
              <a:solidFill>
                <a:srgbClr val="002060"/>
              </a:solidFill>
            </a:endParaRPr>
          </a:p>
        </p:txBody>
      </p:sp>
      <p:sp>
        <p:nvSpPr>
          <p:cNvPr id="12" name="TextBox 11">
            <a:extLst>
              <a:ext uri="{FF2B5EF4-FFF2-40B4-BE49-F238E27FC236}">
                <a16:creationId xmlns:a16="http://schemas.microsoft.com/office/drawing/2014/main" id="{E34DEDAD-A681-404C-AEC8-2A0BA58E4D89}"/>
              </a:ext>
            </a:extLst>
          </p:cNvPr>
          <p:cNvSpPr txBox="1"/>
          <p:nvPr/>
        </p:nvSpPr>
        <p:spPr>
          <a:xfrm>
            <a:off x="1029608" y="320318"/>
            <a:ext cx="10517957" cy="707886"/>
          </a:xfrm>
          <a:prstGeom prst="rect">
            <a:avLst/>
          </a:prstGeom>
          <a:noFill/>
        </p:spPr>
        <p:txBody>
          <a:bodyPr wrap="square">
            <a:spAutoFit/>
          </a:bodyPr>
          <a:lstStyle/>
          <a:p>
            <a:r>
              <a:rPr lang="en-US" sz="4000" dirty="0">
                <a:solidFill>
                  <a:schemeClr val="tx2">
                    <a:lumMod val="50000"/>
                    <a:lumOff val="50000"/>
                  </a:schemeClr>
                </a:solidFill>
                <a:latin typeface="Impact" panose="020B0806030902050204" pitchFamily="34" charset="0"/>
              </a:rPr>
              <a:t>A</a:t>
            </a:r>
            <a:r>
              <a:rPr lang="en-US" sz="4000" dirty="0">
                <a:solidFill>
                  <a:srgbClr val="002060"/>
                </a:solidFill>
                <a:latin typeface="Impact" panose="020B0806030902050204" pitchFamily="34" charset="0"/>
              </a:rPr>
              <a:t>dvancement </a:t>
            </a:r>
            <a:r>
              <a:rPr lang="en-US" sz="4000" dirty="0">
                <a:solidFill>
                  <a:schemeClr val="tx2">
                    <a:lumMod val="50000"/>
                    <a:lumOff val="50000"/>
                  </a:schemeClr>
                </a:solidFill>
                <a:latin typeface="Impact" panose="020B0806030902050204" pitchFamily="34" charset="0"/>
              </a:rPr>
              <a:t>V</a:t>
            </a:r>
            <a:r>
              <a:rPr lang="en-US" sz="4000" dirty="0">
                <a:solidFill>
                  <a:srgbClr val="002060"/>
                </a:solidFill>
                <a:latin typeface="Impact" panose="020B0806030902050204" pitchFamily="34" charset="0"/>
              </a:rPr>
              <a:t>ia </a:t>
            </a:r>
            <a:r>
              <a:rPr lang="en-US" sz="4000" dirty="0">
                <a:solidFill>
                  <a:schemeClr val="tx2">
                    <a:lumMod val="50000"/>
                    <a:lumOff val="50000"/>
                  </a:schemeClr>
                </a:solidFill>
                <a:latin typeface="Impact" panose="020B0806030902050204" pitchFamily="34" charset="0"/>
              </a:rPr>
              <a:t>I</a:t>
            </a:r>
            <a:r>
              <a:rPr lang="en-US" sz="4000" dirty="0">
                <a:solidFill>
                  <a:srgbClr val="002060"/>
                </a:solidFill>
                <a:latin typeface="Impact" panose="020B0806030902050204" pitchFamily="34" charset="0"/>
              </a:rPr>
              <a:t>ndividual </a:t>
            </a:r>
            <a:r>
              <a:rPr lang="en-US" sz="4000" dirty="0">
                <a:solidFill>
                  <a:schemeClr val="tx2">
                    <a:lumMod val="50000"/>
                    <a:lumOff val="50000"/>
                  </a:schemeClr>
                </a:solidFill>
                <a:latin typeface="Impact" panose="020B0806030902050204" pitchFamily="34" charset="0"/>
              </a:rPr>
              <a:t>D</a:t>
            </a:r>
            <a:r>
              <a:rPr lang="en-US" sz="4000" dirty="0">
                <a:solidFill>
                  <a:srgbClr val="002060"/>
                </a:solidFill>
                <a:latin typeface="Impact" panose="020B0806030902050204" pitchFamily="34" charset="0"/>
              </a:rPr>
              <a:t>etermination (</a:t>
            </a:r>
            <a:r>
              <a:rPr lang="en-US" sz="4000" dirty="0">
                <a:solidFill>
                  <a:schemeClr val="tx2">
                    <a:lumMod val="50000"/>
                    <a:lumOff val="50000"/>
                  </a:schemeClr>
                </a:solidFill>
                <a:latin typeface="Impact" panose="020B0806030902050204" pitchFamily="34" charset="0"/>
              </a:rPr>
              <a:t>AVID</a:t>
            </a:r>
            <a:r>
              <a:rPr lang="en-US" sz="4000" dirty="0">
                <a:solidFill>
                  <a:srgbClr val="002060"/>
                </a:solidFill>
                <a:latin typeface="Impact" panose="020B0806030902050204" pitchFamily="34" charset="0"/>
              </a:rPr>
              <a:t>)</a:t>
            </a:r>
            <a:endParaRPr lang="en-US" sz="4000" dirty="0">
              <a:latin typeface="Impact" panose="020B0806030902050204" pitchFamily="34" charset="0"/>
            </a:endParaRPr>
          </a:p>
        </p:txBody>
      </p:sp>
      <p:pic>
        <p:nvPicPr>
          <p:cNvPr id="13" name="Content Placeholder 5">
            <a:extLst>
              <a:ext uri="{FF2B5EF4-FFF2-40B4-BE49-F238E27FC236}">
                <a16:creationId xmlns:a16="http://schemas.microsoft.com/office/drawing/2014/main" id="{651277C4-F03A-451A-B367-3BC2E4E46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1250" y="1659296"/>
            <a:ext cx="3353516" cy="4370751"/>
          </a:xfrm>
          <a:prstGeom prst="rect">
            <a:avLst/>
          </a:prstGeom>
        </p:spPr>
      </p:pic>
      <p:pic>
        <p:nvPicPr>
          <p:cNvPr id="5" name="Recorded Sound">
            <a:hlinkClick r:id="" action="ppaction://media"/>
            <a:extLst>
              <a:ext uri="{FF2B5EF4-FFF2-40B4-BE49-F238E27FC236}">
                <a16:creationId xmlns:a16="http://schemas.microsoft.com/office/drawing/2014/main" id="{E753400E-1F15-455E-85CF-8CE25D0262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85314" y="2481659"/>
            <a:ext cx="609600" cy="609600"/>
          </a:xfrm>
          <a:prstGeom prst="rect">
            <a:avLst/>
          </a:prstGeom>
        </p:spPr>
      </p:pic>
    </p:spTree>
    <p:extLst>
      <p:ext uri="{BB962C8B-B14F-4D97-AF65-F5344CB8AC3E}">
        <p14:creationId xmlns:p14="http://schemas.microsoft.com/office/powerpoint/2010/main" val="164650352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773" y="270164"/>
            <a:ext cx="6663696" cy="6681353"/>
          </a:xfrm>
        </p:spPr>
        <p:txBody>
          <a:bodyPr>
            <a:normAutofit fontScale="92500" lnSpcReduction="10000"/>
          </a:bodyPr>
          <a:lstStyle/>
          <a:p>
            <a:pPr marL="0" indent="0">
              <a:buNone/>
            </a:pPr>
            <a:r>
              <a:rPr lang="en-US" b="1" dirty="0"/>
              <a:t>Specialty Courses</a:t>
            </a:r>
          </a:p>
          <a:p>
            <a:r>
              <a:rPr lang="en-US" dirty="0"/>
              <a:t>IB (International Baccalaureate) Classes</a:t>
            </a:r>
          </a:p>
          <a:p>
            <a:pPr lvl="1"/>
            <a:r>
              <a:rPr lang="en-US" sz="3000" dirty="0"/>
              <a:t>IB has a comprehensive two-year curriculum based upon international standards in six subject areas that begins junior year.</a:t>
            </a:r>
          </a:p>
          <a:p>
            <a:pPr lvl="1"/>
            <a:r>
              <a:rPr lang="en-US" sz="3000" dirty="0"/>
              <a:t>These classes are challenging and involve projects and community service.</a:t>
            </a:r>
          </a:p>
          <a:p>
            <a:pPr lvl="1"/>
            <a:r>
              <a:rPr lang="en-US" sz="3000" dirty="0"/>
              <a:t>Students may earn college credits through successful completion of the IB program.</a:t>
            </a:r>
          </a:p>
          <a:p>
            <a:pPr lvl="1"/>
            <a:r>
              <a:rPr lang="en-US" sz="3000" dirty="0"/>
              <a:t>You can’t start IB classes until junior year.</a:t>
            </a:r>
          </a:p>
          <a:p>
            <a:pPr marL="457200" lvl="1" indent="0">
              <a:buNone/>
            </a:pPr>
            <a:endParaRPr lang="en-US" dirty="0"/>
          </a:p>
          <a:p>
            <a:pPr lvl="1"/>
            <a:endParaRPr lang="en-US" dirty="0"/>
          </a:p>
          <a:p>
            <a:pPr marL="457200" lvl="1" indent="0">
              <a:buNone/>
            </a:pPr>
            <a:endParaRPr lang="en-US" dirty="0"/>
          </a:p>
          <a:p>
            <a:pPr marL="0" indent="0">
              <a:buNone/>
            </a:pPr>
            <a:endParaRPr lang="en-US" dirty="0"/>
          </a:p>
        </p:txBody>
      </p:sp>
      <p:pic>
        <p:nvPicPr>
          <p:cNvPr id="1026" name="Picture 2" descr="http://w2.aisd.net/aisd/portals/74/ib-world-school-logo-2-colou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3345" y="1425270"/>
            <a:ext cx="3608821" cy="3551235"/>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96BF926F-955B-4E7D-88F8-D8889E84EC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2566" y="270164"/>
            <a:ext cx="609600" cy="609600"/>
          </a:xfrm>
          <a:prstGeom prst="rect">
            <a:avLst/>
          </a:prstGeom>
        </p:spPr>
      </p:pic>
    </p:spTree>
    <p:extLst>
      <p:ext uri="{BB962C8B-B14F-4D97-AF65-F5344CB8AC3E}">
        <p14:creationId xmlns:p14="http://schemas.microsoft.com/office/powerpoint/2010/main" val="1533236511"/>
      </p:ext>
    </p:extLst>
  </p:cSld>
  <p:clrMapOvr>
    <a:masterClrMapping/>
  </p:clrMapOvr>
  <mc:AlternateContent xmlns:mc="http://schemas.openxmlformats.org/markup-compatibility/2006" xmlns:p14="http://schemas.microsoft.com/office/powerpoint/2010/main">
    <mc:Choice Requires="p14">
      <p:transition spd="slow" p14:dur="2000" advClick="0" advTm="33000"/>
    </mc:Choice>
    <mc:Fallback xmlns="">
      <p:transition spd="slow" advClick="0" advTm="3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773" y="270164"/>
            <a:ext cx="6663696" cy="6681353"/>
          </a:xfrm>
        </p:spPr>
        <p:txBody>
          <a:bodyPr>
            <a:normAutofit/>
          </a:bodyPr>
          <a:lstStyle/>
          <a:p>
            <a:r>
              <a:rPr lang="en-US" dirty="0" err="1"/>
              <a:t>OnRamps</a:t>
            </a:r>
            <a:endParaRPr lang="en-US" dirty="0"/>
          </a:p>
          <a:p>
            <a:pPr lvl="1"/>
            <a:r>
              <a:rPr lang="en-US" dirty="0"/>
              <a:t>UT (Austin) college credit upon successful completion of the course.</a:t>
            </a:r>
          </a:p>
          <a:p>
            <a:pPr lvl="1"/>
            <a:r>
              <a:rPr lang="en-US" dirty="0"/>
              <a:t>Weighted credit!</a:t>
            </a:r>
          </a:p>
          <a:p>
            <a:pPr marL="457200" lvl="1" indent="0">
              <a:buNone/>
            </a:pPr>
            <a:endParaRPr lang="en-US" dirty="0"/>
          </a:p>
          <a:p>
            <a:pPr marL="457200" lvl="1" indent="0">
              <a:buNone/>
            </a:pPr>
            <a:r>
              <a:rPr lang="en-US" dirty="0"/>
              <a:t>Course options:</a:t>
            </a:r>
          </a:p>
          <a:p>
            <a:pPr lvl="1"/>
            <a:r>
              <a:rPr lang="en-US" dirty="0"/>
              <a:t>There are several courses offered here at Lamar High School and other AISD campuses.</a:t>
            </a:r>
          </a:p>
          <a:p>
            <a:pPr lvl="1"/>
            <a:r>
              <a:rPr lang="en-US" dirty="0"/>
              <a:t>Ask your counselor for more details.</a:t>
            </a:r>
          </a:p>
          <a:p>
            <a:pPr marL="457200" lvl="1" indent="0">
              <a:buNone/>
            </a:pPr>
            <a:endParaRPr lang="en-US" dirty="0"/>
          </a:p>
          <a:p>
            <a:pPr marL="0" indent="0">
              <a:buNone/>
            </a:pPr>
            <a:endParaRPr lang="en-US" dirty="0"/>
          </a:p>
        </p:txBody>
      </p:sp>
      <p:pic>
        <p:nvPicPr>
          <p:cNvPr id="2" name="Picture 2" descr="OnRam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9545" y="2408564"/>
            <a:ext cx="3923420" cy="635543"/>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DBFF2D36-D6FA-4434-ADC9-76741519E4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0400" y="5381625"/>
            <a:ext cx="609600" cy="609600"/>
          </a:xfrm>
          <a:prstGeom prst="rect">
            <a:avLst/>
          </a:prstGeom>
        </p:spPr>
      </p:pic>
    </p:spTree>
    <p:extLst>
      <p:ext uri="{BB962C8B-B14F-4D97-AF65-F5344CB8AC3E}">
        <p14:creationId xmlns:p14="http://schemas.microsoft.com/office/powerpoint/2010/main" val="2741632123"/>
      </p:ext>
    </p:extLst>
  </p:cSld>
  <p:clrMapOvr>
    <a:masterClrMapping/>
  </p:clrMapOvr>
  <mc:AlternateContent xmlns:mc="http://schemas.openxmlformats.org/markup-compatibility/2006" xmlns:p14="http://schemas.microsoft.com/office/powerpoint/2010/main">
    <mc:Choice Requires="p14">
      <p:transition spd="slow" p14:dur="2000" advClick="0" advTm="3100"/>
    </mc:Choice>
    <mc:Fallback xmlns="">
      <p:transition spd="slow" advClick="0" advTm="31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5051" y="407625"/>
            <a:ext cx="6285744" cy="1767970"/>
          </a:xfrm>
        </p:spPr>
        <p:txBody>
          <a:bodyPr>
            <a:normAutofit fontScale="70000" lnSpcReduction="20000"/>
          </a:bodyPr>
          <a:lstStyle/>
          <a:p>
            <a:pPr marL="0" indent="0">
              <a:buNone/>
            </a:pPr>
            <a:r>
              <a:rPr lang="en-US" b="1" dirty="0"/>
              <a:t>Specialty Courses</a:t>
            </a:r>
          </a:p>
          <a:p>
            <a:pPr marL="0" indent="0">
              <a:buNone/>
            </a:pPr>
            <a:r>
              <a:rPr lang="en-US" dirty="0"/>
              <a:t>Some classes require try-outs or permission from the coach or teacher.  Examples of these classes include athletics, cheerleading, drill team, newspaper,  and yearbook.</a:t>
            </a:r>
          </a:p>
        </p:txBody>
      </p:sp>
      <p:pic>
        <p:nvPicPr>
          <p:cNvPr id="5" name="Picture 10" descr="C:\Users\Terrance\Desktop\imagesCA69NV6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4378" y="842096"/>
            <a:ext cx="1701800" cy="133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C:\Users\Terrance\Desktop\lhs helmet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3107" y="2632365"/>
            <a:ext cx="4273871" cy="1960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C:\Users\Terrance\Desktop\imagesCADRNL0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8942" y="5108241"/>
            <a:ext cx="4378036" cy="72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previe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3184" y="2305266"/>
            <a:ext cx="5827611" cy="4379814"/>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0508A1D3-1FAE-4193-90F0-5FE659AC909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22149" y="278216"/>
            <a:ext cx="609600" cy="609600"/>
          </a:xfrm>
          <a:prstGeom prst="rect">
            <a:avLst/>
          </a:prstGeom>
        </p:spPr>
      </p:pic>
    </p:spTree>
    <p:extLst>
      <p:ext uri="{BB962C8B-B14F-4D97-AF65-F5344CB8AC3E}">
        <p14:creationId xmlns:p14="http://schemas.microsoft.com/office/powerpoint/2010/main" val="190127880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TM10001106[[fn=Badge]]</Template>
  <TotalTime>1931</TotalTime>
  <Words>1593</Words>
  <Application>Microsoft Office PowerPoint</Application>
  <PresentationFormat>Widescreen</PresentationFormat>
  <Paragraphs>143</Paragraphs>
  <Slides>19</Slides>
  <Notes>1</Notes>
  <HiddenSlides>0</HiddenSlides>
  <MMClips>19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Arial Black</vt:lpstr>
      <vt:lpstr>Bahnschrift SemiBold</vt:lpstr>
      <vt:lpstr>Calibri</vt:lpstr>
      <vt:lpstr>Gill Sans MT</vt:lpstr>
      <vt:lpstr>Impact</vt:lpstr>
      <vt:lpstr>Badge</vt:lpstr>
      <vt:lpstr>Choosing  Classes  For  Next Year</vt:lpstr>
      <vt:lpstr>Registration for 2024-2025</vt:lpstr>
      <vt:lpstr>Graduation requirements</vt:lpstr>
      <vt:lpstr>Enrolling in specialty courses</vt:lpstr>
      <vt:lpstr>Specialty courses</vt:lpstr>
      <vt:lpstr>How can I join AVID?</vt:lpstr>
      <vt:lpstr>PowerPoint Presentation</vt:lpstr>
      <vt:lpstr>PowerPoint Presentation</vt:lpstr>
      <vt:lpstr>PowerPoint Presentation</vt:lpstr>
      <vt:lpstr>PowerPoint Presentation</vt:lpstr>
      <vt:lpstr>This is a video. Click the play icon once it loads. when it finishes, the slide will advance on its own. </vt:lpstr>
      <vt:lpstr>Understanding the course selection sheet</vt:lpstr>
      <vt:lpstr>Understanding the course selection sheet</vt:lpstr>
      <vt:lpstr>Understanding the course selection sheet</vt:lpstr>
      <vt:lpstr>Choose your classes wisely</vt:lpstr>
      <vt:lpstr>For more information, you may…</vt:lpstr>
      <vt:lpstr>For more information:</vt:lpstr>
      <vt:lpstr>For more information:</vt:lpstr>
      <vt:lpstr>For more information:</vt:lpstr>
    </vt:vector>
  </TitlesOfParts>
  <Company>Arlington ISD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Choosing  Classes  For  Next Year</dc:title>
  <dc:creator>GLENDA SIMMONS</dc:creator>
  <cp:lastModifiedBy>Glenda SIMMONS</cp:lastModifiedBy>
  <cp:revision>121</cp:revision>
  <cp:lastPrinted>2017-01-13T17:01:28Z</cp:lastPrinted>
  <dcterms:created xsi:type="dcterms:W3CDTF">2017-01-12T21:54:02Z</dcterms:created>
  <dcterms:modified xsi:type="dcterms:W3CDTF">2023-10-06T20:06:29Z</dcterms:modified>
</cp:coreProperties>
</file>