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88" r:id="rId4"/>
    <p:sldId id="289" r:id="rId5"/>
    <p:sldId id="290" r:id="rId6"/>
    <p:sldId id="291" r:id="rId7"/>
    <p:sldId id="292" r:id="rId8"/>
    <p:sldId id="293" r:id="rId9"/>
    <p:sldId id="276" r:id="rId10"/>
    <p:sldId id="259" r:id="rId11"/>
    <p:sldId id="274" r:id="rId12"/>
    <p:sldId id="275" r:id="rId13"/>
    <p:sldId id="260" r:id="rId14"/>
    <p:sldId id="258" r:id="rId15"/>
    <p:sldId id="272" r:id="rId16"/>
    <p:sldId id="268" r:id="rId17"/>
    <p:sldId id="287" r:id="rId18"/>
    <p:sldId id="297" r:id="rId19"/>
    <p:sldId id="294" r:id="rId20"/>
    <p:sldId id="262" r:id="rId21"/>
    <p:sldId id="283" r:id="rId22"/>
    <p:sldId id="282" r:id="rId23"/>
    <p:sldId id="305" r:id="rId24"/>
    <p:sldId id="302" r:id="rId25"/>
    <p:sldId id="286" r:id="rId26"/>
    <p:sldId id="300" r:id="rId27"/>
    <p:sldId id="306" r:id="rId28"/>
    <p:sldId id="278" r:id="rId29"/>
    <p:sldId id="303" r:id="rId30"/>
    <p:sldId id="277" r:id="rId31"/>
    <p:sldId id="285" r:id="rId32"/>
    <p:sldId id="304" r:id="rId33"/>
    <p:sldId id="269" r:id="rId34"/>
    <p:sldId id="295" r:id="rId3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434" autoAdjust="0"/>
  </p:normalViewPr>
  <p:slideViewPr>
    <p:cSldViewPr snapToGrid="0">
      <p:cViewPr varScale="1">
        <p:scale>
          <a:sx n="108" d="100"/>
          <a:sy n="108" d="100"/>
        </p:scale>
        <p:origin x="7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892F9F8-E7C9-469F-888B-47EFC8D66993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79F7515-0764-4EB5-A6DD-673BF5972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657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A37BC-73BD-4325-A3BB-7C6E58449A8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1A629-83D0-438D-9242-8C9C5E2F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7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A075A-7547-4096-9D58-2C88B10311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8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179">
        <p:circle/>
      </p:transition>
    </mc:Choice>
    <mc:Fallback xmlns="">
      <p:transition spd="slow" advTm="21179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1.png"/><Relationship Id="rId2" Type="http://schemas.microsoft.com/office/2007/relationships/media" Target="../media/media18.m4a"/><Relationship Id="rId1" Type="http://schemas.openxmlformats.org/officeDocument/2006/relationships/video" Target="https://www.youtube.com/embed/sqEAQJgvk5o?feature=oembed" TargetMode="External"/><Relationship Id="rId6" Type="http://schemas.openxmlformats.org/officeDocument/2006/relationships/hyperlink" Target="https://www.youtube.com/watch?v=sqEAQJgvk5o" TargetMode="External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hwoodman@aisd.net" TargetMode="Externa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hyperlink" Target="mailto:bskinner@aisd.net" TargetMode="External"/><Relationship Id="rId5" Type="http://schemas.openxmlformats.org/officeDocument/2006/relationships/hyperlink" Target="http://w2.aisd.net/aisd/athletics" TargetMode="External"/><Relationship Id="rId4" Type="http://schemas.openxmlformats.org/officeDocument/2006/relationships/hyperlink" Target="http://www.aisd.net/lamar" TargetMode="External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ldCgo-t-D8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g"/><Relationship Id="rId12" Type="http://schemas.openxmlformats.org/officeDocument/2006/relationships/image" Target="../media/image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5" Type="http://schemas.openxmlformats.org/officeDocument/2006/relationships/hyperlink" Target="http://www.lamarmusic.org/" TargetMode="External"/><Relationship Id="rId10" Type="http://schemas.openxmlformats.org/officeDocument/2006/relationships/image" Target="../media/image23.png"/><Relationship Id="rId4" Type="http://schemas.openxmlformats.org/officeDocument/2006/relationships/hyperlink" Target="mailto:dlang@aisd.net" TargetMode="External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5.png"/><Relationship Id="rId5" Type="http://schemas.openxmlformats.org/officeDocument/2006/relationships/hyperlink" Target="http://www.lamarorchestra.com/" TargetMode="External"/><Relationship Id="rId4" Type="http://schemas.openxmlformats.org/officeDocument/2006/relationships/hyperlink" Target="mailto:fwalton@aisd.net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4" Type="http://schemas.openxmlformats.org/officeDocument/2006/relationships/hyperlink" Target="http://www.lamarviqueens.weebly.com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zx7iY_iaWc" TargetMode="External"/><Relationship Id="rId4" Type="http://schemas.openxmlformats.org/officeDocument/2006/relationships/hyperlink" Target="https://www.youtube.com/watch?v=gzx7iY_iaWc&amp;t=39s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jpe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image" Target="../media/image34.emf"/><Relationship Id="rId4" Type="http://schemas.openxmlformats.org/officeDocument/2006/relationships/hyperlink" Target="http://www.aisd.net/LAMA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freshman</a:t>
            </a:r>
            <a:br>
              <a:rPr lang="en-US" sz="6000" dirty="0"/>
            </a:br>
            <a:r>
              <a:rPr lang="en-US" sz="6000" dirty="0"/>
              <a:t>registration</a:t>
            </a:r>
            <a:br>
              <a:rPr lang="en-US" sz="6000" dirty="0"/>
            </a:br>
            <a:r>
              <a:rPr lang="en-US" sz="6000" dirty="0"/>
              <a:t>2024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Lamar High School</a:t>
            </a:r>
          </a:p>
        </p:txBody>
      </p:sp>
      <p:sp>
        <p:nvSpPr>
          <p:cNvPr id="6" name="AutoShape 6" descr="Image result for lamar high school arlington viqueens"/>
          <p:cNvSpPr>
            <a:spLocks noChangeAspect="1" noChangeArrowheads="1"/>
          </p:cNvSpPr>
          <p:nvPr/>
        </p:nvSpPr>
        <p:spPr bwMode="auto">
          <a:xfrm>
            <a:off x="5119460" y="-778804"/>
            <a:ext cx="1391367" cy="139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316ABE-BC1E-4989-BDE0-B5CEBF41B7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2141" y="597919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5316369"/>
      </p:ext>
    </p:extLst>
  </p:cSld>
  <p:clrMapOvr>
    <a:masterClrMapping/>
  </p:clrMapOvr>
  <p:transition spd="slow" advClick="0" advTm="663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08" objId="5"/>
        <p14:stopEvt time="13188" objId="5"/>
        <p14:playEvt time="25928" objId="5"/>
        <p14:stopEvt time="27636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Graduation requirements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1251678" y="1551560"/>
            <a:ext cx="1017832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Foundation High School Program</a:t>
            </a:r>
          </a:p>
          <a:p>
            <a:r>
              <a:rPr lang="en-US" sz="2000" b="1" dirty="0"/>
              <a:t>Distinguished Level of Achievement (26 credits)</a:t>
            </a:r>
          </a:p>
          <a:p>
            <a:endParaRPr lang="en-US" sz="2000" b="1" dirty="0"/>
          </a:p>
          <a:p>
            <a:r>
              <a:rPr lang="en-US" sz="2000" b="1" dirty="0"/>
              <a:t>*4 credits of English</a:t>
            </a:r>
          </a:p>
          <a:p>
            <a:r>
              <a:rPr lang="en-US" sz="2000" b="1" dirty="0"/>
              <a:t>*4 credits of Math (to include Algebra I, Geometry, and Algebra II)</a:t>
            </a:r>
          </a:p>
          <a:p>
            <a:r>
              <a:rPr lang="en-US" sz="2000" b="1" dirty="0"/>
              <a:t>*4 credits of Science (to include Biology and at least one of these: IPC, Chemistry, or Physics)</a:t>
            </a:r>
          </a:p>
          <a:p>
            <a:r>
              <a:rPr lang="en-US" sz="2000" b="1" dirty="0"/>
              <a:t>*3 credits of Social Studies (to include US History and Government and Economics and at least one of these:  W. History, W. Geography, or </a:t>
            </a:r>
          </a:p>
          <a:p>
            <a:r>
              <a:rPr lang="en-US" sz="2000" b="1" dirty="0"/>
              <a:t>AP Human Geography)</a:t>
            </a:r>
          </a:p>
          <a:p>
            <a:r>
              <a:rPr lang="en-US" sz="2000" b="1" dirty="0"/>
              <a:t>*2 credits of the same Foreign Language</a:t>
            </a:r>
          </a:p>
          <a:p>
            <a:r>
              <a:rPr lang="en-US" sz="2000" b="1" dirty="0"/>
              <a:t>*1 credit of PE</a:t>
            </a:r>
          </a:p>
          <a:p>
            <a:r>
              <a:rPr lang="en-US" sz="2000" b="1" dirty="0"/>
              <a:t>*1 credit of Fine Arts</a:t>
            </a:r>
          </a:p>
          <a:p>
            <a:r>
              <a:rPr lang="en-US" sz="2000" b="1" dirty="0"/>
              <a:t>*7 credits of Electives</a:t>
            </a:r>
          </a:p>
          <a:p>
            <a:r>
              <a:rPr lang="en-US" sz="2000" b="1" dirty="0"/>
              <a:t>	***at least 1 endorsement (received by taking a series </a:t>
            </a:r>
          </a:p>
          <a:p>
            <a:r>
              <a:rPr lang="en-US" sz="2000" b="1" dirty="0"/>
              <a:t>	4 credits in the same career pathway)</a:t>
            </a:r>
          </a:p>
        </p:txBody>
      </p:sp>
      <p:pic>
        <p:nvPicPr>
          <p:cNvPr id="7170" name="Picture 2" descr="https://pbs.twimg.com/media/EBUzWOAXkAAY9t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" t="53276" r="29023" b="-2586"/>
          <a:stretch/>
        </p:blipFill>
        <p:spPr bwMode="auto">
          <a:xfrm>
            <a:off x="8460954" y="4142931"/>
            <a:ext cx="2969046" cy="271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CA9068-C687-42FE-8F6D-9B1B2BEC2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1271" y="1246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4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150"/>
    </mc:Choice>
    <mc:Fallback xmlns="">
      <p:transition spd="slow" advClick="0" advTm="44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endorsements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0991" y="1782914"/>
            <a:ext cx="8541327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There are five endorsement pathways:</a:t>
            </a:r>
          </a:p>
          <a:p>
            <a:endParaRPr lang="en-US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STEM (Science, Technology, Engineering, Math)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Business and Industry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Public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Arts and Humanities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Multidisciplinary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80F0D0-B462-4CC7-966E-FC0769A7A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2031" y="5621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0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000"/>
    </mc:Choice>
    <mc:Fallback xmlns="">
      <p:transition spd="slow"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Staar</a:t>
            </a:r>
            <a:r>
              <a:rPr lang="en-US" dirty="0"/>
              <a:t> </a:t>
            </a:r>
            <a:r>
              <a:rPr lang="en-US" dirty="0" err="1"/>
              <a:t>eoc</a:t>
            </a:r>
            <a:r>
              <a:rPr lang="en-US" dirty="0"/>
              <a:t> exams</a:t>
            </a:r>
          </a:p>
        </p:txBody>
      </p:sp>
      <p:sp>
        <p:nvSpPr>
          <p:cNvPr id="3" name="Rectangle 2"/>
          <p:cNvSpPr/>
          <p:nvPr/>
        </p:nvSpPr>
        <p:spPr>
          <a:xfrm>
            <a:off x="1724890" y="1551560"/>
            <a:ext cx="854132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/>
              <a:t>In order to graduate, students must pass five STAAR EOC Exams with a level II or higher:</a:t>
            </a:r>
          </a:p>
          <a:p>
            <a:pPr>
              <a:defRPr/>
            </a:pPr>
            <a:endParaRPr lang="en-US" sz="32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3200" b="1" dirty="0"/>
              <a:t>English I (9</a:t>
            </a:r>
            <a:r>
              <a:rPr lang="en-US" sz="3200" b="1" baseline="30000" dirty="0"/>
              <a:t>th</a:t>
            </a:r>
            <a:r>
              <a:rPr lang="en-US" sz="3200" b="1" dirty="0"/>
              <a:t> grade year)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3200" b="1" dirty="0"/>
              <a:t>Algebra I (8</a:t>
            </a:r>
            <a:r>
              <a:rPr lang="en-US" sz="3200" b="1" baseline="30000" dirty="0"/>
              <a:t>th</a:t>
            </a:r>
            <a:r>
              <a:rPr lang="en-US" sz="3200" b="1" dirty="0"/>
              <a:t> or 9</a:t>
            </a:r>
            <a:r>
              <a:rPr lang="en-US" sz="3200" b="1" baseline="30000" dirty="0"/>
              <a:t>th</a:t>
            </a:r>
            <a:r>
              <a:rPr lang="en-US" sz="3200" b="1" dirty="0"/>
              <a:t> grade year)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3200" b="1" dirty="0"/>
              <a:t>Biology (8</a:t>
            </a:r>
            <a:r>
              <a:rPr lang="en-US" sz="3200" b="1" baseline="30000" dirty="0"/>
              <a:t>th</a:t>
            </a:r>
            <a:r>
              <a:rPr lang="en-US" sz="3200" b="1" dirty="0"/>
              <a:t> or 9</a:t>
            </a:r>
            <a:r>
              <a:rPr lang="en-US" sz="3200" b="1" baseline="30000" dirty="0"/>
              <a:t>th</a:t>
            </a:r>
            <a:r>
              <a:rPr lang="en-US" sz="3200" b="1" dirty="0"/>
              <a:t> grade year)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3200" b="1" dirty="0"/>
              <a:t>English II (10</a:t>
            </a:r>
            <a:r>
              <a:rPr lang="en-US" sz="3200" b="1" baseline="30000" dirty="0"/>
              <a:t>th</a:t>
            </a:r>
            <a:r>
              <a:rPr lang="en-US" sz="3200" b="1" dirty="0"/>
              <a:t> grade year)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3200" b="1" dirty="0"/>
              <a:t>US History (11</a:t>
            </a:r>
            <a:r>
              <a:rPr lang="en-US" sz="3200" b="1" baseline="30000" dirty="0"/>
              <a:t>th</a:t>
            </a:r>
            <a:r>
              <a:rPr lang="en-US" sz="3200" b="1" dirty="0"/>
              <a:t> grade year)</a:t>
            </a:r>
          </a:p>
          <a:p>
            <a:endParaRPr lang="en-US" sz="2000" b="1" dirty="0"/>
          </a:p>
        </p:txBody>
      </p:sp>
      <p:sp>
        <p:nvSpPr>
          <p:cNvPr id="4" name="AutoShape 2" descr="Image result for staar eoc"/>
          <p:cNvSpPr>
            <a:spLocks noChangeAspect="1" noChangeArrowheads="1"/>
          </p:cNvSpPr>
          <p:nvPr/>
        </p:nvSpPr>
        <p:spPr bwMode="auto">
          <a:xfrm>
            <a:off x="9342304" y="4273301"/>
            <a:ext cx="1549525" cy="154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Image result for staar e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310" y="3235815"/>
            <a:ext cx="2697794" cy="178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244ABE-DDB7-4EC6-8795-E5896215B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0322" y="382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8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acknowledgement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693719"/>
            <a:ext cx="10178322" cy="4185874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For outstanding performance:</a:t>
            </a:r>
          </a:p>
          <a:p>
            <a:pPr lvl="1"/>
            <a:r>
              <a:rPr lang="en-US" sz="2800" dirty="0"/>
              <a:t>in dual credit – earning credit for 12 hours (4 courses) of dual credit</a:t>
            </a:r>
          </a:p>
          <a:p>
            <a:pPr lvl="1"/>
            <a:r>
              <a:rPr lang="en-US" sz="2800" dirty="0"/>
              <a:t>In bilingualism and </a:t>
            </a:r>
            <a:r>
              <a:rPr lang="en-US" sz="2800" dirty="0" err="1"/>
              <a:t>biliteracy</a:t>
            </a:r>
            <a:endParaRPr lang="en-US" sz="2800" dirty="0"/>
          </a:p>
          <a:p>
            <a:pPr lvl="1"/>
            <a:r>
              <a:rPr lang="en-US" sz="2800" dirty="0"/>
              <a:t>on an AP test or IB exam</a:t>
            </a:r>
          </a:p>
          <a:p>
            <a:pPr lvl="1"/>
            <a:r>
              <a:rPr lang="en-US" sz="2800" dirty="0"/>
              <a:t>on the PSAT, ACT-Plan, SAT, or ACT</a:t>
            </a:r>
          </a:p>
          <a:p>
            <a:pPr lvl="1"/>
            <a:r>
              <a:rPr lang="en-US" sz="2800" dirty="0"/>
              <a:t>in earning a nationally or internationally recognized business or industry certification or license. </a:t>
            </a:r>
          </a:p>
          <a:p>
            <a:pPr lvl="1"/>
            <a:endParaRPr lang="en-US" dirty="0"/>
          </a:p>
        </p:txBody>
      </p:sp>
      <p:pic>
        <p:nvPicPr>
          <p:cNvPr id="3076" name="Picture 4" descr="Image result for performance acknowledge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112" y="5288095"/>
            <a:ext cx="1388368" cy="138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6D5E3B-697E-4963-8C4D-22CC29D5C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5200" y="82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150"/>
    </mc:Choice>
    <mc:Fallback xmlns="">
      <p:transition spd="slow" advClick="0" advTm="27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Enrolling in specialty courses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you need to know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CF2317-7351-4DD7-9CBE-978B2FF16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0400" y="464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609" y="966650"/>
            <a:ext cx="9799500" cy="868677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How can I join AVID?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464" y="1835328"/>
            <a:ext cx="11077302" cy="4976949"/>
          </a:xfrm>
        </p:spPr>
        <p:txBody>
          <a:bodyPr>
            <a:normAutofit fontScale="92500"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Must complete an application √</a:t>
            </a:r>
          </a:p>
          <a:p>
            <a:r>
              <a:rPr lang="en-US" sz="4400" b="1" dirty="0">
                <a:solidFill>
                  <a:srgbClr val="002060"/>
                </a:solidFill>
              </a:rPr>
              <a:t>Must be interviewed √</a:t>
            </a:r>
          </a:p>
          <a:p>
            <a:r>
              <a:rPr lang="en-US" sz="4400" b="1" dirty="0">
                <a:solidFill>
                  <a:srgbClr val="002060"/>
                </a:solidFill>
              </a:rPr>
              <a:t>Must have a 2.0-3.5 GPA √</a:t>
            </a:r>
          </a:p>
          <a:p>
            <a:r>
              <a:rPr lang="en-US" sz="4400" b="1" dirty="0">
                <a:solidFill>
                  <a:srgbClr val="002060"/>
                </a:solidFill>
              </a:rPr>
              <a:t>Must want to go to college √</a:t>
            </a:r>
          </a:p>
          <a:p>
            <a:r>
              <a:rPr lang="en-US" sz="4400" b="1" dirty="0">
                <a:solidFill>
                  <a:srgbClr val="002060"/>
                </a:solidFill>
              </a:rPr>
              <a:t>Must be in Advanced Classes √</a:t>
            </a:r>
          </a:p>
          <a:p>
            <a:r>
              <a:rPr lang="en-US" sz="4400" b="1" dirty="0">
                <a:solidFill>
                  <a:srgbClr val="002060"/>
                </a:solidFill>
              </a:rPr>
              <a:t>Must have determination to be successful √</a:t>
            </a:r>
          </a:p>
          <a:p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6CEFC3-8A4E-473D-9639-0A3272096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1991" y="2819400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4DEDAD-A681-404C-AEC8-2A0BA58E4D89}"/>
              </a:ext>
            </a:extLst>
          </p:cNvPr>
          <p:cNvSpPr txBox="1"/>
          <p:nvPr/>
        </p:nvSpPr>
        <p:spPr>
          <a:xfrm>
            <a:off x="1029608" y="320318"/>
            <a:ext cx="105179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2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A</a:t>
            </a:r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dvancement </a:t>
            </a:r>
            <a:r>
              <a:rPr lang="en-US" sz="4000" dirty="0">
                <a:solidFill>
                  <a:schemeClr val="tx2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V</a:t>
            </a:r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ia </a:t>
            </a:r>
            <a:r>
              <a:rPr lang="en-US" sz="4000" dirty="0">
                <a:solidFill>
                  <a:schemeClr val="tx2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ndividual </a:t>
            </a:r>
            <a:r>
              <a:rPr lang="en-US" sz="4000" dirty="0">
                <a:solidFill>
                  <a:schemeClr val="tx2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D</a:t>
            </a:r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etermination (</a:t>
            </a:r>
            <a:r>
              <a:rPr lang="en-US" sz="4000" dirty="0">
                <a:solidFill>
                  <a:schemeClr val="tx2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AVID</a:t>
            </a:r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)</a:t>
            </a:r>
            <a:endParaRPr lang="en-US" sz="4000" dirty="0">
              <a:latin typeface="Impact" panose="020B0806030902050204" pitchFamily="34" charset="0"/>
            </a:endParaRPr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651277C4-F03A-451A-B367-3BC2E4E46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250" y="1659296"/>
            <a:ext cx="3353516" cy="437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000"/>
    </mc:Choice>
    <mc:Fallback xmlns="">
      <p:transition spd="slow"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773" y="270164"/>
            <a:ext cx="7022376" cy="6681353"/>
          </a:xfrm>
        </p:spPr>
        <p:txBody>
          <a:bodyPr>
            <a:normAutofit/>
          </a:bodyPr>
          <a:lstStyle/>
          <a:p>
            <a:r>
              <a:rPr lang="en-US" dirty="0"/>
              <a:t>IB (International Baccalaureate) Classes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IB has a comprehensive two-year curriculum based upon international standards in six subject areas that begins junior year.</a:t>
            </a:r>
          </a:p>
          <a:p>
            <a:pPr lvl="1"/>
            <a:r>
              <a:rPr lang="en-US" dirty="0"/>
              <a:t>These classes are challenging and involve projects and community service.</a:t>
            </a:r>
          </a:p>
          <a:p>
            <a:pPr lvl="1"/>
            <a:r>
              <a:rPr lang="en-US" dirty="0"/>
              <a:t>Students may earn college credits through successful completion of the IB program.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http://w2.aisd.net/aisd/portals/74/ib-world-school-logo-2-colou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45" y="1425270"/>
            <a:ext cx="3608821" cy="355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B6B23F-CE52-439A-BA4A-B40B5279A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6881" y="487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3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300"/>
    </mc:Choice>
    <mc:Fallback xmlns="">
      <p:transition spd="slow" advClick="0" advTm="2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2024" y="2060152"/>
            <a:ext cx="10178322" cy="3459299"/>
          </a:xfrm>
        </p:spPr>
        <p:txBody>
          <a:bodyPr>
            <a:normAutofit/>
          </a:bodyPr>
          <a:lstStyle/>
          <a:p>
            <a:r>
              <a:rPr lang="en-US" sz="2400" dirty="0"/>
              <a:t>Potential to earn college credit from UT-Austin</a:t>
            </a:r>
          </a:p>
          <a:p>
            <a:r>
              <a:rPr lang="en-US" sz="2400" dirty="0"/>
              <a:t>Currently these classes are at LHS:  College Algebra, Statistics, Precalculus, Geoscience (Earth, Wind, and Fire), and Physics</a:t>
            </a:r>
          </a:p>
          <a:p>
            <a:r>
              <a:rPr lang="en-US" sz="2400" dirty="0"/>
              <a:t>College Algebra can count as the </a:t>
            </a:r>
            <a:r>
              <a:rPr lang="en-US" sz="2400" u="sng" dirty="0"/>
              <a:t>Algebra II </a:t>
            </a:r>
            <a:r>
              <a:rPr lang="en-US" sz="2400" dirty="0"/>
              <a:t>requirement (must pass Algebra I and Geometry before enrolling in the class).</a:t>
            </a:r>
          </a:p>
          <a:p>
            <a:r>
              <a:rPr lang="en-US" sz="2400" dirty="0"/>
              <a:t>These classes receive weighted credit.</a:t>
            </a:r>
          </a:p>
        </p:txBody>
      </p:sp>
      <p:pic>
        <p:nvPicPr>
          <p:cNvPr id="1028" name="Picture 4" descr="OnRam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24" y="406766"/>
            <a:ext cx="7282455" cy="117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DEF661-4BBB-4AE5-A0CB-391687F0C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3099" y="824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9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take advanced classes?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128451"/>
            <a:ext cx="10178322" cy="514718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*They can help you prepare better for the rigors of college work.</a:t>
            </a:r>
          </a:p>
          <a:p>
            <a:pPr marL="0" indent="0">
              <a:buNone/>
            </a:pPr>
            <a:r>
              <a:rPr lang="en-US" dirty="0"/>
              <a:t>*They can help your rank and </a:t>
            </a:r>
            <a:r>
              <a:rPr lang="en-US" dirty="0" err="1"/>
              <a:t>gpa</a:t>
            </a:r>
            <a:r>
              <a:rPr lang="en-US" dirty="0"/>
              <a:t> (grade point average) because you do receive extra rank and </a:t>
            </a:r>
            <a:r>
              <a:rPr lang="en-US" dirty="0" err="1"/>
              <a:t>gpa</a:t>
            </a:r>
            <a:r>
              <a:rPr lang="en-US" dirty="0"/>
              <a:t> points in these classes since you complete more challenging work.</a:t>
            </a:r>
          </a:p>
          <a:p>
            <a:pPr marL="0" indent="0">
              <a:buNone/>
            </a:pPr>
            <a:r>
              <a:rPr lang="en-US" dirty="0"/>
              <a:t>*Not sure if advanced classes are right for you?  </a:t>
            </a:r>
            <a:r>
              <a:rPr lang="en-US" dirty="0">
                <a:solidFill>
                  <a:srgbClr val="FF0000"/>
                </a:solidFill>
              </a:rPr>
              <a:t>Advanced World Geography </a:t>
            </a:r>
            <a:r>
              <a:rPr lang="en-US" dirty="0"/>
              <a:t>is a great one to try.  If you sign up for it, you’ll need to stay in for the first six-weeks but will be allowed to exit (if you have parent permission) after the first six-weeks ends.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Online Media 3" title="Accept the Challenge! Why YOU should take an AP class">
            <a:hlinkClick r:id="" action="ppaction://media"/>
            <a:extLst>
              <a:ext uri="{FF2B5EF4-FFF2-40B4-BE49-F238E27FC236}">
                <a16:creationId xmlns:a16="http://schemas.microsoft.com/office/drawing/2014/main" id="{57B1E928-A996-4BFB-B012-7B2D328EA9E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93668" y="3429000"/>
            <a:ext cx="5798457" cy="32761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877DFA-8C45-4358-B57F-2A0C819AFFC2}"/>
              </a:ext>
            </a:extLst>
          </p:cNvPr>
          <p:cNvSpPr txBox="1"/>
          <p:nvPr/>
        </p:nvSpPr>
        <p:spPr>
          <a:xfrm>
            <a:off x="7550330" y="3244334"/>
            <a:ext cx="40756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US" dirty="0">
              <a:solidFill>
                <a:srgbClr val="46B2B5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dirty="0">
              <a:solidFill>
                <a:srgbClr val="46B2B5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dirty="0">
              <a:solidFill>
                <a:srgbClr val="46B2B5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dirty="0">
              <a:solidFill>
                <a:srgbClr val="46B2B5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dirty="0">
                <a:solidFill>
                  <a:srgbClr val="46B2B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https://www.youtube.com/watch?v=sqEAQJgvk5o</a:t>
            </a:r>
            <a:endParaRPr lang="en-US" dirty="0">
              <a:solidFill>
                <a:srgbClr val="46B2B5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46B2B5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Click the link above to watch the video and then click to the next slide when finished.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8351B5-EBFB-4351-86C0-17E4984EF0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35522" y="450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7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Spanish: Native Speakers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Advanced (formerly Pre-AP) Spanish III</a:t>
            </a:r>
          </a:p>
          <a:p>
            <a:pPr marL="0" indent="0">
              <a:buNone/>
            </a:pPr>
            <a:r>
              <a:rPr lang="en-US" sz="2400" dirty="0"/>
              <a:t>	*Students may start at this level if they read, write, and speak Spanish 	well.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Spanish II</a:t>
            </a:r>
          </a:p>
          <a:p>
            <a:pPr marL="0" indent="0">
              <a:buNone/>
            </a:pPr>
            <a:r>
              <a:rPr lang="en-US" sz="2400" dirty="0"/>
              <a:t>	*For students who speak Spanish at home but do not read or write it 	well, they may 	begin at the second level of Spanish.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29CD625-5B76-4919-AB55-0031E5D59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5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431">
        <p:circle/>
      </p:transition>
    </mc:Choice>
    <mc:Fallback xmlns="">
      <p:transition spd="slow" advTm="2443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Registration for 2024-2025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Students will be given registration materials in their class.</a:t>
            </a:r>
          </a:p>
          <a:p>
            <a:r>
              <a:rPr lang="en-US" sz="3200" dirty="0"/>
              <a:t>They will work with their teacher on their course selections and may reach out to their LHS counselor with any questions they may have.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4FD8A8-F8B8-4A24-87B8-B6FF6056D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92974" y="5986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270"/>
    </mc:Choice>
    <mc:Fallback xmlns="">
      <p:transition spd="slow" advClick="0" advTm="16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8061" y="350783"/>
            <a:ext cx="4292799" cy="334225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Specialty Courses – Extracurricular Classes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Some classes require try-outs or permission from the coach or teacher.  Examples of these classes include athletics, cheerleading, drill team, newspaper,  and yearbook.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F54E40-C9F7-466E-97F3-847F8AA02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1260" y="244333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826C4B-4E46-4AEA-BBF8-544875015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31" y="244333"/>
            <a:ext cx="6359781" cy="6359781"/>
          </a:xfrm>
          <a:prstGeom prst="rect">
            <a:avLst/>
          </a:prstGeom>
        </p:spPr>
      </p:pic>
      <p:pic>
        <p:nvPicPr>
          <p:cNvPr id="4" name="Picture 2" descr="Image preview">
            <a:extLst>
              <a:ext uri="{FF2B5EF4-FFF2-40B4-BE49-F238E27FC236}">
                <a16:creationId xmlns:a16="http://schemas.microsoft.com/office/drawing/2014/main" id="{47A6ADC4-860D-4425-8CD7-14D31CEA1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" t="29604" r="12259" b="12995"/>
          <a:stretch/>
        </p:blipFill>
        <p:spPr bwMode="auto">
          <a:xfrm>
            <a:off x="7129220" y="3506159"/>
            <a:ext cx="4726983" cy="247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27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150"/>
    </mc:Choice>
    <mc:Fallback xmlns="">
      <p:transition spd="slow" advClick="0" advTm="13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462" y="236912"/>
            <a:ext cx="10433538" cy="334589"/>
          </a:xfrm>
        </p:spPr>
        <p:txBody>
          <a:bodyPr>
            <a:noAutofit/>
          </a:bodyPr>
          <a:lstStyle/>
          <a:p>
            <a:r>
              <a:rPr lang="en-US" sz="2800" dirty="0"/>
              <a:t>Athletics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785" y="782198"/>
            <a:ext cx="10510868" cy="548964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sz="2200" dirty="0"/>
              <a:t>Students may sign up for any sport but try-outs are the first week in August – if they don’t make the team, they will not be in the class.</a:t>
            </a:r>
          </a:p>
          <a:p>
            <a:pPr>
              <a:lnSpc>
                <a:spcPct val="90000"/>
              </a:lnSpc>
            </a:pPr>
            <a:r>
              <a:rPr lang="en-US" altLang="en-US" sz="2200" dirty="0"/>
              <a:t>Students must have a physical turned in before school starts and all AISD athletic forms must be completed.</a:t>
            </a:r>
          </a:p>
          <a:p>
            <a:pPr>
              <a:lnSpc>
                <a:spcPct val="90000"/>
              </a:lnSpc>
            </a:pPr>
            <a:r>
              <a:rPr lang="en-US" altLang="en-US" sz="2200" dirty="0"/>
              <a:t>To maintain eligibility to play, students must pass their classes for each grading period.</a:t>
            </a:r>
          </a:p>
          <a:p>
            <a:pPr>
              <a:lnSpc>
                <a:spcPct val="90000"/>
              </a:lnSpc>
            </a:pPr>
            <a:r>
              <a:rPr lang="en-US" altLang="en-US" sz="2200" dirty="0"/>
              <a:t>Most sports are double-blocked throughout the year.</a:t>
            </a:r>
          </a:p>
          <a:p>
            <a:pPr>
              <a:lnSpc>
                <a:spcPct val="90000"/>
              </a:lnSpc>
            </a:pPr>
            <a:r>
              <a:rPr lang="en-US" altLang="en-US" sz="2200" dirty="0"/>
              <a:t>Viking Pride Strength and Conditioning Camp starts in June – 6-week free day camp (M-TH)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2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200" dirty="0"/>
              <a:t>…more info to come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200" dirty="0"/>
              <a:t>on </a:t>
            </a:r>
            <a:r>
              <a:rPr lang="en-US" altLang="en-US" sz="2200" dirty="0">
                <a:hlinkClick r:id="rId4"/>
              </a:rPr>
              <a:t>www.aisd.net/lamar</a:t>
            </a:r>
            <a:endParaRPr lang="en-US" altLang="en-US" sz="2200" dirty="0"/>
          </a:p>
          <a:p>
            <a:pPr marL="0" indent="0">
              <a:lnSpc>
                <a:spcPct val="90000"/>
              </a:lnSpc>
              <a:buNone/>
            </a:pPr>
            <a:endParaRPr lang="en-US" altLang="en-US" sz="1900" dirty="0">
              <a:hlinkClick r:id="rId5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1900" dirty="0">
                <a:hlinkClick r:id="rId5"/>
              </a:rPr>
              <a:t>http://w2.aisd.net/aisd/athletics</a:t>
            </a:r>
            <a:r>
              <a:rPr lang="en-US" altLang="en-US" sz="19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200" dirty="0"/>
              <a:t>for forms and more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22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Contact Athletic Coordinators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Billy Skinner or Heather Woodman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for questions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regarding athletics at: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>
                <a:hlinkClick r:id="rId6"/>
              </a:rPr>
              <a:t>bskinner@aisd.net</a:t>
            </a:r>
            <a:endParaRPr lang="en-US" sz="2200" dirty="0"/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200" dirty="0"/>
              <a:t>or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200" dirty="0">
                <a:hlinkClick r:id="rId7"/>
              </a:rPr>
              <a:t>hwoodman@aisd.net</a:t>
            </a:r>
            <a:r>
              <a:rPr lang="en-US" altLang="en-US" sz="2200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100" name="Picture 4" descr="https://pbs.twimg.com/media/EJd4XaXWoAAXrCU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95"/>
          <a:stretch/>
        </p:blipFill>
        <p:spPr bwMode="auto">
          <a:xfrm>
            <a:off x="4388741" y="2710681"/>
            <a:ext cx="6947474" cy="364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3">
            <a:hlinkClick r:id="" action="ppaction://media"/>
            <a:extLst>
              <a:ext uri="{FF2B5EF4-FFF2-40B4-BE49-F238E27FC236}">
                <a16:creationId xmlns:a16="http://schemas.microsoft.com/office/drawing/2014/main" id="{30E49A9F-458E-4DAE-AFDC-28AEE473C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9589" y="6177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6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300"/>
    </mc:Choice>
    <mc:Fallback xmlns="">
      <p:transition spd="slow" advClick="0" advTm="49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236912"/>
            <a:ext cx="10178322" cy="334589"/>
          </a:xfrm>
        </p:spPr>
        <p:txBody>
          <a:bodyPr>
            <a:noAutofit/>
          </a:bodyPr>
          <a:lstStyle/>
          <a:p>
            <a:r>
              <a:rPr lang="en-US" sz="2800" dirty="0"/>
              <a:t>Fine arts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277" y="1024570"/>
            <a:ext cx="10388772" cy="56661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Students may sign up for Choir, Dance, Theatre Arts, Band, Orchestra, and Art I.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The director of each musical program will determine which sections of the course the student will take.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To maintain eligibility to perform in competitions or recitals, students must pass their classes for each grading period.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Band and Orchestra are usually double-blocked.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Color Guard is a class associated with the band program and earns PE and Fine Arts Credit.</a:t>
            </a:r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F2B6C6-A4A8-4D02-9DD3-4E92B0C28D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9607" y="230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0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300"/>
    </mc:Choice>
    <mc:Fallback xmlns="">
      <p:transition spd="slow" advClick="0" advTm="5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83826-0B3E-40B1-8A26-B5D8DCCF0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FA059-958D-47C4-BD55-7E41A19B4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 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D69423-0304-4CF9-976A-CA650B5BB318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9FFD8B-9B49-4CB4-9705-30378477A593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A4DBE-642F-40EF-BBCE-4BC9BF5BD9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36" t="19547" r="13766" b="14267"/>
          <a:stretch/>
        </p:blipFill>
        <p:spPr>
          <a:xfrm>
            <a:off x="0" y="0"/>
            <a:ext cx="11899312" cy="6858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B9E652-4F30-409B-9DC0-AA067E6A3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3831" y="918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0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6052" y="0"/>
            <a:ext cx="10736462" cy="933413"/>
          </a:xfrm>
        </p:spPr>
        <p:txBody>
          <a:bodyPr>
            <a:normAutofit fontScale="90000"/>
          </a:bodyPr>
          <a:lstStyle/>
          <a:p>
            <a:r>
              <a:rPr lang="en-US" sz="1300" dirty="0">
                <a:latin typeface="+mn-lt"/>
              </a:rPr>
              <a:t>Click the play icon once it loads. when it finishes, the slide will advance on its own</a:t>
            </a:r>
            <a:r>
              <a:rPr lang="en-US" dirty="0">
                <a:latin typeface="+mn-lt"/>
              </a:rPr>
              <a:t>.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pic>
        <p:nvPicPr>
          <p:cNvPr id="8" name="Online Media 7" title="School at the Center for Visual and Performing Arts - Arlington ISD">
            <a:hlinkClick r:id="" action="ppaction://media"/>
            <a:extLst>
              <a:ext uri="{FF2B5EF4-FFF2-40B4-BE49-F238E27FC236}">
                <a16:creationId xmlns:a16="http://schemas.microsoft.com/office/drawing/2014/main" id="{847F3583-CDE0-4934-BAF5-8788E2B5321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38283" y="656322"/>
            <a:ext cx="10532600" cy="592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0000"/>
    </mc:Choice>
    <mc:Fallback xmlns="">
      <p:transition spd="slow" advClick="0" advTm="26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902" y="1"/>
            <a:ext cx="1248936" cy="490654"/>
          </a:xfrm>
        </p:spPr>
        <p:txBody>
          <a:bodyPr>
            <a:noAutofit/>
          </a:bodyPr>
          <a:lstStyle/>
          <a:p>
            <a:r>
              <a:rPr lang="en-US" sz="3200" dirty="0"/>
              <a:t>Band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5776" y="490655"/>
            <a:ext cx="10314878" cy="496229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dirty="0"/>
              <a:t>The Lamar Band program has a variety of opportunities for all students who have been in band in JH.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Students enroll in band for the full year and band is normally double blocked.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Band students will earn Fine Arts, PE, and elective credits.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10-12 grade band members can take Honors Music for a GPA boost with weighted credit.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The different elements of the band program are: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Marching Band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Concert Band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Jazz Band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Symphony Orchestra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Color Guard / Winter Guard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See a director for questions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Alan Lang </a:t>
            </a:r>
            <a:r>
              <a:rPr lang="en-US" altLang="en-US" dirty="0">
                <a:hlinkClick r:id="rId4"/>
              </a:rPr>
              <a:t>dlang@aisd.net</a:t>
            </a:r>
            <a:endParaRPr lang="en-US" alt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1800" dirty="0"/>
              <a:t>…more info </a:t>
            </a:r>
            <a:r>
              <a:rPr lang="en-US" altLang="en-US" sz="1800" dirty="0">
                <a:hlinkClick r:id="rId5"/>
              </a:rPr>
              <a:t>www.lamarmusic.org</a:t>
            </a:r>
            <a:endParaRPr lang="en-US" alt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132" y="4089154"/>
            <a:ext cx="4315522" cy="2768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t="163" r="-297" b="38473"/>
          <a:stretch/>
        </p:blipFill>
        <p:spPr>
          <a:xfrm>
            <a:off x="8496673" y="1873405"/>
            <a:ext cx="3423982" cy="2115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20" y="2855157"/>
            <a:ext cx="2260075" cy="2597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8" y="5586761"/>
            <a:ext cx="1185802" cy="11858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06" y="5664820"/>
            <a:ext cx="1170879" cy="11708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85" y="5811578"/>
            <a:ext cx="2868385" cy="877362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E1B4F1-8153-4DFE-BB22-A2A5B2486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07783" y="1084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6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000"/>
    </mc:Choice>
    <mc:Fallback xmlns="">
      <p:transition spd="slow" advClick="0" advTm="3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1"/>
          <p:cNvSpPr txBox="1">
            <a:spLocks noGrp="1"/>
          </p:cNvSpPr>
          <p:nvPr>
            <p:ph type="title"/>
          </p:nvPr>
        </p:nvSpPr>
        <p:spPr>
          <a:xfrm>
            <a:off x="1358733" y="147645"/>
            <a:ext cx="5077236" cy="49065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444752">
              <a:defRPr sz="5056" spc="316"/>
            </a:lvl1pPr>
          </a:lstStyle>
          <a:p>
            <a:r>
              <a:rPr dirty="0"/>
              <a:t>orchestra</a:t>
            </a:r>
          </a:p>
        </p:txBody>
      </p:sp>
      <p:sp>
        <p:nvSpPr>
          <p:cNvPr id="16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605776" y="902677"/>
            <a:ext cx="10314879" cy="4550271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>
              <a:lnSpc>
                <a:spcPct val="90000"/>
              </a:lnSpc>
              <a:defRPr sz="3600"/>
            </a:pPr>
            <a:r>
              <a:rPr dirty="0"/>
              <a:t>The Lamar Orchestra program has many opportunities for all students who have been in orchestra in JH. </a:t>
            </a:r>
            <a:r>
              <a:rPr lang="en-US" dirty="0"/>
              <a:t>  </a:t>
            </a:r>
            <a:r>
              <a:rPr dirty="0"/>
              <a:t>Additionally, any student who has previously been in orchestra for at least one year of study can choose to re-enroll in the program</a:t>
            </a:r>
            <a:r>
              <a:rPr lang="en-US" dirty="0"/>
              <a:t>.</a:t>
            </a:r>
            <a:endParaRPr b="1" i="1" dirty="0"/>
          </a:p>
          <a:p>
            <a:pPr>
              <a:lnSpc>
                <a:spcPct val="90000"/>
              </a:lnSpc>
              <a:defRPr sz="3600"/>
            </a:pPr>
            <a:r>
              <a:rPr dirty="0"/>
              <a:t>Students enroll in orchestra for the full year and double blocking is highly encouraged.</a:t>
            </a:r>
          </a:p>
          <a:p>
            <a:pPr>
              <a:lnSpc>
                <a:spcPct val="90000"/>
              </a:lnSpc>
              <a:defRPr sz="3600"/>
            </a:pPr>
            <a:r>
              <a:rPr dirty="0"/>
              <a:t>Orchestra students will earn Fine Arts and elective credits.</a:t>
            </a:r>
          </a:p>
          <a:p>
            <a:pPr>
              <a:lnSpc>
                <a:spcPct val="90000"/>
              </a:lnSpc>
              <a:defRPr sz="3600"/>
            </a:pPr>
            <a:r>
              <a:rPr dirty="0"/>
              <a:t>10-12 grade orchestra members can take Honors Music for a GPA boost with weighted credit.</a:t>
            </a:r>
          </a:p>
          <a:p>
            <a:pPr>
              <a:lnSpc>
                <a:spcPct val="90000"/>
              </a:lnSpc>
              <a:defRPr sz="3600"/>
            </a:pPr>
            <a:r>
              <a:rPr dirty="0"/>
              <a:t>Opportunities to perform in the orchestra program include:</a:t>
            </a:r>
          </a:p>
          <a:p>
            <a:pPr marL="457200" lvl="1">
              <a:lnSpc>
                <a:spcPct val="90000"/>
              </a:lnSpc>
              <a:buFont typeface="Helvetica"/>
              <a:defRPr sz="3600"/>
            </a:pPr>
            <a:r>
              <a:rPr dirty="0"/>
              <a:t>Concerts</a:t>
            </a:r>
          </a:p>
          <a:p>
            <a:pPr marL="457200" lvl="1">
              <a:lnSpc>
                <a:spcPct val="90000"/>
              </a:lnSpc>
              <a:buFont typeface="Helvetica"/>
              <a:defRPr sz="3600"/>
            </a:pPr>
            <a:r>
              <a:rPr dirty="0"/>
              <a:t>Community Performances &amp; Elementary Tours</a:t>
            </a:r>
          </a:p>
          <a:p>
            <a:pPr marL="457200" lvl="1">
              <a:lnSpc>
                <a:spcPct val="90000"/>
              </a:lnSpc>
              <a:buFont typeface="Helvetica"/>
              <a:defRPr sz="3600"/>
            </a:pPr>
            <a:r>
              <a:rPr dirty="0"/>
              <a:t>Pit Orchestra for Musical Productions</a:t>
            </a:r>
          </a:p>
          <a:p>
            <a:pPr marL="457200" lvl="1">
              <a:lnSpc>
                <a:spcPct val="90000"/>
              </a:lnSpc>
              <a:buFont typeface="Helvetica"/>
              <a:defRPr sz="3600"/>
            </a:pPr>
            <a:r>
              <a:rPr dirty="0"/>
              <a:t>Spring Trips</a:t>
            </a:r>
          </a:p>
          <a:p>
            <a:pPr>
              <a:lnSpc>
                <a:spcPct val="90000"/>
              </a:lnSpc>
              <a:defRPr sz="3600"/>
            </a:pPr>
            <a:r>
              <a:rPr dirty="0"/>
              <a:t>See a director for questions</a:t>
            </a:r>
          </a:p>
          <a:p>
            <a:pPr marL="457200" lvl="1">
              <a:lnSpc>
                <a:spcPct val="90000"/>
              </a:lnSpc>
              <a:buFont typeface="Helvetica"/>
              <a:defRPr sz="3600"/>
            </a:pPr>
            <a:r>
              <a:rPr dirty="0"/>
              <a:t>Andrew Walton </a:t>
            </a:r>
            <a:r>
              <a:rPr u="sng" dirty="0">
                <a:solidFill>
                  <a:srgbClr val="46B2B5"/>
                </a:solidFill>
                <a:uFill>
                  <a:solidFill>
                    <a:srgbClr val="46B2B5"/>
                  </a:solidFill>
                </a:uFill>
                <a:hlinkClick r:id="rId4"/>
              </a:rPr>
              <a:t>fwalton@aisd.net</a:t>
            </a:r>
          </a:p>
          <a:p>
            <a:pPr marL="0" indent="0">
              <a:lnSpc>
                <a:spcPct val="90000"/>
              </a:lnSpc>
              <a:buNone/>
              <a:defRPr sz="3600"/>
            </a:pPr>
            <a:r>
              <a:rPr dirty="0"/>
              <a:t>…more info </a:t>
            </a:r>
            <a:r>
              <a:rPr u="sng" dirty="0">
                <a:solidFill>
                  <a:srgbClr val="46B2B5"/>
                </a:solidFill>
                <a:uFill>
                  <a:solidFill>
                    <a:srgbClr val="46B2B5"/>
                  </a:solidFill>
                </a:uFill>
                <a:hlinkClick r:id="rId5"/>
              </a:rPr>
              <a:t>www.lamarorchestra.com</a:t>
            </a:r>
          </a:p>
        </p:txBody>
      </p:sp>
      <p:grpSp>
        <p:nvGrpSpPr>
          <p:cNvPr id="166" name="Image Gallery"/>
          <p:cNvGrpSpPr/>
          <p:nvPr/>
        </p:nvGrpSpPr>
        <p:grpSpPr>
          <a:xfrm>
            <a:off x="1464203" y="5005770"/>
            <a:ext cx="1777839" cy="2113028"/>
            <a:chOff x="0" y="0"/>
            <a:chExt cx="3555675" cy="4226054"/>
          </a:xfrm>
        </p:grpSpPr>
        <p:pic>
          <p:nvPicPr>
            <p:cNvPr id="164" name="Viking_Orchestra_HiRes_WithTransparency.png" descr="Viking_Orchestra_HiRes_WithTransparency.png"/>
            <p:cNvPicPr>
              <a:picLocks noChangeAspect="1"/>
            </p:cNvPicPr>
            <p:nvPr/>
          </p:nvPicPr>
          <p:blipFill>
            <a:blip r:embed="rId6"/>
            <a:srcRect l="443" r="443"/>
            <a:stretch>
              <a:fillRect/>
            </a:stretch>
          </p:blipFill>
          <p:spPr>
            <a:xfrm>
              <a:off x="0" y="0"/>
              <a:ext cx="3555676" cy="36376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" name="Caption"/>
            <p:cNvSpPr/>
            <p:nvPr/>
          </p:nvSpPr>
          <p:spPr>
            <a:xfrm>
              <a:off x="0" y="3713889"/>
              <a:ext cx="3555676" cy="512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/>
            <a:p>
              <a:r>
                <a:rPr sz="900"/>
                <a:t>Caption</a:t>
              </a:r>
            </a:p>
          </p:txBody>
        </p:sp>
      </p:grpSp>
      <p:grpSp>
        <p:nvGrpSpPr>
          <p:cNvPr id="169" name="Image Gallery"/>
          <p:cNvGrpSpPr/>
          <p:nvPr/>
        </p:nvGrpSpPr>
        <p:grpSpPr>
          <a:xfrm>
            <a:off x="6123052" y="3486183"/>
            <a:ext cx="5713003" cy="3599122"/>
            <a:chOff x="0" y="0"/>
            <a:chExt cx="11426004" cy="7198242"/>
          </a:xfrm>
        </p:grpSpPr>
        <p:pic>
          <p:nvPicPr>
            <p:cNvPr id="167" name="12553 cropped.jpg" descr="12553 cropped.jpg"/>
            <p:cNvPicPr>
              <a:picLocks noChangeAspect="1"/>
            </p:cNvPicPr>
            <p:nvPr/>
          </p:nvPicPr>
          <p:blipFill>
            <a:blip r:embed="rId7"/>
            <a:srcRect l="1995" r="1995"/>
            <a:stretch>
              <a:fillRect/>
            </a:stretch>
          </p:blipFill>
          <p:spPr>
            <a:xfrm>
              <a:off x="0" y="0"/>
              <a:ext cx="11426005" cy="6609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" name="Caption"/>
            <p:cNvSpPr/>
            <p:nvPr/>
          </p:nvSpPr>
          <p:spPr>
            <a:xfrm>
              <a:off x="0" y="6686077"/>
              <a:ext cx="11426005" cy="512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/>
            <a:p>
              <a:r>
                <a:rPr sz="900"/>
                <a:t>Caption</a:t>
              </a:r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1A396B-4ED7-4411-889F-8B9A55C18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33267" y="147645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2F6D90-896E-493D-9C10-AE1BC14F048B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C9E6D0-C618-41D4-8EAF-274B73B6E0D0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746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80E39-C5E9-468F-8818-2F867D09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DFBA0-E933-4067-A474-1B1A9146C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99C4CD-F743-404D-B334-63CC1E331CF7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187DE3-4B70-4C39-A9DD-C0AA7D8F68FC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A844FF-372C-40EF-89D1-F23ADF742468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D9AA70-2A21-40E0-80F2-CE3D213D28D4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8233EC-B739-4AE2-8F4D-01AA4096D5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43" t="20727" r="12416" b="13427"/>
          <a:stretch/>
        </p:blipFill>
        <p:spPr>
          <a:xfrm>
            <a:off x="-2399" y="1"/>
            <a:ext cx="121943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816D6F-8A80-465C-8ABF-A1C2E51BBAC0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AE68DA-6F1E-4853-9064-4AE988880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935" y="159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15202"/>
      </p:ext>
    </p:extLst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5110" y="236912"/>
            <a:ext cx="3164889" cy="334589"/>
          </a:xfrm>
        </p:spPr>
        <p:txBody>
          <a:bodyPr>
            <a:noAutofit/>
          </a:bodyPr>
          <a:lstStyle/>
          <a:p>
            <a:r>
              <a:rPr lang="en-US" sz="2800" dirty="0" err="1"/>
              <a:t>Viqueens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6536" y="1284867"/>
            <a:ext cx="4843463" cy="5084018"/>
          </a:xfrm>
        </p:spPr>
        <p:txBody>
          <a:bodyPr>
            <a:normAutofit/>
          </a:bodyPr>
          <a:lstStyle/>
          <a:p>
            <a:pPr fontAlgn="base"/>
            <a:r>
              <a:rPr lang="en-US" sz="2800" dirty="0"/>
              <a:t>Clinic ~ March 4-7, 2024 at LHS main gym 4:30-6pm</a:t>
            </a:r>
          </a:p>
          <a:p>
            <a:pPr fontAlgn="base"/>
            <a:r>
              <a:rPr lang="en-US" sz="2800" dirty="0"/>
              <a:t>Friday, March 8 tryouts at </a:t>
            </a:r>
          </a:p>
          <a:p>
            <a:pPr marL="0" indent="0" fontAlgn="base">
              <a:buNone/>
            </a:pPr>
            <a:r>
              <a:rPr lang="en-US" sz="2800" dirty="0"/>
              <a:t>  LHS main gym 4-7pm</a:t>
            </a:r>
          </a:p>
          <a:p>
            <a:pPr fontAlgn="base"/>
            <a:endParaRPr lang="en-US" sz="2800" dirty="0"/>
          </a:p>
          <a:p>
            <a:pPr marL="0" indent="0" fontAlgn="base">
              <a:buNone/>
            </a:pPr>
            <a:br>
              <a:rPr lang="en-US" sz="2800" dirty="0"/>
            </a:br>
            <a:endParaRPr lang="en-US" sz="2800" dirty="0"/>
          </a:p>
          <a:p>
            <a:pPr fontAlgn="base"/>
            <a:r>
              <a:rPr lang="en-US" sz="2600" dirty="0">
                <a:hlinkClick r:id="rId4"/>
              </a:rPr>
              <a:t>www.lamarviqueens.weebly.com</a:t>
            </a:r>
            <a:r>
              <a:rPr lang="en-US" sz="2800" dirty="0"/>
              <a:t> </a:t>
            </a:r>
          </a:p>
          <a:p>
            <a:pPr marL="0" indent="0" fontAlgn="base">
              <a:buNone/>
            </a:pPr>
            <a:r>
              <a:rPr lang="en-US" sz="2800" dirty="0"/>
              <a:t>for more info</a:t>
            </a:r>
          </a:p>
          <a:p>
            <a:endParaRPr lang="en-US"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70A80E-7C28-4100-B7E1-DD9C9FC17F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399" y="266701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51645F-B03E-481A-A9CA-D65C841D96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56" r="4419"/>
          <a:stretch/>
        </p:blipFill>
        <p:spPr>
          <a:xfrm>
            <a:off x="1252537" y="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7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725DB981-33E2-43DF-B34D-F91924562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t="18409" r="-627" b="11507"/>
          <a:stretch/>
        </p:blipFill>
        <p:spPr bwMode="auto">
          <a:xfrm>
            <a:off x="508987" y="1390360"/>
            <a:ext cx="7198733" cy="39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E28F4B-08E2-48F4-B774-20A7A74FFB09}"/>
              </a:ext>
            </a:extLst>
          </p:cNvPr>
          <p:cNvSpPr txBox="1"/>
          <p:nvPr/>
        </p:nvSpPr>
        <p:spPr>
          <a:xfrm>
            <a:off x="1248793" y="363985"/>
            <a:ext cx="3231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CHEERLEADING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B2220-C78F-49D1-B04C-FC6C98FF0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0004" y="1158536"/>
            <a:ext cx="3519995" cy="4992387"/>
          </a:xfrm>
        </p:spPr>
        <p:txBody>
          <a:bodyPr>
            <a:noAutofit/>
          </a:bodyPr>
          <a:lstStyle/>
          <a:p>
            <a:pPr fontAlgn="base"/>
            <a:r>
              <a:rPr lang="en-US" sz="2800" dirty="0"/>
              <a:t>Mandatory Cheer Candidate and Parent Meeting:  TBD</a:t>
            </a:r>
          </a:p>
          <a:p>
            <a:pPr marL="0" indent="0" fontAlgn="base">
              <a:buNone/>
            </a:pPr>
            <a:endParaRPr lang="en-US" sz="2800" dirty="0"/>
          </a:p>
          <a:p>
            <a:pPr fontAlgn="base"/>
            <a:r>
              <a:rPr lang="en-US" sz="2800" dirty="0"/>
              <a:t>For questions, please contact Coach Hall at jhall8@aisd.net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0BEE92-E661-4D30-863E-71C04DC8D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399" y="320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9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To go to high school you </a:t>
            </a:r>
            <a:r>
              <a:rPr lang="en-US" altLang="en-US" b="1" u="sng" dirty="0"/>
              <a:t>must</a:t>
            </a:r>
            <a:r>
              <a:rPr lang="en-US" altLang="en-US" b="1" dirty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Pass 8</a:t>
            </a:r>
            <a:r>
              <a:rPr lang="en-US" altLang="en-US" sz="3200" baseline="30000" dirty="0"/>
              <a:t>th</a:t>
            </a:r>
            <a:r>
              <a:rPr lang="en-US" altLang="en-US" sz="3200" dirty="0"/>
              <a:t> grade Math</a:t>
            </a:r>
          </a:p>
          <a:p>
            <a:r>
              <a:rPr lang="en-US" altLang="en-US" sz="3200" dirty="0"/>
              <a:t>Pass 8</a:t>
            </a:r>
            <a:r>
              <a:rPr lang="en-US" altLang="en-US" sz="3200" baseline="30000" dirty="0"/>
              <a:t>th</a:t>
            </a:r>
            <a:r>
              <a:rPr lang="en-US" altLang="en-US" sz="3200" dirty="0"/>
              <a:t> grade English</a:t>
            </a:r>
          </a:p>
          <a:p>
            <a:r>
              <a:rPr lang="en-US" altLang="en-US" sz="3200" dirty="0"/>
              <a:t>Pass 8</a:t>
            </a:r>
            <a:r>
              <a:rPr lang="en-US" altLang="en-US" sz="3200" baseline="30000" dirty="0"/>
              <a:t>th</a:t>
            </a:r>
            <a:r>
              <a:rPr lang="en-US" altLang="en-US" sz="3200" dirty="0"/>
              <a:t> grade Social Studies</a:t>
            </a:r>
          </a:p>
          <a:p>
            <a:r>
              <a:rPr lang="en-US" altLang="en-US" sz="3200" dirty="0"/>
              <a:t>Pass 8</a:t>
            </a:r>
            <a:r>
              <a:rPr lang="en-US" altLang="en-US" sz="3200" baseline="30000" dirty="0"/>
              <a:t>th</a:t>
            </a:r>
            <a:r>
              <a:rPr lang="en-US" altLang="en-US" sz="3200" dirty="0"/>
              <a:t> grade Science</a:t>
            </a:r>
          </a:p>
          <a:p>
            <a:r>
              <a:rPr lang="en-US" altLang="en-US" sz="3200" dirty="0"/>
              <a:t>Have an overall average of 70% in all other classes</a:t>
            </a:r>
          </a:p>
        </p:txBody>
      </p:sp>
      <p:pic>
        <p:nvPicPr>
          <p:cNvPr id="5" name="Audio 2">
            <a:hlinkClick r:id="" action="ppaction://media"/>
            <a:extLst>
              <a:ext uri="{FF2B5EF4-FFF2-40B4-BE49-F238E27FC236}">
                <a16:creationId xmlns:a16="http://schemas.microsoft.com/office/drawing/2014/main" id="{4689E76E-4ED3-447E-95E5-D739DC39B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34892" y="58795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9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236912"/>
            <a:ext cx="10178322" cy="334589"/>
          </a:xfrm>
        </p:spPr>
        <p:txBody>
          <a:bodyPr>
            <a:noAutofit/>
          </a:bodyPr>
          <a:lstStyle/>
          <a:p>
            <a:r>
              <a:rPr lang="en-US" sz="2800" dirty="0"/>
              <a:t>Specialty courses (</a:t>
            </a:r>
            <a:r>
              <a:rPr lang="en-US" sz="2800" u="sng" dirty="0"/>
              <a:t>junior and senior years</a:t>
            </a:r>
            <a:r>
              <a:rPr lang="en-US" sz="28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6355" y="363415"/>
            <a:ext cx="10920845" cy="6494585"/>
          </a:xfrm>
        </p:spPr>
        <p:txBody>
          <a:bodyPr>
            <a:normAutofit fontScale="32500" lnSpcReduction="20000"/>
          </a:bodyPr>
          <a:lstStyle/>
          <a:p>
            <a:endParaRPr lang="en-US" sz="4300" dirty="0"/>
          </a:p>
          <a:p>
            <a:pPr marL="0" indent="0">
              <a:buNone/>
            </a:pPr>
            <a:r>
              <a:rPr lang="en-US" sz="4300" dirty="0"/>
              <a:t>Some classes and programs require an application.</a:t>
            </a:r>
          </a:p>
          <a:p>
            <a:pPr marL="0" indent="0">
              <a:buNone/>
            </a:pPr>
            <a:r>
              <a:rPr lang="en-US" sz="4300" dirty="0"/>
              <a:t>These programs are:</a:t>
            </a:r>
          </a:p>
          <a:p>
            <a:pPr lvl="1"/>
            <a:r>
              <a:rPr lang="en-US" sz="4300" b="1" dirty="0"/>
              <a:t>Workforce and Academic Dual Credit courses</a:t>
            </a:r>
          </a:p>
          <a:p>
            <a:pPr lvl="2"/>
            <a:r>
              <a:rPr lang="en-US" sz="4300" b="1" dirty="0"/>
              <a:t>Classes taught by TCC professors in </a:t>
            </a:r>
          </a:p>
          <a:p>
            <a:pPr lvl="2">
              <a:buNone/>
            </a:pPr>
            <a:r>
              <a:rPr lang="en-US" sz="4300" b="1" dirty="0"/>
              <a:t>      which students earn college credit</a:t>
            </a:r>
          </a:p>
          <a:p>
            <a:pPr lvl="1"/>
            <a:r>
              <a:rPr lang="en-US" sz="4300" b="1" dirty="0"/>
              <a:t>Fire Academy</a:t>
            </a:r>
          </a:p>
          <a:p>
            <a:pPr lvl="1"/>
            <a:r>
              <a:rPr lang="en-US" sz="4300" b="1" dirty="0"/>
              <a:t>AISD Police Academy</a:t>
            </a:r>
          </a:p>
          <a:p>
            <a:pPr lvl="1"/>
            <a:r>
              <a:rPr lang="en-US" sz="4300" b="1" dirty="0"/>
              <a:t>Cosmetology</a:t>
            </a:r>
          </a:p>
          <a:p>
            <a:pPr lvl="1"/>
            <a:r>
              <a:rPr lang="en-US" sz="4300" b="1" dirty="0"/>
              <a:t>Culinary Arts</a:t>
            </a:r>
          </a:p>
          <a:p>
            <a:pPr lvl="1"/>
            <a:r>
              <a:rPr lang="en-US" sz="4300" b="1" dirty="0"/>
              <a:t>Hospitality</a:t>
            </a:r>
          </a:p>
          <a:p>
            <a:pPr lvl="1"/>
            <a:r>
              <a:rPr lang="en-US" sz="4300" b="1" dirty="0"/>
              <a:t>Construction Technology, Architecture</a:t>
            </a:r>
          </a:p>
          <a:p>
            <a:pPr lvl="1"/>
            <a:r>
              <a:rPr lang="en-US" sz="4300" b="1" dirty="0"/>
              <a:t>Computer Technician</a:t>
            </a:r>
          </a:p>
          <a:p>
            <a:pPr lvl="1"/>
            <a:r>
              <a:rPr lang="en-US" sz="4300" b="1" dirty="0"/>
              <a:t>Agriculture, Floral Design/Plant Science, </a:t>
            </a:r>
            <a:r>
              <a:rPr lang="en-US" sz="4100" b="1" dirty="0"/>
              <a:t>Vet Assistant</a:t>
            </a:r>
          </a:p>
          <a:p>
            <a:pPr lvl="1"/>
            <a:r>
              <a:rPr lang="en-US" sz="4300" b="1" dirty="0"/>
              <a:t>Instructional Practices (Teaching!)</a:t>
            </a:r>
          </a:p>
          <a:p>
            <a:pPr lvl="1"/>
            <a:r>
              <a:rPr lang="en-US" sz="4300" b="1" dirty="0"/>
              <a:t>Health Science, Biomedical Science</a:t>
            </a:r>
          </a:p>
          <a:p>
            <a:pPr lvl="1"/>
            <a:r>
              <a:rPr lang="en-US" sz="4300" b="1" dirty="0"/>
              <a:t>Law, Public Safety, Corrections, &amp; Security</a:t>
            </a:r>
          </a:p>
          <a:p>
            <a:pPr lvl="1"/>
            <a:r>
              <a:rPr lang="en-US" sz="4300" b="1" dirty="0"/>
              <a:t>Practicums in STEM – Engineering, Computer Science</a:t>
            </a:r>
          </a:p>
          <a:p>
            <a:pPr lvl="1"/>
            <a:r>
              <a:rPr lang="en-US" sz="4300" b="1" dirty="0"/>
              <a:t>Practicum in Human Services	</a:t>
            </a:r>
          </a:p>
          <a:p>
            <a:pPr lvl="1"/>
            <a:r>
              <a:rPr lang="en-US" sz="4300" b="1" dirty="0"/>
              <a:t>Business &amp; Finance; Marketing; Entrepreneurship; Manufacturing; Transportation</a:t>
            </a:r>
            <a:endParaRPr lang="en-US" sz="4300" b="1" dirty="0">
              <a:solidFill>
                <a:srgbClr val="FF0000"/>
              </a:solidFill>
            </a:endParaRPr>
          </a:p>
          <a:p>
            <a:pPr lvl="1"/>
            <a:r>
              <a:rPr lang="en-US" sz="4300" b="1" dirty="0"/>
              <a:t>Art &amp; A/V Technology, and Communications; Video Game Design; Photography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cte poli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8653" y="1218559"/>
            <a:ext cx="5134120" cy="385059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264C55-F98D-4F95-9244-7EAF1E9B8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4274" y="107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236912"/>
            <a:ext cx="10178322" cy="334589"/>
          </a:xfrm>
        </p:spPr>
        <p:txBody>
          <a:bodyPr>
            <a:noAutofit/>
          </a:bodyPr>
          <a:lstStyle/>
          <a:p>
            <a:r>
              <a:rPr lang="en-US" sz="2800" dirty="0"/>
              <a:t>Career and technical center</a:t>
            </a:r>
          </a:p>
        </p:txBody>
      </p:sp>
      <p:pic>
        <p:nvPicPr>
          <p:cNvPr id="5" name="gzx7iY_iaW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22085" y="927215"/>
            <a:ext cx="9119362" cy="51296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34718" y="6412570"/>
            <a:ext cx="577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https://www.youtube.com/watch?v=gzx7iY_iaWc&amp;t=39s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6F4DB-5AC8-4838-9708-5BBCB4D9C58D}"/>
              </a:ext>
            </a:extLst>
          </p:cNvPr>
          <p:cNvSpPr txBox="1"/>
          <p:nvPr/>
        </p:nvSpPr>
        <p:spPr>
          <a:xfrm>
            <a:off x="6523482" y="154813"/>
            <a:ext cx="5168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the play icon once it loads. </a:t>
            </a:r>
          </a:p>
          <a:p>
            <a:r>
              <a:rPr lang="en-US" dirty="0"/>
              <a:t>When it finishes, the slide will advance on its own.</a:t>
            </a:r>
          </a:p>
        </p:txBody>
      </p:sp>
    </p:spTree>
    <p:extLst>
      <p:ext uri="{BB962C8B-B14F-4D97-AF65-F5344CB8AC3E}">
        <p14:creationId xmlns:p14="http://schemas.microsoft.com/office/powerpoint/2010/main" val="130171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00"/>
    </mc:Choice>
    <mc:Fallback xmlns="">
      <p:transition spd="slow" advClick="0" advTm="3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482F7D-6DD1-4E85-A5EB-AC48B37B0B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68" b="14175"/>
          <a:stretch/>
        </p:blipFill>
        <p:spPr>
          <a:xfrm>
            <a:off x="-111185" y="0"/>
            <a:ext cx="12303185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414E10-18D1-4840-A335-5330034EE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6780" y="2389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0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classes wisely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299990"/>
            <a:ext cx="10178322" cy="30267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Spring registration determines the number of sections (classes) needed for each course.</a:t>
            </a:r>
          </a:p>
          <a:p>
            <a:r>
              <a:rPr lang="en-US" dirty="0"/>
              <a:t>Changes to course selections will not be granted after the scheduling deadline.  Schedule changes will only be made in August for the following reasons:</a:t>
            </a:r>
          </a:p>
          <a:p>
            <a:pPr lvl="1"/>
            <a:r>
              <a:rPr lang="en-US" dirty="0"/>
              <a:t>Failure of a required course</a:t>
            </a:r>
          </a:p>
          <a:p>
            <a:pPr lvl="1"/>
            <a:r>
              <a:rPr lang="en-US" dirty="0"/>
              <a:t>Summer School course completion</a:t>
            </a:r>
          </a:p>
          <a:p>
            <a:pPr lvl="1"/>
            <a:r>
              <a:rPr lang="en-US" dirty="0"/>
              <a:t>Class balancing</a:t>
            </a:r>
          </a:p>
          <a:p>
            <a:pPr lvl="1"/>
            <a:r>
              <a:rPr lang="en-US" dirty="0"/>
              <a:t>Scheduling errors</a:t>
            </a:r>
          </a:p>
          <a:p>
            <a:pPr lvl="1"/>
            <a:r>
              <a:rPr lang="en-US" dirty="0"/>
              <a:t>Athletics or extra-curricular activities</a:t>
            </a:r>
          </a:p>
        </p:txBody>
      </p:sp>
      <p:pic>
        <p:nvPicPr>
          <p:cNvPr id="2050" name="Picture 2" descr="https://www.aisd.net/lamar-high-school/wp-content/files/sites/26/2019/10/IMG_1602-e1571663705298-723x2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4326717"/>
            <a:ext cx="6886575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F34716-1E22-4D6F-A21D-41206931EEC3}"/>
              </a:ext>
            </a:extLst>
          </p:cNvPr>
          <p:cNvSpPr txBox="1"/>
          <p:nvPr/>
        </p:nvSpPr>
        <p:spPr>
          <a:xfrm>
            <a:off x="1393794" y="4820575"/>
            <a:ext cx="2414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Deadline to change course choices with the LHS counselor:  </a:t>
            </a:r>
          </a:p>
          <a:p>
            <a:r>
              <a:rPr lang="en-US" dirty="0">
                <a:solidFill>
                  <a:srgbClr val="FF0000"/>
                </a:solidFill>
              </a:rPr>
              <a:t>May 24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, 2024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1497F5-ECF1-4203-AC6B-51D916225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5522" y="196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0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46602" y="1066799"/>
            <a:ext cx="10917714" cy="566425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altLang="en-US" sz="2800" dirty="0"/>
          </a:p>
          <a:p>
            <a:pPr marL="0" indent="0">
              <a:buNone/>
            </a:pPr>
            <a:r>
              <a:rPr lang="en-US" altLang="en-US" sz="2800" dirty="0"/>
              <a:t>Mrs. Duncan A-Gr   		</a:t>
            </a:r>
          </a:p>
          <a:p>
            <a:pPr marL="0" indent="0">
              <a:buNone/>
            </a:pPr>
            <a:r>
              <a:rPr lang="en-US" altLang="en-US" sz="2800" dirty="0"/>
              <a:t>Ms. Simmons Gu-Or  		</a:t>
            </a:r>
          </a:p>
          <a:p>
            <a:pPr marL="0" indent="0">
              <a:buNone/>
            </a:pPr>
            <a:r>
              <a:rPr lang="en-US" altLang="en-US" sz="2800" dirty="0"/>
              <a:t>Mrs. Savoy </a:t>
            </a:r>
            <a:r>
              <a:rPr lang="en-US" altLang="en-US" sz="2800" dirty="0" err="1"/>
              <a:t>Os</a:t>
            </a:r>
            <a:r>
              <a:rPr lang="en-US" altLang="en-US" sz="2800" dirty="0"/>
              <a:t>-Z 		</a:t>
            </a:r>
          </a:p>
          <a:p>
            <a:pPr marL="0" indent="0">
              <a:buNone/>
            </a:pPr>
            <a:r>
              <a:rPr lang="en-US" altLang="en-US" sz="3100" dirty="0"/>
              <a:t>Ms. Hudson P-Tech (not alpha)</a:t>
            </a:r>
          </a:p>
          <a:p>
            <a:pPr marL="0" indent="0" eaLnBrk="1" hangingPunct="1">
              <a:buNone/>
            </a:pPr>
            <a:endParaRPr lang="en-US" altLang="en-US" sz="3100" dirty="0"/>
          </a:p>
          <a:p>
            <a:pPr marL="0" indent="0" eaLnBrk="1" hangingPunct="1">
              <a:buNone/>
            </a:pPr>
            <a:endParaRPr lang="en-US" altLang="en-US" sz="3100" dirty="0"/>
          </a:p>
          <a:p>
            <a:pPr marL="0" indent="0">
              <a:buNone/>
            </a:pPr>
            <a:endParaRPr lang="en-US" altLang="en-US" sz="3500" dirty="0"/>
          </a:p>
          <a:p>
            <a:pPr marL="0" indent="0" eaLnBrk="1" hangingPunct="1">
              <a:buNone/>
            </a:pPr>
            <a:endParaRPr lang="en-US" altLang="en-US" sz="3500" dirty="0"/>
          </a:p>
          <a:p>
            <a:pPr marL="0" indent="0" eaLnBrk="1" hangingPunct="1">
              <a:buNone/>
            </a:pPr>
            <a:r>
              <a:rPr lang="en-US" altLang="en-US" sz="2800" dirty="0"/>
              <a:t>LHS Web Site: </a:t>
            </a:r>
            <a:r>
              <a:rPr lang="en-US" altLang="en-US" sz="2800" dirty="0">
                <a:hlinkClick r:id="rId4"/>
              </a:rPr>
              <a:t>WWW.AISD.NET/LAMAR</a:t>
            </a:r>
            <a:endParaRPr lang="en-US" altLang="en-US" sz="2800" dirty="0"/>
          </a:p>
          <a:p>
            <a:pPr marL="0" lvl="1" indent="0">
              <a:buNone/>
            </a:pPr>
            <a:r>
              <a:rPr lang="en-US" altLang="en-US" sz="2800" dirty="0"/>
              <a:t>Lamar Counseling Office Number: 682-867-8310</a:t>
            </a:r>
          </a:p>
          <a:p>
            <a:pPr marL="0" indent="0" eaLnBrk="1" hangingPunct="1">
              <a:buNone/>
            </a:pPr>
            <a:r>
              <a:rPr lang="en-US" altLang="en-US" sz="2800" dirty="0"/>
              <a:t>								</a:t>
            </a:r>
          </a:p>
          <a:p>
            <a:pPr marL="0" indent="0" algn="r" eaLnBrk="1" hangingPunct="1">
              <a:buNone/>
            </a:pPr>
            <a:r>
              <a:rPr lang="en-US" altLang="en-US" sz="1900" dirty="0"/>
              <a:t>LHS Award Winning UIL Accounting Team</a:t>
            </a:r>
          </a:p>
        </p:txBody>
      </p:sp>
      <p:sp>
        <p:nvSpPr>
          <p:cNvPr id="4" name="Rectangle 3"/>
          <p:cNvSpPr/>
          <p:nvPr/>
        </p:nvSpPr>
        <p:spPr>
          <a:xfrm>
            <a:off x="3748013" y="381001"/>
            <a:ext cx="467057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LAMAR COUNSELORS</a:t>
            </a:r>
          </a:p>
        </p:txBody>
      </p:sp>
      <p:pic>
        <p:nvPicPr>
          <p:cNvPr id="2150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02" y="3562895"/>
            <a:ext cx="6243199" cy="1196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6F2A42-7FCF-4F71-9E7A-D949F6F37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6526" y="214904"/>
            <a:ext cx="609600" cy="609600"/>
          </a:xfrm>
          <a:prstGeom prst="rect">
            <a:avLst/>
          </a:prstGeom>
        </p:spPr>
      </p:pic>
      <p:pic>
        <p:nvPicPr>
          <p:cNvPr id="2050" name="Picture 2" descr="https://attachments.office.net/owa/gsimmon1%40aisd.net/service.svc/s/GetAttachmentThumbnail?id=AAMkAGYyZmZlZDhmLTVmYTQtNGU2MS04YjY0LTdhM2E0OGFiNWY5MwBGAAAAAABU4GUR8WdxSaU4GLo7D1Y2BwBfJfypcSmaQI9KxPwVNdmNAAAAAAEMAABfJfypcSmaQI9KxPwVNdmNAASbFgH5AAABEgAQAOaqICt6HUBMkSP3ud9DsYg%3D&amp;thumbnailType=2&amp;token=eyJhbGciOiJSUzI1NiIsImtpZCI6IjMwODE3OUNFNUY0QjUyRTc4QjJEQjg5NjZCQUY0RUNDMzcyN0FFRUUiLCJ0eXAiOiJKV1QiLCJ4NXQiOiJNSUY1emw5TFV1ZUxMYmlXYTY5T3pEY25ydTQifQ.eyJvcmlnaW4iOiJodHRwczovL291dGxvb2sub2ZmaWNlLmNvbSIsInVjIjoiNTM4ODcyMGNkNGI4NDAyM2IxNDI0ZDFiYmEzNTZiNjIiLCJzaWduaW5fc3RhdGUiOiJbXCJrbXNpXCJdIiwidmVyIjoiRXhjaGFuZ2UuQ2FsbGJhY2suVjEiLCJhcHBjdHhzZW5kZXIiOiJPd2FEb3dubG9hZEAxYmE5NjQxNS1hMTU1LTRiYTktODFhZi04ZWEzNTA1MmI3MTciLCJpc3NyaW5nIjoiV1ciLCJhcHBjdHgiOiJ7XCJtc2V4Y2hwcm90XCI6XCJvd2FcIixcInB1aWRcIjpcIjExNTM4MzYyOTY0NzAzMjU0NzZcIixcInNjb3BlXCI6XCJPd2FEb3dubG9hZFwiLFwib2lkXCI6XCJjMzZiZDY0My03YWNmLTQ4NzAtOTgxMC02ZWQ1YjZkYTQ1ZDNcIixcInByaW1hcnlzaWRcIjpcIlMtMS01LTIxLTM2NzMyODQ2NDItMTI4MzcwODcxMC0xMzU0NjY0MTYxLTgyMzA1NjlcIn0iLCJuYmYiOjE2MTg4NDgyOTIsImV4cCI6MTYxODg0ODg5MiwiaXNzIjoiMDAwMDAwMDItMDAwMC0wZmYxLWNlMDAtMDAwMDAwMDAwMDAwQDFiYTk2NDE1LWExNTUtNGJhOS04MWFmLThlYTM1MDUyYjcxNyIsImF1ZCI6IjAwMDAwMDAyLTAwMDAtMGZmMS1jZTAwLTAwMDAwMDAwMDAwMC9hdHRhY2htZW50cy5vZmZpY2UubmV0QDFiYTk2NDE1LWExNTUtNGJhOS04MWFmLThlYTM1MDUyYjcxNyIsImhhcHAiOiJvd2EifQ.MBA5QX54JhwsLhsK-LI87MlgEBAUB2yPWPNmEcp3d2SHbRmbPgkUmXbNFMSLa8vLzJPSTZoNAxITHYbauSzAmG7g1vH2OZ8xbZaiHE5KDWSyiAk41vHSOSfFnYo4xgmPhi_jqE65ATJtJsgtEzyuhE2CyQtmQKeyXXZulKYLRvwvgLnTlxKaaswi7TjOis88mnqfF6vTsHbf_orBwDfiKL1m0dKlI8shBbwWN7Ki7u3Lrnszj_Zv3YP7XByjkDPRUEmjx83poM3g4_0DulDxwcjz-aSIseHt0bq1z4l_VodPpV6hGkjAwQVhxKEtp1JOHOB4bVnE8_6Q7elv6ZN-cQ&amp;X-OWA-CANARY=ao847kbgA0W9AK-5Y8Wxd7D62PxMA9kY5N5K0vt-AhjUDmQpuN-SbJQ2AbWR6ZinGPBXeyahzbM.&amp;owa=outlook.office.com&amp;scriptVer=20210412005.10&amp;animation=tr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2" y="2901391"/>
            <a:ext cx="4589712" cy="345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08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220">
        <p:circle/>
      </p:transition>
    </mc:Choice>
    <mc:Fallback xmlns="">
      <p:transition spd="slow" advTm="1022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STAAR Tests for 8</a:t>
            </a:r>
            <a:r>
              <a:rPr lang="en-US" altLang="en-US" baseline="30000" dirty="0"/>
              <a:t>th</a:t>
            </a:r>
            <a:r>
              <a:rPr lang="en-US" altLang="en-US" dirty="0"/>
              <a:t> Grade: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Reading</a:t>
            </a:r>
          </a:p>
          <a:p>
            <a:r>
              <a:rPr lang="en-US" altLang="en-US" sz="3200" dirty="0"/>
              <a:t>Math</a:t>
            </a:r>
          </a:p>
          <a:p>
            <a:r>
              <a:rPr lang="en-US" altLang="en-US" sz="3200" dirty="0"/>
              <a:t>Science</a:t>
            </a:r>
          </a:p>
          <a:p>
            <a:r>
              <a:rPr lang="en-US" altLang="en-US" sz="3200" dirty="0"/>
              <a:t>Social Studies</a:t>
            </a:r>
          </a:p>
        </p:txBody>
      </p:sp>
      <p:pic>
        <p:nvPicPr>
          <p:cNvPr id="6" name="Audio 1">
            <a:hlinkClick r:id="" action="ppaction://media"/>
            <a:extLst>
              <a:ext uri="{FF2B5EF4-FFF2-40B4-BE49-F238E27FC236}">
                <a16:creationId xmlns:a16="http://schemas.microsoft.com/office/drawing/2014/main" id="{E0DB4C2A-6E4C-448E-9897-D3A4583CD9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0086" y="5879592"/>
            <a:ext cx="609600" cy="609600"/>
          </a:xfrm>
          <a:prstGeom prst="rect">
            <a:avLst/>
          </a:prstGeom>
        </p:spPr>
      </p:pic>
      <p:pic>
        <p:nvPicPr>
          <p:cNvPr id="1026" name="Picture 2" descr="Image result for staar eo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676" y="2172560"/>
            <a:ext cx="638175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61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33400"/>
            <a:ext cx="4040188" cy="585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400" y="1600201"/>
            <a:ext cx="43434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COURSE</a:t>
            </a:r>
            <a:b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</a:b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DESCRIPTION</a:t>
            </a:r>
            <a:b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</a:b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HANDBOOK</a:t>
            </a:r>
          </a:p>
          <a:p>
            <a:pPr algn="ctr">
              <a:defRPr/>
            </a:pP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  <a:p>
            <a:pPr algn="ctr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Found at</a:t>
            </a:r>
          </a:p>
          <a:p>
            <a:pPr algn="ctr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Aisd.net (students tab)</a:t>
            </a: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203108"/>
            <a:ext cx="174942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B31A4C-0A2C-4C14-9967-D03BED2F78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4091" y="59914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1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00">
        <p:circle/>
      </p:transition>
    </mc:Choice>
    <mc:Fallback xmlns="">
      <p:transition spd="slow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0" y="582614"/>
            <a:ext cx="3454400" cy="4370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8229600" cy="5791200"/>
          </a:xfrm>
        </p:spPr>
        <p:txBody>
          <a:bodyPr>
            <a:normAutofit fontScale="90000"/>
          </a:bodyPr>
          <a:lstStyle/>
          <a:p>
            <a:pPr algn="l" eaLnBrk="1" hangingPunct="1"/>
            <a:br>
              <a:rPr lang="en-US" altLang="en-US" b="1" dirty="0">
                <a:solidFill>
                  <a:schemeClr val="tx1"/>
                </a:solidFill>
                <a:latin typeface="Arial" charset="0"/>
              </a:rPr>
            </a:br>
            <a:r>
              <a:rPr lang="en-US" altLang="en-US" b="1" dirty="0">
                <a:solidFill>
                  <a:schemeClr val="tx1"/>
                </a:solidFill>
              </a:rPr>
              <a:t>Use this book for:</a:t>
            </a:r>
            <a:br>
              <a:rPr lang="en-US" altLang="en-US" b="1" dirty="0">
                <a:solidFill>
                  <a:schemeClr val="tx1"/>
                </a:solidFill>
              </a:rPr>
            </a:br>
            <a:br>
              <a:rPr lang="en-US" altLang="en-US" b="1" dirty="0">
                <a:solidFill>
                  <a:schemeClr val="tx1"/>
                </a:solidFill>
              </a:rPr>
            </a:br>
            <a:r>
              <a:rPr lang="en-US" altLang="en-US" dirty="0">
                <a:solidFill>
                  <a:schemeClr val="tx1"/>
                </a:solidFill>
              </a:rPr>
              <a:t>- Course planning</a:t>
            </a:r>
            <a:br>
              <a:rPr lang="en-US" altLang="en-US" dirty="0">
                <a:solidFill>
                  <a:schemeClr val="tx1"/>
                </a:solidFill>
              </a:rPr>
            </a:br>
            <a:r>
              <a:rPr lang="en-US" altLang="en-US" dirty="0">
                <a:solidFill>
                  <a:schemeClr val="tx1"/>
                </a:solidFill>
              </a:rPr>
              <a:t>- Course selection</a:t>
            </a:r>
            <a:br>
              <a:rPr lang="en-US" altLang="en-US" dirty="0">
                <a:solidFill>
                  <a:schemeClr val="tx1"/>
                </a:solidFill>
              </a:rPr>
            </a:br>
            <a:r>
              <a:rPr lang="en-US" altLang="en-US" dirty="0">
                <a:solidFill>
                  <a:schemeClr val="tx1"/>
                </a:solidFill>
              </a:rPr>
              <a:t>- Information on:</a:t>
            </a:r>
            <a:br>
              <a:rPr lang="en-US" altLang="en-US" dirty="0">
                <a:solidFill>
                  <a:schemeClr val="tx1"/>
                </a:solidFill>
              </a:rPr>
            </a:br>
            <a:r>
              <a:rPr lang="en-US" altLang="en-US" dirty="0">
                <a:solidFill>
                  <a:schemeClr val="tx1"/>
                </a:solidFill>
              </a:rPr>
              <a:t>	</a:t>
            </a:r>
            <a:r>
              <a:rPr lang="en-US" altLang="en-US" sz="3200" dirty="0">
                <a:solidFill>
                  <a:schemeClr val="tx1"/>
                </a:solidFill>
              </a:rPr>
              <a:t>GPA</a:t>
            </a:r>
            <a:br>
              <a:rPr lang="en-US" altLang="en-US" sz="3200" dirty="0">
                <a:solidFill>
                  <a:schemeClr val="tx1"/>
                </a:solidFill>
              </a:rPr>
            </a:br>
            <a:r>
              <a:rPr lang="en-US" altLang="en-US" sz="3200" dirty="0">
                <a:solidFill>
                  <a:schemeClr val="tx1"/>
                </a:solidFill>
              </a:rPr>
              <a:t>	UIL eligibility</a:t>
            </a:r>
            <a:br>
              <a:rPr lang="en-US" altLang="en-US" sz="3200" dirty="0">
                <a:solidFill>
                  <a:schemeClr val="tx1"/>
                </a:solidFill>
              </a:rPr>
            </a:br>
            <a:r>
              <a:rPr lang="en-US" altLang="en-US" sz="3200" dirty="0">
                <a:solidFill>
                  <a:schemeClr val="tx1"/>
                </a:solidFill>
              </a:rPr>
              <a:t>	Attendance rules</a:t>
            </a:r>
            <a:br>
              <a:rPr lang="en-US" altLang="en-US" sz="3200" dirty="0">
                <a:solidFill>
                  <a:schemeClr val="tx1"/>
                </a:solidFill>
              </a:rPr>
            </a:br>
            <a:r>
              <a:rPr lang="en-US" altLang="en-US" sz="3200" dirty="0">
                <a:solidFill>
                  <a:schemeClr val="tx1"/>
                </a:solidFill>
              </a:rPr>
              <a:t>	College/Tech school information</a:t>
            </a:r>
            <a:br>
              <a:rPr lang="en-US" altLang="en-US" sz="3200" dirty="0">
                <a:solidFill>
                  <a:schemeClr val="tx1"/>
                </a:solidFill>
              </a:rPr>
            </a:br>
            <a:r>
              <a:rPr lang="en-US" altLang="en-US" sz="3200" dirty="0">
                <a:solidFill>
                  <a:schemeClr val="tx1"/>
                </a:solidFill>
              </a:rPr>
              <a:t>	Graduation Information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A25AAE-EF47-42A6-A3F5-8871A4150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300">
        <p:circle/>
      </p:transition>
    </mc:Choice>
    <mc:Fallback xmlns="">
      <p:transition spd="slow" advTm="193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228600"/>
            <a:ext cx="7772400" cy="6248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>
                <a:solidFill>
                  <a:schemeClr val="tx1"/>
                </a:solidFill>
              </a:rPr>
              <a:t>Course descriptions show:</a:t>
            </a:r>
            <a:br>
              <a:rPr lang="en-US" altLang="en-US" sz="4800" dirty="0">
                <a:solidFill>
                  <a:schemeClr val="tx1"/>
                </a:solidFill>
              </a:rPr>
            </a:br>
            <a:br>
              <a:rPr lang="en-US" altLang="en-US" sz="4800" dirty="0">
                <a:solidFill>
                  <a:schemeClr val="tx1"/>
                </a:solidFill>
              </a:rPr>
            </a:br>
            <a:r>
              <a:rPr lang="en-US" altLang="en-US" sz="4800" dirty="0">
                <a:solidFill>
                  <a:schemeClr val="tx1"/>
                </a:solidFill>
              </a:rPr>
              <a:t>  </a:t>
            </a:r>
            <a:r>
              <a:rPr lang="en-US" altLang="en-US" sz="4400" dirty="0">
                <a:solidFill>
                  <a:schemeClr val="tx1"/>
                </a:solidFill>
              </a:rPr>
              <a:t>-AISD course number</a:t>
            </a:r>
            <a:br>
              <a:rPr lang="en-US" altLang="en-US" sz="4400" dirty="0">
                <a:solidFill>
                  <a:schemeClr val="tx1"/>
                </a:solidFill>
              </a:rPr>
            </a:br>
            <a:r>
              <a:rPr lang="en-US" altLang="en-US" sz="4400" dirty="0">
                <a:solidFill>
                  <a:schemeClr val="tx1"/>
                </a:solidFill>
              </a:rPr>
              <a:t>  -AISD course title</a:t>
            </a:r>
            <a:br>
              <a:rPr lang="en-US" altLang="en-US" sz="4400" dirty="0">
                <a:solidFill>
                  <a:schemeClr val="tx1"/>
                </a:solidFill>
              </a:rPr>
            </a:br>
            <a:r>
              <a:rPr lang="en-US" altLang="en-US" sz="4400" dirty="0">
                <a:solidFill>
                  <a:schemeClr val="tx1"/>
                </a:solidFill>
              </a:rPr>
              <a:t>  -Description of course</a:t>
            </a:r>
            <a:br>
              <a:rPr lang="en-US" altLang="en-US" sz="4400" dirty="0">
                <a:solidFill>
                  <a:schemeClr val="tx1"/>
                </a:solidFill>
              </a:rPr>
            </a:br>
            <a:r>
              <a:rPr lang="en-US" altLang="en-US" sz="4400" dirty="0">
                <a:solidFill>
                  <a:schemeClr val="tx1"/>
                </a:solidFill>
              </a:rPr>
              <a:t>  -Grade level offered*</a:t>
            </a:r>
            <a:br>
              <a:rPr lang="en-US" altLang="en-US" sz="4400" dirty="0">
                <a:solidFill>
                  <a:schemeClr val="tx1"/>
                </a:solidFill>
              </a:rPr>
            </a:br>
            <a:r>
              <a:rPr lang="en-US" altLang="en-US" sz="4400" dirty="0">
                <a:solidFill>
                  <a:schemeClr val="tx1"/>
                </a:solidFill>
              </a:rPr>
              <a:t>  -Prerequisites</a:t>
            </a:r>
            <a:br>
              <a:rPr lang="en-US" altLang="en-US" sz="4400" dirty="0">
                <a:solidFill>
                  <a:schemeClr val="tx1"/>
                </a:solidFill>
              </a:rPr>
            </a:br>
            <a:r>
              <a:rPr lang="en-US" altLang="en-US" sz="4400" dirty="0">
                <a:solidFill>
                  <a:schemeClr val="tx1"/>
                </a:solidFill>
              </a:rPr>
              <a:t>  -Credit received for course</a:t>
            </a:r>
            <a:br>
              <a:rPr lang="en-US" altLang="en-US" sz="4800" dirty="0">
                <a:solidFill>
                  <a:schemeClr val="tx1"/>
                </a:solidFill>
              </a:rPr>
            </a:br>
            <a:r>
              <a:rPr lang="en-US" altLang="en-US" sz="4800" dirty="0">
                <a:solidFill>
                  <a:schemeClr val="tx1"/>
                </a:solidFill>
              </a:rPr>
              <a:t> </a:t>
            </a:r>
            <a:r>
              <a:rPr lang="en-US" altLang="en-US" sz="1800" b="1" dirty="0">
                <a:solidFill>
                  <a:schemeClr val="tx1"/>
                </a:solidFill>
              </a:rPr>
              <a:t>*May be adjusted due to campus circumstances.</a:t>
            </a:r>
            <a:endParaRPr lang="en-US" altLang="en-US" sz="4800" b="1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7E29B8-C7E5-41B6-A92F-D7896DF89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000">
        <p:circle/>
      </p:transition>
    </mc:Choice>
    <mc:Fallback xmlns="">
      <p:transition spd="slow" advTm="2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981200" y="1635126"/>
            <a:ext cx="8229600" cy="134937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endParaRPr lang="en-US" sz="6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0" y="762000"/>
            <a:ext cx="7772400" cy="563880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en-US" sz="25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Example:</a:t>
            </a:r>
            <a:endParaRPr lang="en-US" sz="25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  <a:defRPr/>
            </a:pPr>
            <a:endParaRPr lang="en-US" sz="25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  <a:defRPr/>
            </a:pPr>
            <a:endParaRPr lang="en-US" sz="25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en-US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MA1245 - GEOMETRY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en-US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Relations, properties and measurement of surfaces, lines and angles in one, two, and three-dimensional figures are investigated and used in this course.  It is designed to develop deductive thinking, and to emphasize problem solving using proofs and definitions while integrating algebraic concepts</a:t>
            </a:r>
            <a:r>
              <a:rPr lang="en-US" sz="2500">
                <a:effectLst>
                  <a:outerShdw blurRad="38100" dist="38100" dir="2700000" algn="tl">
                    <a:srgbClr val="000000"/>
                  </a:outerShdw>
                </a:effectLst>
              </a:rPr>
              <a:t>.  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  <a:defRPr/>
            </a:pPr>
            <a:endParaRPr lang="en-US" sz="25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en-US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Grade Placement:  10-12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en-US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Prerequisite:  Algebra I			      1 unit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  <a:defRPr/>
            </a:pP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13A6A4-81A3-4218-B7D0-DEFB4866D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5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5671">
        <p:circle/>
      </p:transition>
    </mc:Choice>
    <mc:Fallback xmlns="">
      <p:transition spd="slow" advTm="3567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0313" y="4175392"/>
            <a:ext cx="6731306" cy="2522863"/>
          </a:xfrm>
        </p:spPr>
        <p:txBody>
          <a:bodyPr>
            <a:normAutofit/>
          </a:bodyPr>
          <a:lstStyle/>
          <a:p>
            <a:r>
              <a:rPr lang="en-US" sz="3200" dirty="0"/>
              <a:t>Freshman				0</a:t>
            </a:r>
          </a:p>
          <a:p>
            <a:r>
              <a:rPr lang="en-US" sz="3200" dirty="0"/>
              <a:t>Sophomore			6</a:t>
            </a:r>
          </a:p>
          <a:p>
            <a:r>
              <a:rPr lang="en-US" sz="3200" dirty="0"/>
              <a:t>Junior				12</a:t>
            </a:r>
          </a:p>
          <a:p>
            <a:r>
              <a:rPr lang="en-US" sz="3200" dirty="0"/>
              <a:t>Senior				18</a:t>
            </a: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07" y="1317610"/>
            <a:ext cx="6645164" cy="276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3">
            <a:hlinkClick r:id="" action="ppaction://media"/>
            <a:extLst>
              <a:ext uri="{FF2B5EF4-FFF2-40B4-BE49-F238E27FC236}">
                <a16:creationId xmlns:a16="http://schemas.microsoft.com/office/drawing/2014/main" id="{73DBDB55-AED5-4CDE-A1E8-479A2F3AA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6088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0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/>
    </mc:Choice>
    <mc:Fallback xmlns="">
      <p:transition spd="slow" advClick="0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"/>
</p:tagLst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3418</TotalTime>
  <Words>1838</Words>
  <Application>Microsoft Office PowerPoint</Application>
  <PresentationFormat>Widescreen</PresentationFormat>
  <Paragraphs>247</Paragraphs>
  <Slides>34</Slides>
  <Notes>0</Notes>
  <HiddenSlides>0</HiddenSlides>
  <MMClips>35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Badge</vt:lpstr>
      <vt:lpstr>freshman registration 2024</vt:lpstr>
      <vt:lpstr>Registration for 2024-2025</vt:lpstr>
      <vt:lpstr>To go to high school you must:</vt:lpstr>
      <vt:lpstr>STAAR Tests for 8th Grade:</vt:lpstr>
      <vt:lpstr>PowerPoint Presentation</vt:lpstr>
      <vt:lpstr> Use this book for:  - Course planning - Course selection - Information on:  GPA  UIL eligibility  Attendance rules  College/Tech school information  Graduation Information</vt:lpstr>
      <vt:lpstr>Course descriptions show:    -AISD course number   -AISD course title   -Description of course   -Grade level offered*   -Prerequisites   -Credit received for course  *May be adjusted due to campus circumstances.</vt:lpstr>
      <vt:lpstr>   </vt:lpstr>
      <vt:lpstr>Grade classification</vt:lpstr>
      <vt:lpstr>Graduation requirements</vt:lpstr>
      <vt:lpstr>endorsements</vt:lpstr>
      <vt:lpstr>Staar eoc exams</vt:lpstr>
      <vt:lpstr>Performance acknowledgement</vt:lpstr>
      <vt:lpstr>Enrolling in specialty courses</vt:lpstr>
      <vt:lpstr>How can I join AVID?</vt:lpstr>
      <vt:lpstr>PowerPoint Presentation</vt:lpstr>
      <vt:lpstr>PowerPoint Presentation</vt:lpstr>
      <vt:lpstr>Why take advanced classes?</vt:lpstr>
      <vt:lpstr>Spanish: Native Speakers</vt:lpstr>
      <vt:lpstr>PowerPoint Presentation</vt:lpstr>
      <vt:lpstr>Athletics </vt:lpstr>
      <vt:lpstr>Fine arts </vt:lpstr>
      <vt:lpstr>PowerPoint Presentation</vt:lpstr>
      <vt:lpstr>Click the play icon once it loads. when it finishes, the slide will advance on its own. </vt:lpstr>
      <vt:lpstr>Band</vt:lpstr>
      <vt:lpstr>orchestra</vt:lpstr>
      <vt:lpstr>PowerPoint Presentation</vt:lpstr>
      <vt:lpstr>Viqueens</vt:lpstr>
      <vt:lpstr>PowerPoint Presentation</vt:lpstr>
      <vt:lpstr>Specialty courses (junior and senior years)</vt:lpstr>
      <vt:lpstr>Career and technical center</vt:lpstr>
      <vt:lpstr>PowerPoint Presentation</vt:lpstr>
      <vt:lpstr>Choose classes wisely</vt:lpstr>
      <vt:lpstr>PowerPoint Presentation</vt:lpstr>
    </vt:vector>
  </TitlesOfParts>
  <Company>Arlington ISD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Choosing  Classes  For  Next Year</dc:title>
  <dc:creator>GLENDA SIMMONS</dc:creator>
  <cp:lastModifiedBy>Glenda SIMMONS</cp:lastModifiedBy>
  <cp:revision>181</cp:revision>
  <cp:lastPrinted>2017-01-13T17:01:28Z</cp:lastPrinted>
  <dcterms:created xsi:type="dcterms:W3CDTF">2017-01-12T21:54:02Z</dcterms:created>
  <dcterms:modified xsi:type="dcterms:W3CDTF">2024-01-23T14:48:40Z</dcterms:modified>
</cp:coreProperties>
</file>