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8.xml" ContentType="application/vnd.openxmlformats-officedocument.presentationml.tags+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5.xml" ContentType="application/vnd.openxmlformats-officedocument.presentationml.tags+xml"/>
  <Override PartName="/ppt/notesSlides/notesSlide15.xml" ContentType="application/vnd.openxmlformats-officedocument.presentationml.notesSlide+xml"/>
  <Override PartName="/ppt/ink/ink1.xml" ContentType="application/inkml+xml"/>
  <Override PartName="/ppt/ink/ink2.xml" ContentType="application/inkml+xml"/>
  <Override PartName="/ppt/tags/tag36.xml" ContentType="application/vnd.openxmlformats-officedocument.presentationml.tags+xml"/>
  <Override PartName="/ppt/notesSlides/notesSlide16.xml" ContentType="application/vnd.openxmlformats-officedocument.presentationml.notesSlide+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notesSlides/notesSlide18.xml" ContentType="application/vnd.openxmlformats-officedocument.presentationml.notesSlide+xml"/>
  <Override PartName="/ppt/tags/tag39.xml" ContentType="application/vnd.openxmlformats-officedocument.presentationml.tags+xml"/>
  <Override PartName="/ppt/notesSlides/notesSlide19.xml" ContentType="application/vnd.openxmlformats-officedocument.presentationml.notesSlide+xml"/>
  <Override PartName="/ppt/tags/tag40.xml" ContentType="application/vnd.openxmlformats-officedocument.presentationml.tags+xml"/>
  <Override PartName="/ppt/notesSlides/notesSlide20.xml" ContentType="application/vnd.openxmlformats-officedocument.presentationml.notesSlide+xml"/>
  <Override PartName="/ppt/tags/tag41.xml" ContentType="application/vnd.openxmlformats-officedocument.presentationml.tags+xml"/>
  <Override PartName="/ppt/notesSlides/notesSlide21.xml" ContentType="application/vnd.openxmlformats-officedocument.presentationml.notesSlide+xml"/>
  <Override PartName="/ppt/tags/tag42.xml" ContentType="application/vnd.openxmlformats-officedocument.presentationml.tags+xml"/>
  <Override PartName="/ppt/notesSlides/notesSlide22.xml" ContentType="application/vnd.openxmlformats-officedocument.presentationml.notesSlide+xml"/>
  <Override PartName="/ppt/tags/tag43.xml" ContentType="application/vnd.openxmlformats-officedocument.presentationml.tags+xml"/>
  <Override PartName="/ppt/notesSlides/notesSlide23.xml" ContentType="application/vnd.openxmlformats-officedocument.presentationml.notesSlide+xml"/>
  <Override PartName="/ppt/tags/tag44.xml" ContentType="application/vnd.openxmlformats-officedocument.presentationml.tags+xml"/>
  <Override PartName="/ppt/notesSlides/notesSlide24.xml" ContentType="application/vnd.openxmlformats-officedocument.presentationml.notesSlide+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notesSlides/notesSlide28.xml" ContentType="application/vnd.openxmlformats-officedocument.presentationml.notesSlide+xml"/>
  <Override PartName="/ppt/tags/tag49.xml" ContentType="application/vnd.openxmlformats-officedocument.presentationml.tags+xml"/>
  <Override PartName="/ppt/notesSlides/notesSlide29.xml" ContentType="application/vnd.openxmlformats-officedocument.presentationml.notesSlide+xml"/>
  <Override PartName="/ppt/tags/tag50.xml" ContentType="application/vnd.openxmlformats-officedocument.presentationml.tags+xml"/>
  <Override PartName="/ppt/notesSlides/notesSlide30.xml" ContentType="application/vnd.openxmlformats-officedocument.presentationml.notesSlide+xml"/>
  <Override PartName="/ppt/tags/tag51.xml" ContentType="application/vnd.openxmlformats-officedocument.presentationml.tags+xml"/>
  <Override PartName="/ppt/notesSlides/notesSlide31.xml" ContentType="application/vnd.openxmlformats-officedocument.presentationml.notesSlide+xml"/>
  <Override PartName="/ppt/tags/tag52.xml" ContentType="application/vnd.openxmlformats-officedocument.presentationml.tags+xml"/>
  <Override PartName="/ppt/notesSlides/notesSlide32.xml" ContentType="application/vnd.openxmlformats-officedocument.presentationml.notesSlide+xml"/>
  <Override PartName="/ppt/tags/tag53.xml" ContentType="application/vnd.openxmlformats-officedocument.presentationml.tags+xml"/>
  <Override PartName="/ppt/notesSlides/notesSlide33.xml" ContentType="application/vnd.openxmlformats-officedocument.presentationml.notesSlide+xml"/>
  <Override PartName="/ppt/tags/tag54.xml" ContentType="application/vnd.openxmlformats-officedocument.presentationml.tags+xml"/>
  <Override PartName="/ppt/notesSlides/notesSlide34.xml" ContentType="application/vnd.openxmlformats-officedocument.presentationml.notesSlide+xml"/>
  <Override PartName="/ppt/tags/tag55.xml" ContentType="application/vnd.openxmlformats-officedocument.presentationml.tags+xml"/>
  <Override PartName="/ppt/notesSlides/notesSlide35.xml" ContentType="application/vnd.openxmlformats-officedocument.presentationml.notesSlide+xml"/>
  <Override PartName="/ppt/tags/tag56.xml" ContentType="application/vnd.openxmlformats-officedocument.presentationml.tags+xml"/>
  <Override PartName="/ppt/notesSlides/notesSlide36.xml" ContentType="application/vnd.openxmlformats-officedocument.presentationml.notesSlide+xml"/>
  <Override PartName="/ppt/tags/tag57.xml" ContentType="application/vnd.openxmlformats-officedocument.presentationml.tags+xml"/>
  <Override PartName="/ppt/notesSlides/notesSlide37.xml" ContentType="application/vnd.openxmlformats-officedocument.presentationml.notesSlide+xml"/>
  <Override PartName="/ppt/tags/tag58.xml" ContentType="application/vnd.openxmlformats-officedocument.presentationml.tags+xml"/>
  <Override PartName="/ppt/notesSlides/notesSlide38.xml" ContentType="application/vnd.openxmlformats-officedocument.presentationml.notesSlide+xml"/>
  <Override PartName="/ppt/tags/tag59.xml" ContentType="application/vnd.openxmlformats-officedocument.presentationml.tags+xml"/>
  <Override PartName="/ppt/notesSlides/notesSlide39.xml" ContentType="application/vnd.openxmlformats-officedocument.presentationml.notesSlide+xml"/>
  <Override PartName="/ppt/tags/tag60.xml" ContentType="application/vnd.openxmlformats-officedocument.presentationml.tags+xml"/>
  <Override PartName="/ppt/notesSlides/notesSlide40.xml" ContentType="application/vnd.openxmlformats-officedocument.presentationml.notesSlide+xml"/>
  <Override PartName="/ppt/tags/tag61.xml" ContentType="application/vnd.openxmlformats-officedocument.presentationml.tags+xml"/>
  <Override PartName="/ppt/notesSlides/notesSlide41.xml" ContentType="application/vnd.openxmlformats-officedocument.presentationml.notesSlide+xml"/>
  <Override PartName="/ppt/tags/tag62.xml" ContentType="application/vnd.openxmlformats-officedocument.presentationml.tags+xml"/>
  <Override PartName="/ppt/notesSlides/notesSlide42.xml" ContentType="application/vnd.openxmlformats-officedocument.presentationml.notesSlide+xml"/>
  <Override PartName="/ppt/tags/tag63.xml" ContentType="application/vnd.openxmlformats-officedocument.presentationml.tags+xml"/>
  <Override PartName="/ppt/notesSlides/notesSlide4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44.xml" ContentType="application/vnd.openxmlformats-officedocument.presentationml.notesSlide+xml"/>
  <Override PartName="/ppt/tags/tag66.xml" ContentType="application/vnd.openxmlformats-officedocument.presentationml.tags+xml"/>
  <Override PartName="/ppt/notesSlides/notesSlide45.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4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47.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48.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49.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50.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51.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52.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53.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54.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55.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5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57.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58.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59.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60.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6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99.xml" ContentType="application/vnd.openxmlformats-officedocument.presentationml.tags+xml"/>
  <Override PartName="/ppt/tags/tag100.xml" ContentType="application/vnd.openxmlformats-officedocument.presentationml.tags+xml"/>
  <Override PartName="/ppt/notesSlides/notesSlide6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64.xml" ContentType="application/vnd.openxmlformats-officedocument.presentationml.notesSlide+xml"/>
  <Override PartName="/ppt/tags/tag105.xml" ContentType="application/vnd.openxmlformats-officedocument.presentationml.tags+xml"/>
  <Override PartName="/ppt/notesSlides/notesSlide6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06.xml" ContentType="application/vnd.openxmlformats-officedocument.presentationml.tags+xml"/>
  <Override PartName="/ppt/tags/tag107.xml" ContentType="application/vnd.openxmlformats-officedocument.presentationml.tags+xml"/>
  <Override PartName="/ppt/notesSlides/notesSlide66.xml" ContentType="application/vnd.openxmlformats-officedocument.presentationml.notesSlide+xml"/>
  <Override PartName="/ppt/tags/tag10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60" r:id="rId2"/>
  </p:sldMasterIdLst>
  <p:notesMasterIdLst>
    <p:notesMasterId r:id="rId69"/>
  </p:notesMasterIdLst>
  <p:handoutMasterIdLst>
    <p:handoutMasterId r:id="rId70"/>
  </p:handoutMasterIdLst>
  <p:sldIdLst>
    <p:sldId id="728" r:id="rId3"/>
    <p:sldId id="831" r:id="rId4"/>
    <p:sldId id="858" r:id="rId5"/>
    <p:sldId id="860" r:id="rId6"/>
    <p:sldId id="896" r:id="rId7"/>
    <p:sldId id="832" r:id="rId8"/>
    <p:sldId id="738" r:id="rId9"/>
    <p:sldId id="853" r:id="rId10"/>
    <p:sldId id="600" r:id="rId11"/>
    <p:sldId id="833" r:id="rId12"/>
    <p:sldId id="854" r:id="rId13"/>
    <p:sldId id="897" r:id="rId14"/>
    <p:sldId id="861" r:id="rId15"/>
    <p:sldId id="898" r:id="rId16"/>
    <p:sldId id="862" r:id="rId17"/>
    <p:sldId id="863" r:id="rId18"/>
    <p:sldId id="864" r:id="rId19"/>
    <p:sldId id="870" r:id="rId20"/>
    <p:sldId id="869" r:id="rId21"/>
    <p:sldId id="871" r:id="rId22"/>
    <p:sldId id="881" r:id="rId23"/>
    <p:sldId id="866" r:id="rId24"/>
    <p:sldId id="872" r:id="rId25"/>
    <p:sldId id="875" r:id="rId26"/>
    <p:sldId id="876" r:id="rId27"/>
    <p:sldId id="883" r:id="rId28"/>
    <p:sldId id="877" r:id="rId29"/>
    <p:sldId id="878" r:id="rId30"/>
    <p:sldId id="879" r:id="rId31"/>
    <p:sldId id="880" r:id="rId32"/>
    <p:sldId id="884" r:id="rId33"/>
    <p:sldId id="885" r:id="rId34"/>
    <p:sldId id="886" r:id="rId35"/>
    <p:sldId id="887" r:id="rId36"/>
    <p:sldId id="888" r:id="rId37"/>
    <p:sldId id="889" r:id="rId38"/>
    <p:sldId id="890" r:id="rId39"/>
    <p:sldId id="891" r:id="rId40"/>
    <p:sldId id="892" r:id="rId41"/>
    <p:sldId id="893" r:id="rId42"/>
    <p:sldId id="894" r:id="rId43"/>
    <p:sldId id="895" r:id="rId44"/>
    <p:sldId id="900" r:id="rId45"/>
    <p:sldId id="793" r:id="rId46"/>
    <p:sldId id="901" r:id="rId47"/>
    <p:sldId id="740" r:id="rId48"/>
    <p:sldId id="741" r:id="rId49"/>
    <p:sldId id="745" r:id="rId50"/>
    <p:sldId id="810" r:id="rId51"/>
    <p:sldId id="747" r:id="rId52"/>
    <p:sldId id="748" r:id="rId53"/>
    <p:sldId id="749" r:id="rId54"/>
    <p:sldId id="821" r:id="rId55"/>
    <p:sldId id="822" r:id="rId56"/>
    <p:sldId id="757" r:id="rId57"/>
    <p:sldId id="761" r:id="rId58"/>
    <p:sldId id="787" r:id="rId59"/>
    <p:sldId id="788" r:id="rId60"/>
    <p:sldId id="768" r:id="rId61"/>
    <p:sldId id="789" r:id="rId62"/>
    <p:sldId id="790" r:id="rId63"/>
    <p:sldId id="848" r:id="rId64"/>
    <p:sldId id="849" r:id="rId65"/>
    <p:sldId id="780" r:id="rId66"/>
    <p:sldId id="902" r:id="rId67"/>
    <p:sldId id="707" r:id="rId68"/>
  </p:sldIdLst>
  <p:sldSz cx="9144000" cy="6858000" type="screen4x3"/>
  <p:notesSz cx="9296400" cy="6858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infalt, Jerry C" initials="EJC [7]" lastIdx="1" clrIdx="6"/>
  <p:cmAuthor id="1" name="Einfalt, Jerry C" initials="EJC" lastIdx="10" clrIdx="0"/>
  <p:cmAuthor id="2" name="Einfalt, Jerry C" initials="EJC [2]" lastIdx="1" clrIdx="1"/>
  <p:cmAuthor id="3" name="Einfalt, Jerry C" initials="EJC [3]" lastIdx="1" clrIdx="2"/>
  <p:cmAuthor id="4" name="Einfalt, Jerry C" initials="EJC [4]" lastIdx="1" clrIdx="3"/>
  <p:cmAuthor id="5" name="Einfalt, Jerry C" initials="EJC [5]" lastIdx="1" clrIdx="4"/>
  <p:cmAuthor id="6" name="Einfalt, Jerry C" initials="EJC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29"/>
    <a:srgbClr val="1581C5"/>
    <a:srgbClr val="000000"/>
    <a:srgbClr val="1A83C6"/>
    <a:srgbClr val="1582C6"/>
    <a:srgbClr val="7C458B"/>
    <a:srgbClr val="BEAFC9"/>
    <a:srgbClr val="151E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43" autoAdjust="0"/>
    <p:restoredTop sz="81764" autoAdjust="0"/>
  </p:normalViewPr>
  <p:slideViewPr>
    <p:cSldViewPr snapToGrid="0" snapToObjects="1">
      <p:cViewPr varScale="1">
        <p:scale>
          <a:sx n="55" d="100"/>
          <a:sy n="55" d="100"/>
        </p:scale>
        <p:origin x="1136" y="44"/>
      </p:cViewPr>
      <p:guideLst>
        <p:guide orient="horz" pos="2160"/>
        <p:guide pos="2880"/>
      </p:guideLst>
    </p:cSldViewPr>
  </p:slideViewPr>
  <p:outlineViewPr>
    <p:cViewPr>
      <p:scale>
        <a:sx n="33" d="100"/>
        <a:sy n="33" d="100"/>
      </p:scale>
      <p:origin x="0" y="-26698"/>
    </p:cViewPr>
  </p:outlineViewPr>
  <p:notesTextViewPr>
    <p:cViewPr>
      <p:scale>
        <a:sx n="100" d="100"/>
        <a:sy n="100" d="100"/>
      </p:scale>
      <p:origin x="0" y="0"/>
    </p:cViewPr>
  </p:notesTextViewPr>
  <p:sorterViewPr>
    <p:cViewPr>
      <p:scale>
        <a:sx n="70" d="100"/>
        <a:sy n="70" d="100"/>
      </p:scale>
      <p:origin x="0" y="-7292"/>
    </p:cViewPr>
  </p:sorterViewPr>
  <p:notesViewPr>
    <p:cSldViewPr snapToGrid="0" snapToObjects="1">
      <p:cViewPr>
        <p:scale>
          <a:sx n="50" d="100"/>
          <a:sy n="50" d="100"/>
        </p:scale>
        <p:origin x="3584" y="12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tiff"/><Relationship Id="rId1" Type="http://schemas.openxmlformats.org/officeDocument/2006/relationships/image" Target="../media/image28.jpeg"/><Relationship Id="rId4" Type="http://schemas.openxmlformats.org/officeDocument/2006/relationships/image" Target="../media/image31.jpeg"/></Relationships>
</file>

<file path=ppt/diagrams/_rels/data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tiff"/><Relationship Id="rId1" Type="http://schemas.openxmlformats.org/officeDocument/2006/relationships/image" Target="../media/image28.jpeg"/><Relationship Id="rId4" Type="http://schemas.openxmlformats.org/officeDocument/2006/relationships/image" Target="../media/image31.jpeg"/></Relationships>
</file>

<file path=ppt/diagrams/_rels/drawing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CC4A16-DAF1-47FA-B0A6-952198EEB01D}"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686058D3-3C5B-4D8B-BA60-9E63EEA33ACB}">
      <dgm:prSet/>
      <dgm:spPr/>
      <dgm:t>
        <a:bodyPr/>
        <a:lstStyle/>
        <a:p>
          <a:pPr>
            <a:lnSpc>
              <a:spcPct val="100000"/>
            </a:lnSpc>
          </a:pPr>
          <a:r>
            <a:rPr lang="en-US"/>
            <a:t>Descriptor language provides clarity and specificity in the practices described and a progression of implementation across performance levels. </a:t>
          </a:r>
        </a:p>
      </dgm:t>
    </dgm:pt>
    <dgm:pt modelId="{D7DDE0EE-5DFE-4929-8B85-E35FD81088D8}" type="parTrans" cxnId="{33F1AFD7-B826-483A-931A-0F965B66D2F0}">
      <dgm:prSet/>
      <dgm:spPr/>
      <dgm:t>
        <a:bodyPr/>
        <a:lstStyle/>
        <a:p>
          <a:endParaRPr lang="en-US"/>
        </a:p>
      </dgm:t>
    </dgm:pt>
    <dgm:pt modelId="{3D0B4C16-F610-4E1A-87E9-68F697073041}" type="sibTrans" cxnId="{33F1AFD7-B826-483A-931A-0F965B66D2F0}">
      <dgm:prSet/>
      <dgm:spPr/>
      <dgm:t>
        <a:bodyPr/>
        <a:lstStyle/>
        <a:p>
          <a:pPr>
            <a:lnSpc>
              <a:spcPct val="100000"/>
            </a:lnSpc>
          </a:pPr>
          <a:endParaRPr lang="en-US"/>
        </a:p>
      </dgm:t>
    </dgm:pt>
    <dgm:pt modelId="{CB899908-07BD-4A4E-9638-92112CF87BA3}">
      <dgm:prSet/>
      <dgm:spPr/>
      <dgm:t>
        <a:bodyPr/>
        <a:lstStyle/>
        <a:p>
          <a:pPr>
            <a:lnSpc>
              <a:spcPct val="100000"/>
            </a:lnSpc>
          </a:pPr>
          <a:r>
            <a:rPr lang="en-US"/>
            <a:t>Preponderance of evidence approach to ratings versus the additive/cumulative approach. </a:t>
          </a:r>
        </a:p>
      </dgm:t>
    </dgm:pt>
    <dgm:pt modelId="{B9272071-6B56-4C94-8C32-9FA1A5DFC1D8}" type="parTrans" cxnId="{6771DA63-8FE3-4491-BB0D-8F4D283C20E3}">
      <dgm:prSet/>
      <dgm:spPr/>
      <dgm:t>
        <a:bodyPr/>
        <a:lstStyle/>
        <a:p>
          <a:endParaRPr lang="en-US"/>
        </a:p>
      </dgm:t>
    </dgm:pt>
    <dgm:pt modelId="{E62CD212-AC10-46AB-A237-2AC8C5F7D8DF}" type="sibTrans" cxnId="{6771DA63-8FE3-4491-BB0D-8F4D283C20E3}">
      <dgm:prSet/>
      <dgm:spPr/>
      <dgm:t>
        <a:bodyPr/>
        <a:lstStyle/>
        <a:p>
          <a:pPr>
            <a:lnSpc>
              <a:spcPct val="100000"/>
            </a:lnSpc>
          </a:pPr>
          <a:endParaRPr lang="en-US"/>
        </a:p>
      </dgm:t>
    </dgm:pt>
    <dgm:pt modelId="{B9973E00-3320-43A1-91D2-C1535215FAD7}">
      <dgm:prSet/>
      <dgm:spPr/>
      <dgm:t>
        <a:bodyPr/>
        <a:lstStyle/>
        <a:p>
          <a:pPr>
            <a:lnSpc>
              <a:spcPct val="100000"/>
            </a:lnSpc>
          </a:pPr>
          <a:r>
            <a:rPr lang="en-US"/>
            <a:t>Clear alignment to the Texas Principal Standards </a:t>
          </a:r>
          <a:r>
            <a:rPr lang="en-US" b="1" u="sng"/>
            <a:t>and</a:t>
          </a:r>
          <a:r>
            <a:rPr lang="en-US"/>
            <a:t> the Effective Schools Framework’s campus-based best practices. </a:t>
          </a:r>
        </a:p>
      </dgm:t>
    </dgm:pt>
    <dgm:pt modelId="{9D648F36-D7A1-4EBC-A84B-0E0A89C6A055}" type="parTrans" cxnId="{62CF4E74-608F-44BF-8349-824CE052E102}">
      <dgm:prSet/>
      <dgm:spPr/>
      <dgm:t>
        <a:bodyPr/>
        <a:lstStyle/>
        <a:p>
          <a:endParaRPr lang="en-US"/>
        </a:p>
      </dgm:t>
    </dgm:pt>
    <dgm:pt modelId="{BD44EA4A-8DA7-4A0F-8D0D-1D38BAFE0D36}" type="sibTrans" cxnId="{62CF4E74-608F-44BF-8349-824CE052E102}">
      <dgm:prSet/>
      <dgm:spPr/>
      <dgm:t>
        <a:bodyPr/>
        <a:lstStyle/>
        <a:p>
          <a:pPr>
            <a:lnSpc>
              <a:spcPct val="100000"/>
            </a:lnSpc>
          </a:pPr>
          <a:endParaRPr lang="en-US"/>
        </a:p>
      </dgm:t>
    </dgm:pt>
    <dgm:pt modelId="{08A57793-A4A0-40BC-A7EA-C8428F63E586}">
      <dgm:prSet/>
      <dgm:spPr/>
      <dgm:t>
        <a:bodyPr/>
        <a:lstStyle/>
        <a:p>
          <a:pPr>
            <a:lnSpc>
              <a:spcPct val="100000"/>
            </a:lnSpc>
          </a:pPr>
          <a:r>
            <a:rPr lang="en-US" dirty="0"/>
            <a:t>Streamline the forms and processes for both the principal and principal appraiser. </a:t>
          </a:r>
        </a:p>
      </dgm:t>
    </dgm:pt>
    <dgm:pt modelId="{AA7EEBB3-7E3E-4800-BA37-E6016018ABDB}" type="parTrans" cxnId="{B98456D6-B59E-482C-A441-875BB1C6CBE0}">
      <dgm:prSet/>
      <dgm:spPr/>
      <dgm:t>
        <a:bodyPr/>
        <a:lstStyle/>
        <a:p>
          <a:endParaRPr lang="en-US"/>
        </a:p>
      </dgm:t>
    </dgm:pt>
    <dgm:pt modelId="{080C3D2D-D042-49B5-A955-BC83E3B977D8}" type="sibTrans" cxnId="{B98456D6-B59E-482C-A441-875BB1C6CBE0}">
      <dgm:prSet/>
      <dgm:spPr/>
      <dgm:t>
        <a:bodyPr/>
        <a:lstStyle/>
        <a:p>
          <a:endParaRPr lang="en-US"/>
        </a:p>
      </dgm:t>
    </dgm:pt>
    <dgm:pt modelId="{CFDBAB66-C59D-467A-A1B1-D679366762E1}" type="pres">
      <dgm:prSet presAssocID="{E4CC4A16-DAF1-47FA-B0A6-952198EEB01D}" presName="root" presStyleCnt="0">
        <dgm:presLayoutVars>
          <dgm:dir/>
          <dgm:resizeHandles val="exact"/>
        </dgm:presLayoutVars>
      </dgm:prSet>
      <dgm:spPr/>
    </dgm:pt>
    <dgm:pt modelId="{6F3D3F61-B899-47CE-A5C2-D31FC5ED7447}" type="pres">
      <dgm:prSet presAssocID="{686058D3-3C5B-4D8B-BA60-9E63EEA33ACB}" presName="compNode" presStyleCnt="0"/>
      <dgm:spPr/>
    </dgm:pt>
    <dgm:pt modelId="{5365D86A-8FEB-4739-87AF-F1872EF837EE}" type="pres">
      <dgm:prSet presAssocID="{686058D3-3C5B-4D8B-BA60-9E63EEA33ACB}" presName="bgRect" presStyleLbl="bgShp" presStyleIdx="0" presStyleCnt="4" custLinFactNeighborY="-18258"/>
      <dgm:spPr/>
    </dgm:pt>
    <dgm:pt modelId="{18947202-0CF4-4F88-83DF-A6520DE3479B}" type="pres">
      <dgm:prSet presAssocID="{686058D3-3C5B-4D8B-BA60-9E63EEA33AC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E5964E3D-0CE9-4774-B81F-32BF1109C17B}" type="pres">
      <dgm:prSet presAssocID="{686058D3-3C5B-4D8B-BA60-9E63EEA33ACB}" presName="spaceRect" presStyleCnt="0"/>
      <dgm:spPr/>
    </dgm:pt>
    <dgm:pt modelId="{C7CB80FB-9F08-44F0-8220-937BE369780A}" type="pres">
      <dgm:prSet presAssocID="{686058D3-3C5B-4D8B-BA60-9E63EEA33ACB}" presName="parTx" presStyleLbl="revTx" presStyleIdx="0" presStyleCnt="4">
        <dgm:presLayoutVars>
          <dgm:chMax val="0"/>
          <dgm:chPref val="0"/>
        </dgm:presLayoutVars>
      </dgm:prSet>
      <dgm:spPr/>
    </dgm:pt>
    <dgm:pt modelId="{58DB24A9-7330-4B79-A20D-B67C8F6B6D84}" type="pres">
      <dgm:prSet presAssocID="{3D0B4C16-F610-4E1A-87E9-68F697073041}" presName="sibTrans" presStyleCnt="0"/>
      <dgm:spPr/>
    </dgm:pt>
    <dgm:pt modelId="{AB87012A-62F4-4E5D-BCA4-0AFA1BE25BC5}" type="pres">
      <dgm:prSet presAssocID="{CB899908-07BD-4A4E-9638-92112CF87BA3}" presName="compNode" presStyleCnt="0"/>
      <dgm:spPr/>
    </dgm:pt>
    <dgm:pt modelId="{CBFA2147-41F3-49B3-ABB1-D2CFC2690856}" type="pres">
      <dgm:prSet presAssocID="{CB899908-07BD-4A4E-9638-92112CF87BA3}" presName="bgRect" presStyleLbl="bgShp" presStyleIdx="1" presStyleCnt="4"/>
      <dgm:spPr/>
    </dgm:pt>
    <dgm:pt modelId="{50147BE9-C29A-47B0-A1B4-4801830DAFB8}" type="pres">
      <dgm:prSet presAssocID="{CB899908-07BD-4A4E-9638-92112CF87BA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 Print"/>
        </a:ext>
      </dgm:extLst>
    </dgm:pt>
    <dgm:pt modelId="{12FAB89F-4746-4CD6-A60A-BA5707433A21}" type="pres">
      <dgm:prSet presAssocID="{CB899908-07BD-4A4E-9638-92112CF87BA3}" presName="spaceRect" presStyleCnt="0"/>
      <dgm:spPr/>
    </dgm:pt>
    <dgm:pt modelId="{78A95420-D414-4226-A259-76686858BCA7}" type="pres">
      <dgm:prSet presAssocID="{CB899908-07BD-4A4E-9638-92112CF87BA3}" presName="parTx" presStyleLbl="revTx" presStyleIdx="1" presStyleCnt="4">
        <dgm:presLayoutVars>
          <dgm:chMax val="0"/>
          <dgm:chPref val="0"/>
        </dgm:presLayoutVars>
      </dgm:prSet>
      <dgm:spPr/>
    </dgm:pt>
    <dgm:pt modelId="{7273D473-3260-452B-B9DD-F173AA57D3DB}" type="pres">
      <dgm:prSet presAssocID="{E62CD212-AC10-46AB-A237-2AC8C5F7D8DF}" presName="sibTrans" presStyleCnt="0"/>
      <dgm:spPr/>
    </dgm:pt>
    <dgm:pt modelId="{34C85B9D-47DD-4AB6-A5A4-5EE3F9B34377}" type="pres">
      <dgm:prSet presAssocID="{B9973E00-3320-43A1-91D2-C1535215FAD7}" presName="compNode" presStyleCnt="0"/>
      <dgm:spPr/>
    </dgm:pt>
    <dgm:pt modelId="{4EEF592F-A10D-4268-B369-B58AE3E1E6AF}" type="pres">
      <dgm:prSet presAssocID="{B9973E00-3320-43A1-91D2-C1535215FAD7}" presName="bgRect" presStyleLbl="bgShp" presStyleIdx="2" presStyleCnt="4"/>
      <dgm:spPr/>
    </dgm:pt>
    <dgm:pt modelId="{72751791-E88C-44D7-95DF-B8CBEDA56EC4}" type="pres">
      <dgm:prSet presAssocID="{B9973E00-3320-43A1-91D2-C1535215FA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E4798B18-3892-448A-BADD-5618CBFBCF24}" type="pres">
      <dgm:prSet presAssocID="{B9973E00-3320-43A1-91D2-C1535215FAD7}" presName="spaceRect" presStyleCnt="0"/>
      <dgm:spPr/>
    </dgm:pt>
    <dgm:pt modelId="{CB75328D-2B5B-437D-9936-0321C1E7B220}" type="pres">
      <dgm:prSet presAssocID="{B9973E00-3320-43A1-91D2-C1535215FAD7}" presName="parTx" presStyleLbl="revTx" presStyleIdx="2" presStyleCnt="4">
        <dgm:presLayoutVars>
          <dgm:chMax val="0"/>
          <dgm:chPref val="0"/>
        </dgm:presLayoutVars>
      </dgm:prSet>
      <dgm:spPr/>
    </dgm:pt>
    <dgm:pt modelId="{F7C6D2E5-3260-44D6-AFA2-188FDAEF89BE}" type="pres">
      <dgm:prSet presAssocID="{BD44EA4A-8DA7-4A0F-8D0D-1D38BAFE0D36}" presName="sibTrans" presStyleCnt="0"/>
      <dgm:spPr/>
    </dgm:pt>
    <dgm:pt modelId="{AC2B67AD-28D5-4CB9-B930-B4EB37799BAC}" type="pres">
      <dgm:prSet presAssocID="{08A57793-A4A0-40BC-A7EA-C8428F63E586}" presName="compNode" presStyleCnt="0"/>
      <dgm:spPr/>
    </dgm:pt>
    <dgm:pt modelId="{36B4A7AA-D008-473D-8365-296D60112F3D}" type="pres">
      <dgm:prSet presAssocID="{08A57793-A4A0-40BC-A7EA-C8428F63E586}" presName="bgRect" presStyleLbl="bgShp" presStyleIdx="3" presStyleCnt="4"/>
      <dgm:spPr/>
    </dgm:pt>
    <dgm:pt modelId="{08F01810-D633-4630-9859-5C068C86D1D8}" type="pres">
      <dgm:prSet presAssocID="{08A57793-A4A0-40BC-A7EA-C8428F63E58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7D390A0D-E498-41E0-BAEE-5CEB782CDBAA}" type="pres">
      <dgm:prSet presAssocID="{08A57793-A4A0-40BC-A7EA-C8428F63E586}" presName="spaceRect" presStyleCnt="0"/>
      <dgm:spPr/>
    </dgm:pt>
    <dgm:pt modelId="{1AA0C44C-DE52-495F-9BB1-08722F9F74AC}" type="pres">
      <dgm:prSet presAssocID="{08A57793-A4A0-40BC-A7EA-C8428F63E586}" presName="parTx" presStyleLbl="revTx" presStyleIdx="3" presStyleCnt="4">
        <dgm:presLayoutVars>
          <dgm:chMax val="0"/>
          <dgm:chPref val="0"/>
        </dgm:presLayoutVars>
      </dgm:prSet>
      <dgm:spPr/>
    </dgm:pt>
  </dgm:ptLst>
  <dgm:cxnLst>
    <dgm:cxn modelId="{6771DA63-8FE3-4491-BB0D-8F4D283C20E3}" srcId="{E4CC4A16-DAF1-47FA-B0A6-952198EEB01D}" destId="{CB899908-07BD-4A4E-9638-92112CF87BA3}" srcOrd="1" destOrd="0" parTransId="{B9272071-6B56-4C94-8C32-9FA1A5DFC1D8}" sibTransId="{E62CD212-AC10-46AB-A237-2AC8C5F7D8DF}"/>
    <dgm:cxn modelId="{D698AB44-5A17-4AAE-93CB-6FE5C4BFB39B}" type="presOf" srcId="{08A57793-A4A0-40BC-A7EA-C8428F63E586}" destId="{1AA0C44C-DE52-495F-9BB1-08722F9F74AC}" srcOrd="0" destOrd="0" presId="urn:microsoft.com/office/officeart/2018/2/layout/IconVerticalSolidList"/>
    <dgm:cxn modelId="{62CF4E74-608F-44BF-8349-824CE052E102}" srcId="{E4CC4A16-DAF1-47FA-B0A6-952198EEB01D}" destId="{B9973E00-3320-43A1-91D2-C1535215FAD7}" srcOrd="2" destOrd="0" parTransId="{9D648F36-D7A1-4EBC-A84B-0E0A89C6A055}" sibTransId="{BD44EA4A-8DA7-4A0F-8D0D-1D38BAFE0D36}"/>
    <dgm:cxn modelId="{C2E2BF8A-6655-4C44-93E3-2E98ADA763E9}" type="presOf" srcId="{686058D3-3C5B-4D8B-BA60-9E63EEA33ACB}" destId="{C7CB80FB-9F08-44F0-8220-937BE369780A}" srcOrd="0" destOrd="0" presId="urn:microsoft.com/office/officeart/2018/2/layout/IconVerticalSolidList"/>
    <dgm:cxn modelId="{81B2A38F-E730-400C-BB8B-CC90B2C2F023}" type="presOf" srcId="{CB899908-07BD-4A4E-9638-92112CF87BA3}" destId="{78A95420-D414-4226-A259-76686858BCA7}" srcOrd="0" destOrd="0" presId="urn:microsoft.com/office/officeart/2018/2/layout/IconVerticalSolidList"/>
    <dgm:cxn modelId="{B98456D6-B59E-482C-A441-875BB1C6CBE0}" srcId="{E4CC4A16-DAF1-47FA-B0A6-952198EEB01D}" destId="{08A57793-A4A0-40BC-A7EA-C8428F63E586}" srcOrd="3" destOrd="0" parTransId="{AA7EEBB3-7E3E-4800-BA37-E6016018ABDB}" sibTransId="{080C3D2D-D042-49B5-A955-BC83E3B977D8}"/>
    <dgm:cxn modelId="{33F1AFD7-B826-483A-931A-0F965B66D2F0}" srcId="{E4CC4A16-DAF1-47FA-B0A6-952198EEB01D}" destId="{686058D3-3C5B-4D8B-BA60-9E63EEA33ACB}" srcOrd="0" destOrd="0" parTransId="{D7DDE0EE-5DFE-4929-8B85-E35FD81088D8}" sibTransId="{3D0B4C16-F610-4E1A-87E9-68F697073041}"/>
    <dgm:cxn modelId="{B199CBE5-EC36-49B1-9D6B-7E56C0565D53}" type="presOf" srcId="{E4CC4A16-DAF1-47FA-B0A6-952198EEB01D}" destId="{CFDBAB66-C59D-467A-A1B1-D679366762E1}" srcOrd="0" destOrd="0" presId="urn:microsoft.com/office/officeart/2018/2/layout/IconVerticalSolidList"/>
    <dgm:cxn modelId="{9E9479ED-5F56-4401-B55C-0077D5CD5F43}" type="presOf" srcId="{B9973E00-3320-43A1-91D2-C1535215FAD7}" destId="{CB75328D-2B5B-437D-9936-0321C1E7B220}" srcOrd="0" destOrd="0" presId="urn:microsoft.com/office/officeart/2018/2/layout/IconVerticalSolidList"/>
    <dgm:cxn modelId="{83EF6F99-7836-4A9D-8BE5-BDBA8BB8593B}" type="presParOf" srcId="{CFDBAB66-C59D-467A-A1B1-D679366762E1}" destId="{6F3D3F61-B899-47CE-A5C2-D31FC5ED7447}" srcOrd="0" destOrd="0" presId="urn:microsoft.com/office/officeart/2018/2/layout/IconVerticalSolidList"/>
    <dgm:cxn modelId="{0AECEAD8-E76D-410D-8FD9-7965A56F6EBD}" type="presParOf" srcId="{6F3D3F61-B899-47CE-A5C2-D31FC5ED7447}" destId="{5365D86A-8FEB-4739-87AF-F1872EF837EE}" srcOrd="0" destOrd="0" presId="urn:microsoft.com/office/officeart/2018/2/layout/IconVerticalSolidList"/>
    <dgm:cxn modelId="{D335489E-E185-46E7-A59F-925EB5AE4666}" type="presParOf" srcId="{6F3D3F61-B899-47CE-A5C2-D31FC5ED7447}" destId="{18947202-0CF4-4F88-83DF-A6520DE3479B}" srcOrd="1" destOrd="0" presId="urn:microsoft.com/office/officeart/2018/2/layout/IconVerticalSolidList"/>
    <dgm:cxn modelId="{D0630856-0F68-4F61-B736-68AADA93A711}" type="presParOf" srcId="{6F3D3F61-B899-47CE-A5C2-D31FC5ED7447}" destId="{E5964E3D-0CE9-4774-B81F-32BF1109C17B}" srcOrd="2" destOrd="0" presId="urn:microsoft.com/office/officeart/2018/2/layout/IconVerticalSolidList"/>
    <dgm:cxn modelId="{D7D36B03-59D7-4337-82BC-6C8117A7485F}" type="presParOf" srcId="{6F3D3F61-B899-47CE-A5C2-D31FC5ED7447}" destId="{C7CB80FB-9F08-44F0-8220-937BE369780A}" srcOrd="3" destOrd="0" presId="urn:microsoft.com/office/officeart/2018/2/layout/IconVerticalSolidList"/>
    <dgm:cxn modelId="{9F07E1FF-D066-4F03-8F50-784D30766D23}" type="presParOf" srcId="{CFDBAB66-C59D-467A-A1B1-D679366762E1}" destId="{58DB24A9-7330-4B79-A20D-B67C8F6B6D84}" srcOrd="1" destOrd="0" presId="urn:microsoft.com/office/officeart/2018/2/layout/IconVerticalSolidList"/>
    <dgm:cxn modelId="{64627389-6CEA-41B0-8A51-A7939B58A9CF}" type="presParOf" srcId="{CFDBAB66-C59D-467A-A1B1-D679366762E1}" destId="{AB87012A-62F4-4E5D-BCA4-0AFA1BE25BC5}" srcOrd="2" destOrd="0" presId="urn:microsoft.com/office/officeart/2018/2/layout/IconVerticalSolidList"/>
    <dgm:cxn modelId="{89DD5383-2248-4D4F-8E9C-6E4456B451F0}" type="presParOf" srcId="{AB87012A-62F4-4E5D-BCA4-0AFA1BE25BC5}" destId="{CBFA2147-41F3-49B3-ABB1-D2CFC2690856}" srcOrd="0" destOrd="0" presId="urn:microsoft.com/office/officeart/2018/2/layout/IconVerticalSolidList"/>
    <dgm:cxn modelId="{7BD4E6BB-1194-4760-ADDC-EFB21FC6B311}" type="presParOf" srcId="{AB87012A-62F4-4E5D-BCA4-0AFA1BE25BC5}" destId="{50147BE9-C29A-47B0-A1B4-4801830DAFB8}" srcOrd="1" destOrd="0" presId="urn:microsoft.com/office/officeart/2018/2/layout/IconVerticalSolidList"/>
    <dgm:cxn modelId="{BC964A8B-5C09-4E86-BCE7-DC5BF6AC613A}" type="presParOf" srcId="{AB87012A-62F4-4E5D-BCA4-0AFA1BE25BC5}" destId="{12FAB89F-4746-4CD6-A60A-BA5707433A21}" srcOrd="2" destOrd="0" presId="urn:microsoft.com/office/officeart/2018/2/layout/IconVerticalSolidList"/>
    <dgm:cxn modelId="{E9B1AE4F-4CDD-4122-9ED0-5BB09FCA13CC}" type="presParOf" srcId="{AB87012A-62F4-4E5D-BCA4-0AFA1BE25BC5}" destId="{78A95420-D414-4226-A259-76686858BCA7}" srcOrd="3" destOrd="0" presId="urn:microsoft.com/office/officeart/2018/2/layout/IconVerticalSolidList"/>
    <dgm:cxn modelId="{D97410B7-19FA-4A78-8F00-A82A208939EB}" type="presParOf" srcId="{CFDBAB66-C59D-467A-A1B1-D679366762E1}" destId="{7273D473-3260-452B-B9DD-F173AA57D3DB}" srcOrd="3" destOrd="0" presId="urn:microsoft.com/office/officeart/2018/2/layout/IconVerticalSolidList"/>
    <dgm:cxn modelId="{3B40FC2F-C9A3-4533-822B-7293DDEC9E2E}" type="presParOf" srcId="{CFDBAB66-C59D-467A-A1B1-D679366762E1}" destId="{34C85B9D-47DD-4AB6-A5A4-5EE3F9B34377}" srcOrd="4" destOrd="0" presId="urn:microsoft.com/office/officeart/2018/2/layout/IconVerticalSolidList"/>
    <dgm:cxn modelId="{38A4134D-6C58-46C0-8B4B-64A8C3625309}" type="presParOf" srcId="{34C85B9D-47DD-4AB6-A5A4-5EE3F9B34377}" destId="{4EEF592F-A10D-4268-B369-B58AE3E1E6AF}" srcOrd="0" destOrd="0" presId="urn:microsoft.com/office/officeart/2018/2/layout/IconVerticalSolidList"/>
    <dgm:cxn modelId="{0909CA0E-8B73-48E0-A440-0581BF4AC1F8}" type="presParOf" srcId="{34C85B9D-47DD-4AB6-A5A4-5EE3F9B34377}" destId="{72751791-E88C-44D7-95DF-B8CBEDA56EC4}" srcOrd="1" destOrd="0" presId="urn:microsoft.com/office/officeart/2018/2/layout/IconVerticalSolidList"/>
    <dgm:cxn modelId="{B1393C45-9D85-42CB-ADF0-542878829D19}" type="presParOf" srcId="{34C85B9D-47DD-4AB6-A5A4-5EE3F9B34377}" destId="{E4798B18-3892-448A-BADD-5618CBFBCF24}" srcOrd="2" destOrd="0" presId="urn:microsoft.com/office/officeart/2018/2/layout/IconVerticalSolidList"/>
    <dgm:cxn modelId="{1DD7E720-1E8A-4FA9-8FD2-3F389262371D}" type="presParOf" srcId="{34C85B9D-47DD-4AB6-A5A4-5EE3F9B34377}" destId="{CB75328D-2B5B-437D-9936-0321C1E7B220}" srcOrd="3" destOrd="0" presId="urn:microsoft.com/office/officeart/2018/2/layout/IconVerticalSolidList"/>
    <dgm:cxn modelId="{493F98D4-8044-4BF1-A858-DDBE1F10B6B6}" type="presParOf" srcId="{CFDBAB66-C59D-467A-A1B1-D679366762E1}" destId="{F7C6D2E5-3260-44D6-AFA2-188FDAEF89BE}" srcOrd="5" destOrd="0" presId="urn:microsoft.com/office/officeart/2018/2/layout/IconVerticalSolidList"/>
    <dgm:cxn modelId="{A7C99EF3-2BAF-4C6E-B06B-EBF1488AC366}" type="presParOf" srcId="{CFDBAB66-C59D-467A-A1B1-D679366762E1}" destId="{AC2B67AD-28D5-4CB9-B930-B4EB37799BAC}" srcOrd="6" destOrd="0" presId="urn:microsoft.com/office/officeart/2018/2/layout/IconVerticalSolidList"/>
    <dgm:cxn modelId="{24979BFA-FF2B-43D9-B017-C45D40096EC8}" type="presParOf" srcId="{AC2B67AD-28D5-4CB9-B930-B4EB37799BAC}" destId="{36B4A7AA-D008-473D-8365-296D60112F3D}" srcOrd="0" destOrd="0" presId="urn:microsoft.com/office/officeart/2018/2/layout/IconVerticalSolidList"/>
    <dgm:cxn modelId="{B2F74BB8-1ABD-4628-BF9E-4760D27FA111}" type="presParOf" srcId="{AC2B67AD-28D5-4CB9-B930-B4EB37799BAC}" destId="{08F01810-D633-4630-9859-5C068C86D1D8}" srcOrd="1" destOrd="0" presId="urn:microsoft.com/office/officeart/2018/2/layout/IconVerticalSolidList"/>
    <dgm:cxn modelId="{F17E43E1-A497-4FF1-945F-9BFA82DE8DF0}" type="presParOf" srcId="{AC2B67AD-28D5-4CB9-B930-B4EB37799BAC}" destId="{7D390A0D-E498-41E0-BAEE-5CEB782CDBAA}" srcOrd="2" destOrd="0" presId="urn:microsoft.com/office/officeart/2018/2/layout/IconVerticalSolidList"/>
    <dgm:cxn modelId="{BDDBED80-4D8F-44FC-AE5F-A174C951AEE7}" type="presParOf" srcId="{AC2B67AD-28D5-4CB9-B930-B4EB37799BAC}" destId="{1AA0C44C-DE52-495F-9BB1-08722F9F74A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4501BA-7C79-429B-86C8-3E6A70E1B2AE}"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C5362FEA-8E0E-4463-AB82-E42EDED8EE12}">
      <dgm:prSet/>
      <dgm:spPr/>
      <dgm:t>
        <a:bodyPr/>
        <a:lstStyle/>
        <a:p>
          <a:pPr>
            <a:lnSpc>
              <a:spcPct val="100000"/>
            </a:lnSpc>
          </a:pPr>
          <a:r>
            <a:rPr lang="en-US"/>
            <a:t>Unpacking the Rubric and Connecting the Principal Handbook</a:t>
          </a:r>
        </a:p>
      </dgm:t>
    </dgm:pt>
    <dgm:pt modelId="{21EAAB30-49F0-4162-9511-207D7CC0B3E4}" type="parTrans" cxnId="{B0BF7399-3486-4E0C-88D0-945B0B6FFAEE}">
      <dgm:prSet/>
      <dgm:spPr/>
      <dgm:t>
        <a:bodyPr/>
        <a:lstStyle/>
        <a:p>
          <a:endParaRPr lang="en-US"/>
        </a:p>
      </dgm:t>
    </dgm:pt>
    <dgm:pt modelId="{8D4D3215-B1C6-4102-9504-7B9E101CFD73}" type="sibTrans" cxnId="{B0BF7399-3486-4E0C-88D0-945B0B6FFAEE}">
      <dgm:prSet/>
      <dgm:spPr/>
      <dgm:t>
        <a:bodyPr/>
        <a:lstStyle/>
        <a:p>
          <a:endParaRPr lang="en-US"/>
        </a:p>
      </dgm:t>
    </dgm:pt>
    <dgm:pt modelId="{07A60723-2399-4573-B641-82C2143F2B22}">
      <dgm:prSet/>
      <dgm:spPr/>
      <dgm:t>
        <a:bodyPr/>
        <a:lstStyle/>
        <a:p>
          <a:pPr>
            <a:lnSpc>
              <a:spcPct val="100000"/>
            </a:lnSpc>
          </a:pPr>
          <a:r>
            <a:rPr lang="en-US"/>
            <a:t>Self-Assessment and Goal Setting</a:t>
          </a:r>
        </a:p>
      </dgm:t>
    </dgm:pt>
    <dgm:pt modelId="{96871FD8-0DBD-488F-9C61-C39792684F59}" type="parTrans" cxnId="{9CB424CF-3451-4EA9-AECE-C33E74A2C673}">
      <dgm:prSet/>
      <dgm:spPr/>
      <dgm:t>
        <a:bodyPr/>
        <a:lstStyle/>
        <a:p>
          <a:endParaRPr lang="en-US"/>
        </a:p>
      </dgm:t>
    </dgm:pt>
    <dgm:pt modelId="{FF866B85-932E-4029-A29D-A15722FA4C8B}" type="sibTrans" cxnId="{9CB424CF-3451-4EA9-AECE-C33E74A2C673}">
      <dgm:prSet/>
      <dgm:spPr/>
      <dgm:t>
        <a:bodyPr/>
        <a:lstStyle/>
        <a:p>
          <a:endParaRPr lang="en-US"/>
        </a:p>
      </dgm:t>
    </dgm:pt>
    <dgm:pt modelId="{7BE4D1F7-B678-4710-9BE7-B66FC00A55F2}">
      <dgm:prSet/>
      <dgm:spPr/>
      <dgm:t>
        <a:bodyPr/>
        <a:lstStyle/>
        <a:p>
          <a:pPr>
            <a:lnSpc>
              <a:spcPct val="100000"/>
            </a:lnSpc>
          </a:pPr>
          <a:r>
            <a:rPr lang="en-US"/>
            <a:t>Principal Responsibilities </a:t>
          </a:r>
        </a:p>
      </dgm:t>
    </dgm:pt>
    <dgm:pt modelId="{4B3F6BCF-7644-4067-ABE6-65D7463B5271}" type="parTrans" cxnId="{D2BDFC16-FB52-41E8-9975-F36C8874B66A}">
      <dgm:prSet/>
      <dgm:spPr/>
      <dgm:t>
        <a:bodyPr/>
        <a:lstStyle/>
        <a:p>
          <a:endParaRPr lang="en-US"/>
        </a:p>
      </dgm:t>
    </dgm:pt>
    <dgm:pt modelId="{4410320B-A3CA-4FB7-BC1C-53D2512E5BA3}" type="sibTrans" cxnId="{D2BDFC16-FB52-41E8-9975-F36C8874B66A}">
      <dgm:prSet/>
      <dgm:spPr/>
      <dgm:t>
        <a:bodyPr/>
        <a:lstStyle/>
        <a:p>
          <a:endParaRPr lang="en-US"/>
        </a:p>
      </dgm:t>
    </dgm:pt>
    <dgm:pt modelId="{E72D1258-D369-4240-B676-DA73DEB1089A}">
      <dgm:prSet/>
      <dgm:spPr/>
      <dgm:t>
        <a:bodyPr/>
        <a:lstStyle/>
        <a:p>
          <a:pPr>
            <a:lnSpc>
              <a:spcPct val="100000"/>
            </a:lnSpc>
          </a:pPr>
          <a:r>
            <a:rPr lang="en-US"/>
            <a:t>Appraiser Responsibilities </a:t>
          </a:r>
        </a:p>
      </dgm:t>
    </dgm:pt>
    <dgm:pt modelId="{29BF1CB6-CE2E-4541-8715-6649A459F660}" type="parTrans" cxnId="{07DFA117-788F-473E-B4A2-02174F75B6CB}">
      <dgm:prSet/>
      <dgm:spPr/>
      <dgm:t>
        <a:bodyPr/>
        <a:lstStyle/>
        <a:p>
          <a:endParaRPr lang="en-US"/>
        </a:p>
      </dgm:t>
    </dgm:pt>
    <dgm:pt modelId="{E851F81D-68AE-4CF1-A2B7-FD922D49C8CE}" type="sibTrans" cxnId="{07DFA117-788F-473E-B4A2-02174F75B6CB}">
      <dgm:prSet/>
      <dgm:spPr/>
      <dgm:t>
        <a:bodyPr/>
        <a:lstStyle/>
        <a:p>
          <a:endParaRPr lang="en-US"/>
        </a:p>
      </dgm:t>
    </dgm:pt>
    <dgm:pt modelId="{1C339969-16DB-46DA-BFC8-50B4395053C9}">
      <dgm:prSet/>
      <dgm:spPr/>
      <dgm:t>
        <a:bodyPr/>
        <a:lstStyle/>
        <a:p>
          <a:pPr>
            <a:lnSpc>
              <a:spcPct val="100000"/>
            </a:lnSpc>
          </a:pPr>
          <a:r>
            <a:rPr lang="en-US" dirty="0"/>
            <a:t> Know the Narrative </a:t>
          </a:r>
        </a:p>
      </dgm:t>
    </dgm:pt>
    <dgm:pt modelId="{91D5ED17-E63A-46F5-B04D-4848CBBE56AD}" type="parTrans" cxnId="{6FAF59EF-2953-4D36-9C34-E7FE10346F7F}">
      <dgm:prSet/>
      <dgm:spPr/>
      <dgm:t>
        <a:bodyPr/>
        <a:lstStyle/>
        <a:p>
          <a:endParaRPr lang="en-US"/>
        </a:p>
      </dgm:t>
    </dgm:pt>
    <dgm:pt modelId="{245BAAFC-26F9-4F28-A38B-52D488FC3D4A}" type="sibTrans" cxnId="{6FAF59EF-2953-4D36-9C34-E7FE10346F7F}">
      <dgm:prSet/>
      <dgm:spPr/>
      <dgm:t>
        <a:bodyPr/>
        <a:lstStyle/>
        <a:p>
          <a:endParaRPr lang="en-US"/>
        </a:p>
      </dgm:t>
    </dgm:pt>
    <dgm:pt modelId="{F96EADB8-7275-4CAC-A4FB-72FB8EF359F6}" type="pres">
      <dgm:prSet presAssocID="{F24501BA-7C79-429B-86C8-3E6A70E1B2AE}" presName="root" presStyleCnt="0">
        <dgm:presLayoutVars>
          <dgm:dir/>
          <dgm:resizeHandles val="exact"/>
        </dgm:presLayoutVars>
      </dgm:prSet>
      <dgm:spPr/>
    </dgm:pt>
    <dgm:pt modelId="{21D88E42-EEB7-45B6-A6C0-88EF0ACFABA0}" type="pres">
      <dgm:prSet presAssocID="{C5362FEA-8E0E-4463-AB82-E42EDED8EE12}" presName="compNode" presStyleCnt="0"/>
      <dgm:spPr/>
    </dgm:pt>
    <dgm:pt modelId="{1D044029-2156-4536-8071-7483DB344CC1}" type="pres">
      <dgm:prSet presAssocID="{C5362FEA-8E0E-4463-AB82-E42EDED8EE12}" presName="bgRect" presStyleLbl="bgShp" presStyleIdx="0" presStyleCnt="5"/>
      <dgm:spPr/>
    </dgm:pt>
    <dgm:pt modelId="{4E34EB4E-F54F-44C6-965F-17F1F83EE275}" type="pres">
      <dgm:prSet presAssocID="{C5362FEA-8E0E-4463-AB82-E42EDED8EE1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96DE082D-4F93-424E-9EA5-84BAF9197B30}" type="pres">
      <dgm:prSet presAssocID="{C5362FEA-8E0E-4463-AB82-E42EDED8EE12}" presName="spaceRect" presStyleCnt="0"/>
      <dgm:spPr/>
    </dgm:pt>
    <dgm:pt modelId="{DF497112-46BB-4720-BDBE-FB42F1E05D00}" type="pres">
      <dgm:prSet presAssocID="{C5362FEA-8E0E-4463-AB82-E42EDED8EE12}" presName="parTx" presStyleLbl="revTx" presStyleIdx="0" presStyleCnt="5">
        <dgm:presLayoutVars>
          <dgm:chMax val="0"/>
          <dgm:chPref val="0"/>
        </dgm:presLayoutVars>
      </dgm:prSet>
      <dgm:spPr/>
    </dgm:pt>
    <dgm:pt modelId="{FD592C3C-BCDD-489D-9EDD-507C50245809}" type="pres">
      <dgm:prSet presAssocID="{8D4D3215-B1C6-4102-9504-7B9E101CFD73}" presName="sibTrans" presStyleCnt="0"/>
      <dgm:spPr/>
    </dgm:pt>
    <dgm:pt modelId="{65284200-D232-46BB-8C37-752AF7B9A2C6}" type="pres">
      <dgm:prSet presAssocID="{07A60723-2399-4573-B641-82C2143F2B22}" presName="compNode" presStyleCnt="0"/>
      <dgm:spPr/>
    </dgm:pt>
    <dgm:pt modelId="{0B594AF3-3956-4906-B538-F003E8D5AB0C}" type="pres">
      <dgm:prSet presAssocID="{07A60723-2399-4573-B641-82C2143F2B22}" presName="bgRect" presStyleLbl="bgShp" presStyleIdx="1" presStyleCnt="5"/>
      <dgm:spPr/>
    </dgm:pt>
    <dgm:pt modelId="{2B8B0E8A-7454-4C96-929B-D4692CC794ED}" type="pres">
      <dgm:prSet presAssocID="{07A60723-2399-4573-B641-82C2143F2B2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0BEC041F-F373-49F9-877A-DA85A2C4E8F7}" type="pres">
      <dgm:prSet presAssocID="{07A60723-2399-4573-B641-82C2143F2B22}" presName="spaceRect" presStyleCnt="0"/>
      <dgm:spPr/>
    </dgm:pt>
    <dgm:pt modelId="{C2B9AFFF-3BD4-42DA-90C7-71D6EB9A8F3C}" type="pres">
      <dgm:prSet presAssocID="{07A60723-2399-4573-B641-82C2143F2B22}" presName="parTx" presStyleLbl="revTx" presStyleIdx="1" presStyleCnt="5">
        <dgm:presLayoutVars>
          <dgm:chMax val="0"/>
          <dgm:chPref val="0"/>
        </dgm:presLayoutVars>
      </dgm:prSet>
      <dgm:spPr/>
    </dgm:pt>
    <dgm:pt modelId="{AC7B70F3-87FD-43F8-B070-31E681AE4DF6}" type="pres">
      <dgm:prSet presAssocID="{FF866B85-932E-4029-A29D-A15722FA4C8B}" presName="sibTrans" presStyleCnt="0"/>
      <dgm:spPr/>
    </dgm:pt>
    <dgm:pt modelId="{0FE6F198-7A86-4D16-B0F1-B3C2D0782982}" type="pres">
      <dgm:prSet presAssocID="{7BE4D1F7-B678-4710-9BE7-B66FC00A55F2}" presName="compNode" presStyleCnt="0"/>
      <dgm:spPr/>
    </dgm:pt>
    <dgm:pt modelId="{4129F216-6E77-4340-ABB6-82BA2F56C9BE}" type="pres">
      <dgm:prSet presAssocID="{7BE4D1F7-B678-4710-9BE7-B66FC00A55F2}" presName="bgRect" presStyleLbl="bgShp" presStyleIdx="2" presStyleCnt="5"/>
      <dgm:spPr/>
    </dgm:pt>
    <dgm:pt modelId="{74F05857-BB72-4537-8662-D284283C7BFA}" type="pres">
      <dgm:prSet presAssocID="{7BE4D1F7-B678-4710-9BE7-B66FC00A55F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E899044E-AFAE-40CC-A25E-139F78164422}" type="pres">
      <dgm:prSet presAssocID="{7BE4D1F7-B678-4710-9BE7-B66FC00A55F2}" presName="spaceRect" presStyleCnt="0"/>
      <dgm:spPr/>
    </dgm:pt>
    <dgm:pt modelId="{5EB5588A-0BA9-4C77-A52D-F92806234EB7}" type="pres">
      <dgm:prSet presAssocID="{7BE4D1F7-B678-4710-9BE7-B66FC00A55F2}" presName="parTx" presStyleLbl="revTx" presStyleIdx="2" presStyleCnt="5">
        <dgm:presLayoutVars>
          <dgm:chMax val="0"/>
          <dgm:chPref val="0"/>
        </dgm:presLayoutVars>
      </dgm:prSet>
      <dgm:spPr/>
    </dgm:pt>
    <dgm:pt modelId="{D4EA6133-D6C1-4FE7-A595-CF2873B7DC8B}" type="pres">
      <dgm:prSet presAssocID="{4410320B-A3CA-4FB7-BC1C-53D2512E5BA3}" presName="sibTrans" presStyleCnt="0"/>
      <dgm:spPr/>
    </dgm:pt>
    <dgm:pt modelId="{CB939AE7-BCF0-4C31-B4BE-40B6C1F5FF1B}" type="pres">
      <dgm:prSet presAssocID="{E72D1258-D369-4240-B676-DA73DEB1089A}" presName="compNode" presStyleCnt="0"/>
      <dgm:spPr/>
    </dgm:pt>
    <dgm:pt modelId="{FF351C62-198E-4C38-8958-E0B73E93F6A8}" type="pres">
      <dgm:prSet presAssocID="{E72D1258-D369-4240-B676-DA73DEB1089A}" presName="bgRect" presStyleLbl="bgShp" presStyleIdx="3" presStyleCnt="5"/>
      <dgm:spPr/>
    </dgm:pt>
    <dgm:pt modelId="{0DC2F5F7-207B-4665-BB65-7BACC2E5F7D5}" type="pres">
      <dgm:prSet presAssocID="{E72D1258-D369-4240-B676-DA73DEB1089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63934118-2402-4DC2-92EA-B70B0D9E0B43}" type="pres">
      <dgm:prSet presAssocID="{E72D1258-D369-4240-B676-DA73DEB1089A}" presName="spaceRect" presStyleCnt="0"/>
      <dgm:spPr/>
    </dgm:pt>
    <dgm:pt modelId="{5ACE847A-5104-4D9A-BE94-E1DC886D97BD}" type="pres">
      <dgm:prSet presAssocID="{E72D1258-D369-4240-B676-DA73DEB1089A}" presName="parTx" presStyleLbl="revTx" presStyleIdx="3" presStyleCnt="5">
        <dgm:presLayoutVars>
          <dgm:chMax val="0"/>
          <dgm:chPref val="0"/>
        </dgm:presLayoutVars>
      </dgm:prSet>
      <dgm:spPr/>
    </dgm:pt>
    <dgm:pt modelId="{516662A5-018E-49D6-B316-BC5A5B9F8A9E}" type="pres">
      <dgm:prSet presAssocID="{E851F81D-68AE-4CF1-A2B7-FD922D49C8CE}" presName="sibTrans" presStyleCnt="0"/>
      <dgm:spPr/>
    </dgm:pt>
    <dgm:pt modelId="{E133DDF5-88B3-4333-840C-CB1B30AF1226}" type="pres">
      <dgm:prSet presAssocID="{1C339969-16DB-46DA-BFC8-50B4395053C9}" presName="compNode" presStyleCnt="0"/>
      <dgm:spPr/>
    </dgm:pt>
    <dgm:pt modelId="{6B0ECD5C-51A3-4886-A3DE-B18CC409378F}" type="pres">
      <dgm:prSet presAssocID="{1C339969-16DB-46DA-BFC8-50B4395053C9}" presName="bgRect" presStyleLbl="bgShp" presStyleIdx="4" presStyleCnt="5"/>
      <dgm:spPr/>
    </dgm:pt>
    <dgm:pt modelId="{028C42F8-51F3-45DF-AD08-E1ADD6381287}" type="pres">
      <dgm:prSet presAssocID="{1C339969-16DB-46DA-BFC8-50B4395053C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pen Book"/>
        </a:ext>
      </dgm:extLst>
    </dgm:pt>
    <dgm:pt modelId="{C92650FF-2F69-44DF-BA91-1DF98780493E}" type="pres">
      <dgm:prSet presAssocID="{1C339969-16DB-46DA-BFC8-50B4395053C9}" presName="spaceRect" presStyleCnt="0"/>
      <dgm:spPr/>
    </dgm:pt>
    <dgm:pt modelId="{DE177257-1DF6-4C7B-969E-56CC270BA359}" type="pres">
      <dgm:prSet presAssocID="{1C339969-16DB-46DA-BFC8-50B4395053C9}" presName="parTx" presStyleLbl="revTx" presStyleIdx="4" presStyleCnt="5">
        <dgm:presLayoutVars>
          <dgm:chMax val="0"/>
          <dgm:chPref val="0"/>
        </dgm:presLayoutVars>
      </dgm:prSet>
      <dgm:spPr/>
    </dgm:pt>
  </dgm:ptLst>
  <dgm:cxnLst>
    <dgm:cxn modelId="{D2BDFC16-FB52-41E8-9975-F36C8874B66A}" srcId="{F24501BA-7C79-429B-86C8-3E6A70E1B2AE}" destId="{7BE4D1F7-B678-4710-9BE7-B66FC00A55F2}" srcOrd="2" destOrd="0" parTransId="{4B3F6BCF-7644-4067-ABE6-65D7463B5271}" sibTransId="{4410320B-A3CA-4FB7-BC1C-53D2512E5BA3}"/>
    <dgm:cxn modelId="{07DFA117-788F-473E-B4A2-02174F75B6CB}" srcId="{F24501BA-7C79-429B-86C8-3E6A70E1B2AE}" destId="{E72D1258-D369-4240-B676-DA73DEB1089A}" srcOrd="3" destOrd="0" parTransId="{29BF1CB6-CE2E-4541-8715-6649A459F660}" sibTransId="{E851F81D-68AE-4CF1-A2B7-FD922D49C8CE}"/>
    <dgm:cxn modelId="{B061EF4C-699D-4A33-ABF3-F94156437E10}" type="presOf" srcId="{7BE4D1F7-B678-4710-9BE7-B66FC00A55F2}" destId="{5EB5588A-0BA9-4C77-A52D-F92806234EB7}" srcOrd="0" destOrd="0" presId="urn:microsoft.com/office/officeart/2018/2/layout/IconVerticalSolidList"/>
    <dgm:cxn modelId="{EC8D6A70-465D-4563-A8A4-CB2AEDAF8A6C}" type="presOf" srcId="{07A60723-2399-4573-B641-82C2143F2B22}" destId="{C2B9AFFF-3BD4-42DA-90C7-71D6EB9A8F3C}" srcOrd="0" destOrd="0" presId="urn:microsoft.com/office/officeart/2018/2/layout/IconVerticalSolidList"/>
    <dgm:cxn modelId="{106C4C8E-6F45-4143-BC32-011A6B7BC657}" type="presOf" srcId="{1C339969-16DB-46DA-BFC8-50B4395053C9}" destId="{DE177257-1DF6-4C7B-969E-56CC270BA359}" srcOrd="0" destOrd="0" presId="urn:microsoft.com/office/officeart/2018/2/layout/IconVerticalSolidList"/>
    <dgm:cxn modelId="{B0BF7399-3486-4E0C-88D0-945B0B6FFAEE}" srcId="{F24501BA-7C79-429B-86C8-3E6A70E1B2AE}" destId="{C5362FEA-8E0E-4463-AB82-E42EDED8EE12}" srcOrd="0" destOrd="0" parTransId="{21EAAB30-49F0-4162-9511-207D7CC0B3E4}" sibTransId="{8D4D3215-B1C6-4102-9504-7B9E101CFD73}"/>
    <dgm:cxn modelId="{BC3D499F-282B-4707-A467-7AA28845D4D2}" type="presOf" srcId="{C5362FEA-8E0E-4463-AB82-E42EDED8EE12}" destId="{DF497112-46BB-4720-BDBE-FB42F1E05D00}" srcOrd="0" destOrd="0" presId="urn:microsoft.com/office/officeart/2018/2/layout/IconVerticalSolidList"/>
    <dgm:cxn modelId="{9CB424CF-3451-4EA9-AECE-C33E74A2C673}" srcId="{F24501BA-7C79-429B-86C8-3E6A70E1B2AE}" destId="{07A60723-2399-4573-B641-82C2143F2B22}" srcOrd="1" destOrd="0" parTransId="{96871FD8-0DBD-488F-9C61-C39792684F59}" sibTransId="{FF866B85-932E-4029-A29D-A15722FA4C8B}"/>
    <dgm:cxn modelId="{A9E917D5-5965-4B2D-88C1-81EF4D96CB82}" type="presOf" srcId="{F24501BA-7C79-429B-86C8-3E6A70E1B2AE}" destId="{F96EADB8-7275-4CAC-A4FB-72FB8EF359F6}" srcOrd="0" destOrd="0" presId="urn:microsoft.com/office/officeart/2018/2/layout/IconVerticalSolidList"/>
    <dgm:cxn modelId="{6FAF59EF-2953-4D36-9C34-E7FE10346F7F}" srcId="{F24501BA-7C79-429B-86C8-3E6A70E1B2AE}" destId="{1C339969-16DB-46DA-BFC8-50B4395053C9}" srcOrd="4" destOrd="0" parTransId="{91D5ED17-E63A-46F5-B04D-4848CBBE56AD}" sibTransId="{245BAAFC-26F9-4F28-A38B-52D488FC3D4A}"/>
    <dgm:cxn modelId="{98C34BFB-7BDE-441B-B84E-E1CC67036E49}" type="presOf" srcId="{E72D1258-D369-4240-B676-DA73DEB1089A}" destId="{5ACE847A-5104-4D9A-BE94-E1DC886D97BD}" srcOrd="0" destOrd="0" presId="urn:microsoft.com/office/officeart/2018/2/layout/IconVerticalSolidList"/>
    <dgm:cxn modelId="{6F2F5408-1666-4DF0-BEB9-D4C373FD55AD}" type="presParOf" srcId="{F96EADB8-7275-4CAC-A4FB-72FB8EF359F6}" destId="{21D88E42-EEB7-45B6-A6C0-88EF0ACFABA0}" srcOrd="0" destOrd="0" presId="urn:microsoft.com/office/officeart/2018/2/layout/IconVerticalSolidList"/>
    <dgm:cxn modelId="{CA3714FB-85AD-47C3-9DCB-EE4829AD4220}" type="presParOf" srcId="{21D88E42-EEB7-45B6-A6C0-88EF0ACFABA0}" destId="{1D044029-2156-4536-8071-7483DB344CC1}" srcOrd="0" destOrd="0" presId="urn:microsoft.com/office/officeart/2018/2/layout/IconVerticalSolidList"/>
    <dgm:cxn modelId="{8DE9F960-E2CE-4C8B-A013-A64B7BF0D5E2}" type="presParOf" srcId="{21D88E42-EEB7-45B6-A6C0-88EF0ACFABA0}" destId="{4E34EB4E-F54F-44C6-965F-17F1F83EE275}" srcOrd="1" destOrd="0" presId="urn:microsoft.com/office/officeart/2018/2/layout/IconVerticalSolidList"/>
    <dgm:cxn modelId="{1EB2BC35-90AF-4DF3-9EF6-1E1FE9DC10C6}" type="presParOf" srcId="{21D88E42-EEB7-45B6-A6C0-88EF0ACFABA0}" destId="{96DE082D-4F93-424E-9EA5-84BAF9197B30}" srcOrd="2" destOrd="0" presId="urn:microsoft.com/office/officeart/2018/2/layout/IconVerticalSolidList"/>
    <dgm:cxn modelId="{B3D70D4D-93CC-4C8A-8A2D-ACB8209BFAE3}" type="presParOf" srcId="{21D88E42-EEB7-45B6-A6C0-88EF0ACFABA0}" destId="{DF497112-46BB-4720-BDBE-FB42F1E05D00}" srcOrd="3" destOrd="0" presId="urn:microsoft.com/office/officeart/2018/2/layout/IconVerticalSolidList"/>
    <dgm:cxn modelId="{D89FABB8-C4B3-4435-8509-C36AD063D381}" type="presParOf" srcId="{F96EADB8-7275-4CAC-A4FB-72FB8EF359F6}" destId="{FD592C3C-BCDD-489D-9EDD-507C50245809}" srcOrd="1" destOrd="0" presId="urn:microsoft.com/office/officeart/2018/2/layout/IconVerticalSolidList"/>
    <dgm:cxn modelId="{F2960120-8E86-4D82-922B-8F8101FF30B9}" type="presParOf" srcId="{F96EADB8-7275-4CAC-A4FB-72FB8EF359F6}" destId="{65284200-D232-46BB-8C37-752AF7B9A2C6}" srcOrd="2" destOrd="0" presId="urn:microsoft.com/office/officeart/2018/2/layout/IconVerticalSolidList"/>
    <dgm:cxn modelId="{80A7768D-0D0B-4B36-A8FE-57018023EF02}" type="presParOf" srcId="{65284200-D232-46BB-8C37-752AF7B9A2C6}" destId="{0B594AF3-3956-4906-B538-F003E8D5AB0C}" srcOrd="0" destOrd="0" presId="urn:microsoft.com/office/officeart/2018/2/layout/IconVerticalSolidList"/>
    <dgm:cxn modelId="{A2247F55-A0EF-47BA-83C8-86BB9C21EE2D}" type="presParOf" srcId="{65284200-D232-46BB-8C37-752AF7B9A2C6}" destId="{2B8B0E8A-7454-4C96-929B-D4692CC794ED}" srcOrd="1" destOrd="0" presId="urn:microsoft.com/office/officeart/2018/2/layout/IconVerticalSolidList"/>
    <dgm:cxn modelId="{C8AFE11A-9AF2-4417-B44F-E561A019A50C}" type="presParOf" srcId="{65284200-D232-46BB-8C37-752AF7B9A2C6}" destId="{0BEC041F-F373-49F9-877A-DA85A2C4E8F7}" srcOrd="2" destOrd="0" presId="urn:microsoft.com/office/officeart/2018/2/layout/IconVerticalSolidList"/>
    <dgm:cxn modelId="{3354A2EF-92D3-4243-AB45-30D7ADBF2C25}" type="presParOf" srcId="{65284200-D232-46BB-8C37-752AF7B9A2C6}" destId="{C2B9AFFF-3BD4-42DA-90C7-71D6EB9A8F3C}" srcOrd="3" destOrd="0" presId="urn:microsoft.com/office/officeart/2018/2/layout/IconVerticalSolidList"/>
    <dgm:cxn modelId="{F972B0C3-EFC6-4D97-B9B8-6E9491BC22E1}" type="presParOf" srcId="{F96EADB8-7275-4CAC-A4FB-72FB8EF359F6}" destId="{AC7B70F3-87FD-43F8-B070-31E681AE4DF6}" srcOrd="3" destOrd="0" presId="urn:microsoft.com/office/officeart/2018/2/layout/IconVerticalSolidList"/>
    <dgm:cxn modelId="{3E94533E-6534-4D90-91FA-52B28B82F140}" type="presParOf" srcId="{F96EADB8-7275-4CAC-A4FB-72FB8EF359F6}" destId="{0FE6F198-7A86-4D16-B0F1-B3C2D0782982}" srcOrd="4" destOrd="0" presId="urn:microsoft.com/office/officeart/2018/2/layout/IconVerticalSolidList"/>
    <dgm:cxn modelId="{A1614A4A-3350-42E1-8DFA-26F39ABA5586}" type="presParOf" srcId="{0FE6F198-7A86-4D16-B0F1-B3C2D0782982}" destId="{4129F216-6E77-4340-ABB6-82BA2F56C9BE}" srcOrd="0" destOrd="0" presId="urn:microsoft.com/office/officeart/2018/2/layout/IconVerticalSolidList"/>
    <dgm:cxn modelId="{80598301-6D0B-4653-95FA-2D937805514E}" type="presParOf" srcId="{0FE6F198-7A86-4D16-B0F1-B3C2D0782982}" destId="{74F05857-BB72-4537-8662-D284283C7BFA}" srcOrd="1" destOrd="0" presId="urn:microsoft.com/office/officeart/2018/2/layout/IconVerticalSolidList"/>
    <dgm:cxn modelId="{DE9B48B2-7D81-49FC-A151-79916A91CE95}" type="presParOf" srcId="{0FE6F198-7A86-4D16-B0F1-B3C2D0782982}" destId="{E899044E-AFAE-40CC-A25E-139F78164422}" srcOrd="2" destOrd="0" presId="urn:microsoft.com/office/officeart/2018/2/layout/IconVerticalSolidList"/>
    <dgm:cxn modelId="{EFC35E9E-1A43-4ED3-A8A5-AD0011F16014}" type="presParOf" srcId="{0FE6F198-7A86-4D16-B0F1-B3C2D0782982}" destId="{5EB5588A-0BA9-4C77-A52D-F92806234EB7}" srcOrd="3" destOrd="0" presId="urn:microsoft.com/office/officeart/2018/2/layout/IconVerticalSolidList"/>
    <dgm:cxn modelId="{2A097882-08F7-4826-9558-2126E064592F}" type="presParOf" srcId="{F96EADB8-7275-4CAC-A4FB-72FB8EF359F6}" destId="{D4EA6133-D6C1-4FE7-A595-CF2873B7DC8B}" srcOrd="5" destOrd="0" presId="urn:microsoft.com/office/officeart/2018/2/layout/IconVerticalSolidList"/>
    <dgm:cxn modelId="{B59923BD-551A-43F5-AC1E-2E59698B257D}" type="presParOf" srcId="{F96EADB8-7275-4CAC-A4FB-72FB8EF359F6}" destId="{CB939AE7-BCF0-4C31-B4BE-40B6C1F5FF1B}" srcOrd="6" destOrd="0" presId="urn:microsoft.com/office/officeart/2018/2/layout/IconVerticalSolidList"/>
    <dgm:cxn modelId="{D921755F-721C-497C-81BD-FF6251B6EB4C}" type="presParOf" srcId="{CB939AE7-BCF0-4C31-B4BE-40B6C1F5FF1B}" destId="{FF351C62-198E-4C38-8958-E0B73E93F6A8}" srcOrd="0" destOrd="0" presId="urn:microsoft.com/office/officeart/2018/2/layout/IconVerticalSolidList"/>
    <dgm:cxn modelId="{5A57DD4C-EBAD-4FED-A7F1-F499984D2462}" type="presParOf" srcId="{CB939AE7-BCF0-4C31-B4BE-40B6C1F5FF1B}" destId="{0DC2F5F7-207B-4665-BB65-7BACC2E5F7D5}" srcOrd="1" destOrd="0" presId="urn:microsoft.com/office/officeart/2018/2/layout/IconVerticalSolidList"/>
    <dgm:cxn modelId="{B7CA568F-7E6E-4025-B94F-10BE989C1B91}" type="presParOf" srcId="{CB939AE7-BCF0-4C31-B4BE-40B6C1F5FF1B}" destId="{63934118-2402-4DC2-92EA-B70B0D9E0B43}" srcOrd="2" destOrd="0" presId="urn:microsoft.com/office/officeart/2018/2/layout/IconVerticalSolidList"/>
    <dgm:cxn modelId="{ECD54957-2825-437C-8504-8D6BC1E3781A}" type="presParOf" srcId="{CB939AE7-BCF0-4C31-B4BE-40B6C1F5FF1B}" destId="{5ACE847A-5104-4D9A-BE94-E1DC886D97BD}" srcOrd="3" destOrd="0" presId="urn:microsoft.com/office/officeart/2018/2/layout/IconVerticalSolidList"/>
    <dgm:cxn modelId="{520E4F27-51B9-4D61-9908-7A13BFB75040}" type="presParOf" srcId="{F96EADB8-7275-4CAC-A4FB-72FB8EF359F6}" destId="{516662A5-018E-49D6-B316-BC5A5B9F8A9E}" srcOrd="7" destOrd="0" presId="urn:microsoft.com/office/officeart/2018/2/layout/IconVerticalSolidList"/>
    <dgm:cxn modelId="{99F42E2A-2C07-4EC3-85EE-EE5DD3735AD6}" type="presParOf" srcId="{F96EADB8-7275-4CAC-A4FB-72FB8EF359F6}" destId="{E133DDF5-88B3-4333-840C-CB1B30AF1226}" srcOrd="8" destOrd="0" presId="urn:microsoft.com/office/officeart/2018/2/layout/IconVerticalSolidList"/>
    <dgm:cxn modelId="{58603621-6735-4514-9CBE-4AB5BD7D9FFF}" type="presParOf" srcId="{E133DDF5-88B3-4333-840C-CB1B30AF1226}" destId="{6B0ECD5C-51A3-4886-A3DE-B18CC409378F}" srcOrd="0" destOrd="0" presId="urn:microsoft.com/office/officeart/2018/2/layout/IconVerticalSolidList"/>
    <dgm:cxn modelId="{4A49A97E-D4E2-4C16-9634-5DB0C2FD76ED}" type="presParOf" srcId="{E133DDF5-88B3-4333-840C-CB1B30AF1226}" destId="{028C42F8-51F3-45DF-AD08-E1ADD6381287}" srcOrd="1" destOrd="0" presId="urn:microsoft.com/office/officeart/2018/2/layout/IconVerticalSolidList"/>
    <dgm:cxn modelId="{72C40698-B880-4A74-AB71-5EFB3B91D840}" type="presParOf" srcId="{E133DDF5-88B3-4333-840C-CB1B30AF1226}" destId="{C92650FF-2F69-44DF-BA91-1DF98780493E}" srcOrd="2" destOrd="0" presId="urn:microsoft.com/office/officeart/2018/2/layout/IconVerticalSolidList"/>
    <dgm:cxn modelId="{247357E0-9396-4C36-A6E0-47435B6A694E}" type="presParOf" srcId="{E133DDF5-88B3-4333-840C-CB1B30AF1226}" destId="{DE177257-1DF6-4C7B-969E-56CC270BA35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A97EFB-9857-4007-AF9E-2E0BB01CD9C7}" type="doc">
      <dgm:prSet loTypeId="urn:microsoft.com/office/officeart/2005/8/layout/vList4" loCatId="picture" qsTypeId="urn:microsoft.com/office/officeart/2005/8/quickstyle/simple1" qsCatId="simple" csTypeId="urn:microsoft.com/office/officeart/2005/8/colors/accent2_5" csCatId="accent2" phldr="1"/>
      <dgm:spPr/>
      <dgm:t>
        <a:bodyPr/>
        <a:lstStyle/>
        <a:p>
          <a:endParaRPr lang="en-US"/>
        </a:p>
      </dgm:t>
    </dgm:pt>
    <dgm:pt modelId="{10DF9835-B48D-4E71-A7EC-4B8564F557B6}">
      <dgm:prSet phldrT="[Text]" custT="1"/>
      <dgm:spPr/>
      <dgm:t>
        <a:bodyPr/>
        <a:lstStyle/>
        <a:p>
          <a:r>
            <a:rPr lang="en-US" sz="2800" dirty="0"/>
            <a:t>Personify Continuous Growth and Improvement</a:t>
          </a:r>
        </a:p>
      </dgm:t>
    </dgm:pt>
    <dgm:pt modelId="{B9AA2D20-16FF-44E5-8AD9-DD0703B9AB42}" type="parTrans" cxnId="{B0BCD1D8-21DD-407B-B757-5E6DBD68FF61}">
      <dgm:prSet/>
      <dgm:spPr/>
      <dgm:t>
        <a:bodyPr/>
        <a:lstStyle/>
        <a:p>
          <a:endParaRPr lang="en-US"/>
        </a:p>
      </dgm:t>
    </dgm:pt>
    <dgm:pt modelId="{7F4B806D-7555-4634-A8F1-2678E165FF32}" type="sibTrans" cxnId="{B0BCD1D8-21DD-407B-B757-5E6DBD68FF61}">
      <dgm:prSet/>
      <dgm:spPr/>
      <dgm:t>
        <a:bodyPr/>
        <a:lstStyle/>
        <a:p>
          <a:endParaRPr lang="en-US"/>
        </a:p>
      </dgm:t>
    </dgm:pt>
    <dgm:pt modelId="{D6C62A1F-12B6-426E-AE35-460A57C80F9A}">
      <dgm:prSet phldrT="[Text]" custT="1"/>
      <dgm:spPr/>
      <dgm:t>
        <a:bodyPr/>
        <a:lstStyle/>
        <a:p>
          <a:r>
            <a:rPr lang="en-US" sz="2800"/>
            <a:t>Guide Self-Reflection and Goal</a:t>
          </a:r>
          <a:r>
            <a:rPr lang="en-US" sz="2800" baseline="0"/>
            <a:t> Setting</a:t>
          </a:r>
          <a:endParaRPr lang="en-US" sz="2800"/>
        </a:p>
      </dgm:t>
    </dgm:pt>
    <dgm:pt modelId="{4C22D1A3-2263-4D8F-8C19-FFB05FB20D6E}" type="parTrans" cxnId="{664B517C-0357-46E1-9022-92035DE7D50F}">
      <dgm:prSet/>
      <dgm:spPr/>
      <dgm:t>
        <a:bodyPr/>
        <a:lstStyle/>
        <a:p>
          <a:endParaRPr lang="en-US"/>
        </a:p>
      </dgm:t>
    </dgm:pt>
    <dgm:pt modelId="{0518EE2D-5617-4E5C-B968-E6FA94BEC4AE}" type="sibTrans" cxnId="{664B517C-0357-46E1-9022-92035DE7D50F}">
      <dgm:prSet/>
      <dgm:spPr/>
      <dgm:t>
        <a:bodyPr/>
        <a:lstStyle/>
        <a:p>
          <a:endParaRPr lang="en-US"/>
        </a:p>
      </dgm:t>
    </dgm:pt>
    <dgm:pt modelId="{5822A35A-2947-4503-9A2C-A4FAD642FF17}">
      <dgm:prSet phldrT="[Text]" custT="1"/>
      <dgm:spPr/>
      <dgm:t>
        <a:bodyPr/>
        <a:lstStyle/>
        <a:p>
          <a:r>
            <a:rPr lang="en-US" sz="2800"/>
            <a:t>Intentional Professional Development</a:t>
          </a:r>
        </a:p>
      </dgm:t>
    </dgm:pt>
    <dgm:pt modelId="{DAB1AC83-575A-4106-A439-8B0B65DB0393}" type="parTrans" cxnId="{3418C30C-0B90-4EE2-B636-ACB47DBCDEF4}">
      <dgm:prSet/>
      <dgm:spPr/>
      <dgm:t>
        <a:bodyPr/>
        <a:lstStyle/>
        <a:p>
          <a:endParaRPr lang="en-US"/>
        </a:p>
      </dgm:t>
    </dgm:pt>
    <dgm:pt modelId="{927FF2EB-B1D7-45C3-B252-51CE9728BCCF}" type="sibTrans" cxnId="{3418C30C-0B90-4EE2-B636-ACB47DBCDEF4}">
      <dgm:prSet/>
      <dgm:spPr/>
      <dgm:t>
        <a:bodyPr/>
        <a:lstStyle/>
        <a:p>
          <a:endParaRPr lang="en-US"/>
        </a:p>
      </dgm:t>
    </dgm:pt>
    <dgm:pt modelId="{A9B2CCF6-0D1B-43AD-AFE8-4F788B9ABB9C}">
      <dgm:prSet custT="1"/>
      <dgm:spPr/>
      <dgm:t>
        <a:bodyPr/>
        <a:lstStyle/>
        <a:p>
          <a:r>
            <a:rPr lang="en-US" sz="2800"/>
            <a:t>Improve Leadership Quality through Coaching</a:t>
          </a:r>
        </a:p>
      </dgm:t>
    </dgm:pt>
    <dgm:pt modelId="{6D52A945-35FF-4283-8808-E1C15C499757}" type="parTrans" cxnId="{C262ACB7-6553-4647-A1FB-4E3672A29F22}">
      <dgm:prSet/>
      <dgm:spPr/>
      <dgm:t>
        <a:bodyPr/>
        <a:lstStyle/>
        <a:p>
          <a:endParaRPr lang="en-US"/>
        </a:p>
      </dgm:t>
    </dgm:pt>
    <dgm:pt modelId="{F2A81276-75B4-4102-BD71-391C53E4DDA4}" type="sibTrans" cxnId="{C262ACB7-6553-4647-A1FB-4E3672A29F22}">
      <dgm:prSet/>
      <dgm:spPr/>
      <dgm:t>
        <a:bodyPr/>
        <a:lstStyle/>
        <a:p>
          <a:endParaRPr lang="en-US"/>
        </a:p>
      </dgm:t>
    </dgm:pt>
    <dgm:pt modelId="{69B9C095-FF8A-42B4-80AA-4E11B5915344}" type="pres">
      <dgm:prSet presAssocID="{A7A97EFB-9857-4007-AF9E-2E0BB01CD9C7}" presName="linear" presStyleCnt="0">
        <dgm:presLayoutVars>
          <dgm:dir/>
          <dgm:resizeHandles val="exact"/>
        </dgm:presLayoutVars>
      </dgm:prSet>
      <dgm:spPr/>
    </dgm:pt>
    <dgm:pt modelId="{69BEC9F9-6C11-4874-B626-F24BD51622C6}" type="pres">
      <dgm:prSet presAssocID="{10DF9835-B48D-4E71-A7EC-4B8564F557B6}" presName="comp" presStyleCnt="0"/>
      <dgm:spPr/>
    </dgm:pt>
    <dgm:pt modelId="{D086A8C5-913D-441A-A97B-010CD219471A}" type="pres">
      <dgm:prSet presAssocID="{10DF9835-B48D-4E71-A7EC-4B8564F557B6}" presName="box" presStyleLbl="node1" presStyleIdx="0" presStyleCnt="4"/>
      <dgm:spPr/>
    </dgm:pt>
    <dgm:pt modelId="{DC9813D0-7F30-4766-AB78-C7F2D9D5310B}" type="pres">
      <dgm:prSet presAssocID="{10DF9835-B48D-4E71-A7EC-4B8564F557B6}"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F2C8C20-8105-4430-B0E2-3B1BAEE05049}" type="pres">
      <dgm:prSet presAssocID="{10DF9835-B48D-4E71-A7EC-4B8564F557B6}" presName="text" presStyleLbl="node1" presStyleIdx="0" presStyleCnt="4">
        <dgm:presLayoutVars>
          <dgm:bulletEnabled val="1"/>
        </dgm:presLayoutVars>
      </dgm:prSet>
      <dgm:spPr/>
    </dgm:pt>
    <dgm:pt modelId="{836DD0EB-BAAE-4417-A506-10102DD1E184}" type="pres">
      <dgm:prSet presAssocID="{7F4B806D-7555-4634-A8F1-2678E165FF32}" presName="spacer" presStyleCnt="0"/>
      <dgm:spPr/>
    </dgm:pt>
    <dgm:pt modelId="{82AAAC9F-ED50-4A81-AFCA-1C90AE8FB262}" type="pres">
      <dgm:prSet presAssocID="{D6C62A1F-12B6-426E-AE35-460A57C80F9A}" presName="comp" presStyleCnt="0"/>
      <dgm:spPr/>
    </dgm:pt>
    <dgm:pt modelId="{C36E293C-AED6-47EB-B2D1-E8010853E61F}" type="pres">
      <dgm:prSet presAssocID="{D6C62A1F-12B6-426E-AE35-460A57C80F9A}" presName="box" presStyleLbl="node1" presStyleIdx="1" presStyleCnt="4"/>
      <dgm:spPr/>
    </dgm:pt>
    <dgm:pt modelId="{AB9CABF5-0D11-40D5-8F3D-AB6064DA871E}" type="pres">
      <dgm:prSet presAssocID="{D6C62A1F-12B6-426E-AE35-460A57C80F9A}" presName="img"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D805B3C3-F524-44DE-A617-0ED0D1B97B33}" type="pres">
      <dgm:prSet presAssocID="{D6C62A1F-12B6-426E-AE35-460A57C80F9A}" presName="text" presStyleLbl="node1" presStyleIdx="1" presStyleCnt="4">
        <dgm:presLayoutVars>
          <dgm:bulletEnabled val="1"/>
        </dgm:presLayoutVars>
      </dgm:prSet>
      <dgm:spPr/>
    </dgm:pt>
    <dgm:pt modelId="{98A658F1-8FE1-4401-BD0A-9E8864723CE0}" type="pres">
      <dgm:prSet presAssocID="{0518EE2D-5617-4E5C-B968-E6FA94BEC4AE}" presName="spacer" presStyleCnt="0"/>
      <dgm:spPr/>
    </dgm:pt>
    <dgm:pt modelId="{580CDC65-A435-42F5-9C31-D69A4A0EE843}" type="pres">
      <dgm:prSet presAssocID="{5822A35A-2947-4503-9A2C-A4FAD642FF17}" presName="comp" presStyleCnt="0"/>
      <dgm:spPr/>
    </dgm:pt>
    <dgm:pt modelId="{ADD10705-236A-41C2-8A1D-61B55D841B73}" type="pres">
      <dgm:prSet presAssocID="{5822A35A-2947-4503-9A2C-A4FAD642FF17}" presName="box" presStyleLbl="node1" presStyleIdx="2" presStyleCnt="4"/>
      <dgm:spPr/>
    </dgm:pt>
    <dgm:pt modelId="{954F39CD-E653-430D-91D6-E555DCB4CF66}" type="pres">
      <dgm:prSet presAssocID="{5822A35A-2947-4503-9A2C-A4FAD642FF17}"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dgm:spPr>
    </dgm:pt>
    <dgm:pt modelId="{3774C7E8-1D29-4B7E-8568-6FAE29105F74}" type="pres">
      <dgm:prSet presAssocID="{5822A35A-2947-4503-9A2C-A4FAD642FF17}" presName="text" presStyleLbl="node1" presStyleIdx="2" presStyleCnt="4">
        <dgm:presLayoutVars>
          <dgm:bulletEnabled val="1"/>
        </dgm:presLayoutVars>
      </dgm:prSet>
      <dgm:spPr/>
    </dgm:pt>
    <dgm:pt modelId="{E7B8053B-3A57-44A6-8151-F0791E606BF5}" type="pres">
      <dgm:prSet presAssocID="{927FF2EB-B1D7-45C3-B252-51CE9728BCCF}" presName="spacer" presStyleCnt="0"/>
      <dgm:spPr/>
    </dgm:pt>
    <dgm:pt modelId="{73ADEB30-C128-492B-B00B-3A40729CEE9E}" type="pres">
      <dgm:prSet presAssocID="{A9B2CCF6-0D1B-43AD-AFE8-4F788B9ABB9C}" presName="comp" presStyleCnt="0"/>
      <dgm:spPr/>
    </dgm:pt>
    <dgm:pt modelId="{4A549401-9334-4333-8730-8DA63F251689}" type="pres">
      <dgm:prSet presAssocID="{A9B2CCF6-0D1B-43AD-AFE8-4F788B9ABB9C}" presName="box" presStyleLbl="node1" presStyleIdx="3" presStyleCnt="4"/>
      <dgm:spPr/>
    </dgm:pt>
    <dgm:pt modelId="{F270A096-59DF-414D-AB51-802EAA4DF293}" type="pres">
      <dgm:prSet presAssocID="{A9B2CCF6-0D1B-43AD-AFE8-4F788B9ABB9C}" presName="img"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B7BD8544-07F7-49B9-B643-1E6B1D07EA42}" type="pres">
      <dgm:prSet presAssocID="{A9B2CCF6-0D1B-43AD-AFE8-4F788B9ABB9C}" presName="text" presStyleLbl="node1" presStyleIdx="3" presStyleCnt="4">
        <dgm:presLayoutVars>
          <dgm:bulletEnabled val="1"/>
        </dgm:presLayoutVars>
      </dgm:prSet>
      <dgm:spPr/>
    </dgm:pt>
  </dgm:ptLst>
  <dgm:cxnLst>
    <dgm:cxn modelId="{3418C30C-0B90-4EE2-B636-ACB47DBCDEF4}" srcId="{A7A97EFB-9857-4007-AF9E-2E0BB01CD9C7}" destId="{5822A35A-2947-4503-9A2C-A4FAD642FF17}" srcOrd="2" destOrd="0" parTransId="{DAB1AC83-575A-4106-A439-8B0B65DB0393}" sibTransId="{927FF2EB-B1D7-45C3-B252-51CE9728BCCF}"/>
    <dgm:cxn modelId="{AA232318-C25A-A140-B603-0901B83DA125}" type="presOf" srcId="{10DF9835-B48D-4E71-A7EC-4B8564F557B6}" destId="{BF2C8C20-8105-4430-B0E2-3B1BAEE05049}" srcOrd="1" destOrd="0" presId="urn:microsoft.com/office/officeart/2005/8/layout/vList4"/>
    <dgm:cxn modelId="{18994372-796C-D741-9E2A-0C9B55C9A968}" type="presOf" srcId="{5822A35A-2947-4503-9A2C-A4FAD642FF17}" destId="{3774C7E8-1D29-4B7E-8568-6FAE29105F74}" srcOrd="1" destOrd="0" presId="urn:microsoft.com/office/officeart/2005/8/layout/vList4"/>
    <dgm:cxn modelId="{DE941956-4A4A-5048-98E5-B1F8358013AD}" type="presOf" srcId="{A7A97EFB-9857-4007-AF9E-2E0BB01CD9C7}" destId="{69B9C095-FF8A-42B4-80AA-4E11B5915344}" srcOrd="0" destOrd="0" presId="urn:microsoft.com/office/officeart/2005/8/layout/vList4"/>
    <dgm:cxn modelId="{664B517C-0357-46E1-9022-92035DE7D50F}" srcId="{A7A97EFB-9857-4007-AF9E-2E0BB01CD9C7}" destId="{D6C62A1F-12B6-426E-AE35-460A57C80F9A}" srcOrd="1" destOrd="0" parTransId="{4C22D1A3-2263-4D8F-8C19-FFB05FB20D6E}" sibTransId="{0518EE2D-5617-4E5C-B968-E6FA94BEC4AE}"/>
    <dgm:cxn modelId="{00AFCC8D-CD45-F24A-B35C-B46C3964FCA1}" type="presOf" srcId="{10DF9835-B48D-4E71-A7EC-4B8564F557B6}" destId="{D086A8C5-913D-441A-A97B-010CD219471A}" srcOrd="0" destOrd="0" presId="urn:microsoft.com/office/officeart/2005/8/layout/vList4"/>
    <dgm:cxn modelId="{BD6F0D99-7903-EA4F-8EF4-8F2A815AA3B1}" type="presOf" srcId="{D6C62A1F-12B6-426E-AE35-460A57C80F9A}" destId="{C36E293C-AED6-47EB-B2D1-E8010853E61F}" srcOrd="0" destOrd="0" presId="urn:microsoft.com/office/officeart/2005/8/layout/vList4"/>
    <dgm:cxn modelId="{C6084CAA-2CC9-BC44-89D7-79CCD3EF4594}" type="presOf" srcId="{A9B2CCF6-0D1B-43AD-AFE8-4F788B9ABB9C}" destId="{B7BD8544-07F7-49B9-B643-1E6B1D07EA42}" srcOrd="1" destOrd="0" presId="urn:microsoft.com/office/officeart/2005/8/layout/vList4"/>
    <dgm:cxn modelId="{C262ACB7-6553-4647-A1FB-4E3672A29F22}" srcId="{A7A97EFB-9857-4007-AF9E-2E0BB01CD9C7}" destId="{A9B2CCF6-0D1B-43AD-AFE8-4F788B9ABB9C}" srcOrd="3" destOrd="0" parTransId="{6D52A945-35FF-4283-8808-E1C15C499757}" sibTransId="{F2A81276-75B4-4102-BD71-391C53E4DDA4}"/>
    <dgm:cxn modelId="{0D630BBD-273F-B145-B7DD-828BB30F3072}" type="presOf" srcId="{D6C62A1F-12B6-426E-AE35-460A57C80F9A}" destId="{D805B3C3-F524-44DE-A617-0ED0D1B97B33}" srcOrd="1" destOrd="0" presId="urn:microsoft.com/office/officeart/2005/8/layout/vList4"/>
    <dgm:cxn modelId="{822D9AC2-049D-0D42-9A28-962152F0DF30}" type="presOf" srcId="{A9B2CCF6-0D1B-43AD-AFE8-4F788B9ABB9C}" destId="{4A549401-9334-4333-8730-8DA63F251689}" srcOrd="0" destOrd="0" presId="urn:microsoft.com/office/officeart/2005/8/layout/vList4"/>
    <dgm:cxn modelId="{D147D0D8-6936-CA4E-A3AF-7BCE60C85F9B}" type="presOf" srcId="{5822A35A-2947-4503-9A2C-A4FAD642FF17}" destId="{ADD10705-236A-41C2-8A1D-61B55D841B73}" srcOrd="0" destOrd="0" presId="urn:microsoft.com/office/officeart/2005/8/layout/vList4"/>
    <dgm:cxn modelId="{B0BCD1D8-21DD-407B-B757-5E6DBD68FF61}" srcId="{A7A97EFB-9857-4007-AF9E-2E0BB01CD9C7}" destId="{10DF9835-B48D-4E71-A7EC-4B8564F557B6}" srcOrd="0" destOrd="0" parTransId="{B9AA2D20-16FF-44E5-8AD9-DD0703B9AB42}" sibTransId="{7F4B806D-7555-4634-A8F1-2678E165FF32}"/>
    <dgm:cxn modelId="{ABBBB3B4-9CBE-3445-B1B2-AC6D2ACF49F7}" type="presParOf" srcId="{69B9C095-FF8A-42B4-80AA-4E11B5915344}" destId="{69BEC9F9-6C11-4874-B626-F24BD51622C6}" srcOrd="0" destOrd="0" presId="urn:microsoft.com/office/officeart/2005/8/layout/vList4"/>
    <dgm:cxn modelId="{DAACFDD5-E76A-D643-AB05-FE0A37CF9E96}" type="presParOf" srcId="{69BEC9F9-6C11-4874-B626-F24BD51622C6}" destId="{D086A8C5-913D-441A-A97B-010CD219471A}" srcOrd="0" destOrd="0" presId="urn:microsoft.com/office/officeart/2005/8/layout/vList4"/>
    <dgm:cxn modelId="{945CC7E8-183A-9643-895F-5BB661275882}" type="presParOf" srcId="{69BEC9F9-6C11-4874-B626-F24BD51622C6}" destId="{DC9813D0-7F30-4766-AB78-C7F2D9D5310B}" srcOrd="1" destOrd="0" presId="urn:microsoft.com/office/officeart/2005/8/layout/vList4"/>
    <dgm:cxn modelId="{BBFE701B-1159-5849-B47E-03F0B4C3EDB2}" type="presParOf" srcId="{69BEC9F9-6C11-4874-B626-F24BD51622C6}" destId="{BF2C8C20-8105-4430-B0E2-3B1BAEE05049}" srcOrd="2" destOrd="0" presId="urn:microsoft.com/office/officeart/2005/8/layout/vList4"/>
    <dgm:cxn modelId="{A222A5D7-29FA-A74D-A3DA-BC18FF1CD970}" type="presParOf" srcId="{69B9C095-FF8A-42B4-80AA-4E11B5915344}" destId="{836DD0EB-BAAE-4417-A506-10102DD1E184}" srcOrd="1" destOrd="0" presId="urn:microsoft.com/office/officeart/2005/8/layout/vList4"/>
    <dgm:cxn modelId="{994187CF-01C7-D144-897B-FC86FC8562AC}" type="presParOf" srcId="{69B9C095-FF8A-42B4-80AA-4E11B5915344}" destId="{82AAAC9F-ED50-4A81-AFCA-1C90AE8FB262}" srcOrd="2" destOrd="0" presId="urn:microsoft.com/office/officeart/2005/8/layout/vList4"/>
    <dgm:cxn modelId="{F4FC4F30-7915-D341-9D4A-C3EF989652C3}" type="presParOf" srcId="{82AAAC9F-ED50-4A81-AFCA-1C90AE8FB262}" destId="{C36E293C-AED6-47EB-B2D1-E8010853E61F}" srcOrd="0" destOrd="0" presId="urn:microsoft.com/office/officeart/2005/8/layout/vList4"/>
    <dgm:cxn modelId="{5BD94DA3-8633-6741-A22B-3A9CB5AD5823}" type="presParOf" srcId="{82AAAC9F-ED50-4A81-AFCA-1C90AE8FB262}" destId="{AB9CABF5-0D11-40D5-8F3D-AB6064DA871E}" srcOrd="1" destOrd="0" presId="urn:microsoft.com/office/officeart/2005/8/layout/vList4"/>
    <dgm:cxn modelId="{6E898AB3-DAB2-E048-8BC0-F03C0BD0859E}" type="presParOf" srcId="{82AAAC9F-ED50-4A81-AFCA-1C90AE8FB262}" destId="{D805B3C3-F524-44DE-A617-0ED0D1B97B33}" srcOrd="2" destOrd="0" presId="urn:microsoft.com/office/officeart/2005/8/layout/vList4"/>
    <dgm:cxn modelId="{DE291778-5778-9042-BAC1-725C69305EBF}" type="presParOf" srcId="{69B9C095-FF8A-42B4-80AA-4E11B5915344}" destId="{98A658F1-8FE1-4401-BD0A-9E8864723CE0}" srcOrd="3" destOrd="0" presId="urn:microsoft.com/office/officeart/2005/8/layout/vList4"/>
    <dgm:cxn modelId="{67D8F7ED-2801-2C4D-BDB1-36F46840FC56}" type="presParOf" srcId="{69B9C095-FF8A-42B4-80AA-4E11B5915344}" destId="{580CDC65-A435-42F5-9C31-D69A4A0EE843}" srcOrd="4" destOrd="0" presId="urn:microsoft.com/office/officeart/2005/8/layout/vList4"/>
    <dgm:cxn modelId="{01E394C9-A17F-1E4C-8131-0B1BCC910B7E}" type="presParOf" srcId="{580CDC65-A435-42F5-9C31-D69A4A0EE843}" destId="{ADD10705-236A-41C2-8A1D-61B55D841B73}" srcOrd="0" destOrd="0" presId="urn:microsoft.com/office/officeart/2005/8/layout/vList4"/>
    <dgm:cxn modelId="{BD07F6C9-84EB-544C-A53E-6957C8099A48}" type="presParOf" srcId="{580CDC65-A435-42F5-9C31-D69A4A0EE843}" destId="{954F39CD-E653-430D-91D6-E555DCB4CF66}" srcOrd="1" destOrd="0" presId="urn:microsoft.com/office/officeart/2005/8/layout/vList4"/>
    <dgm:cxn modelId="{505A8E21-4CA3-FE4C-B9C3-275FE242A3F9}" type="presParOf" srcId="{580CDC65-A435-42F5-9C31-D69A4A0EE843}" destId="{3774C7E8-1D29-4B7E-8568-6FAE29105F74}" srcOrd="2" destOrd="0" presId="urn:microsoft.com/office/officeart/2005/8/layout/vList4"/>
    <dgm:cxn modelId="{8B195618-8F20-A849-9BAF-0563F016318D}" type="presParOf" srcId="{69B9C095-FF8A-42B4-80AA-4E11B5915344}" destId="{E7B8053B-3A57-44A6-8151-F0791E606BF5}" srcOrd="5" destOrd="0" presId="urn:microsoft.com/office/officeart/2005/8/layout/vList4"/>
    <dgm:cxn modelId="{26D5E36B-BB7E-F243-8B7F-080D5D9663C4}" type="presParOf" srcId="{69B9C095-FF8A-42B4-80AA-4E11B5915344}" destId="{73ADEB30-C128-492B-B00B-3A40729CEE9E}" srcOrd="6" destOrd="0" presId="urn:microsoft.com/office/officeart/2005/8/layout/vList4"/>
    <dgm:cxn modelId="{1EE963E8-CC9C-F44B-88B9-1BFA4E5971EC}" type="presParOf" srcId="{73ADEB30-C128-492B-B00B-3A40729CEE9E}" destId="{4A549401-9334-4333-8730-8DA63F251689}" srcOrd="0" destOrd="0" presId="urn:microsoft.com/office/officeart/2005/8/layout/vList4"/>
    <dgm:cxn modelId="{FD238555-A316-484F-9A90-7A7A3A978BE9}" type="presParOf" srcId="{73ADEB30-C128-492B-B00B-3A40729CEE9E}" destId="{F270A096-59DF-414D-AB51-802EAA4DF293}" srcOrd="1" destOrd="0" presId="urn:microsoft.com/office/officeart/2005/8/layout/vList4"/>
    <dgm:cxn modelId="{1316F9BB-51F0-9943-AA1B-195EB64FE607}" type="presParOf" srcId="{73ADEB30-C128-492B-B00B-3A40729CEE9E}" destId="{B7BD8544-07F7-49B9-B643-1E6B1D07EA42}"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A97EFB-9857-4007-AF9E-2E0BB01CD9C7}" type="doc">
      <dgm:prSet loTypeId="urn:microsoft.com/office/officeart/2005/8/layout/vList4" loCatId="picture" qsTypeId="urn:microsoft.com/office/officeart/2005/8/quickstyle/simple1" qsCatId="simple" csTypeId="urn:microsoft.com/office/officeart/2005/8/colors/accent2_5" csCatId="accent2" phldr="1"/>
      <dgm:spPr/>
      <dgm:t>
        <a:bodyPr/>
        <a:lstStyle/>
        <a:p>
          <a:endParaRPr lang="en-US"/>
        </a:p>
      </dgm:t>
    </dgm:pt>
    <dgm:pt modelId="{69B9C095-FF8A-42B4-80AA-4E11B5915344}" type="pres">
      <dgm:prSet presAssocID="{A7A97EFB-9857-4007-AF9E-2E0BB01CD9C7}" presName="linear" presStyleCnt="0">
        <dgm:presLayoutVars>
          <dgm:dir/>
          <dgm:resizeHandles val="exact"/>
        </dgm:presLayoutVars>
      </dgm:prSet>
      <dgm:spPr/>
    </dgm:pt>
  </dgm:ptLst>
  <dgm:cxnLst>
    <dgm:cxn modelId="{5A08067D-04E2-A64C-ADEE-E10B804779C0}" type="presOf" srcId="{A7A97EFB-9857-4007-AF9E-2E0BB01CD9C7}" destId="{69B9C095-FF8A-42B4-80AA-4E11B5915344}" srcOrd="0"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81D524-93C2-40C2-A800-42A85095E41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ACBB8711-DE9B-47FA-B688-AEA487DFD8F2}">
      <dgm:prSet phldrT="[Text]"/>
      <dgm:spPr/>
      <dgm:t>
        <a:bodyPr/>
        <a:lstStyle/>
        <a:p>
          <a:r>
            <a:rPr lang="en-US" b="1"/>
            <a:t>Domain</a:t>
          </a:r>
        </a:p>
      </dgm:t>
    </dgm:pt>
    <dgm:pt modelId="{A25CC7C7-EDD2-474B-82D0-3D9158FB74D1}" type="parTrans" cxnId="{1DC9905F-28A4-4B39-B7A3-EDA2BDD2733A}">
      <dgm:prSet/>
      <dgm:spPr/>
      <dgm:t>
        <a:bodyPr/>
        <a:lstStyle/>
        <a:p>
          <a:endParaRPr lang="en-US"/>
        </a:p>
      </dgm:t>
    </dgm:pt>
    <dgm:pt modelId="{B8108DDC-4EF0-4060-B731-B451A50F36F3}" type="sibTrans" cxnId="{1DC9905F-28A4-4B39-B7A3-EDA2BDD2733A}">
      <dgm:prSet/>
      <dgm:spPr/>
      <dgm:t>
        <a:bodyPr/>
        <a:lstStyle/>
        <a:p>
          <a:endParaRPr lang="en-US"/>
        </a:p>
      </dgm:t>
    </dgm:pt>
    <dgm:pt modelId="{46A6E83B-F5FA-43A1-8ECB-62FC35B486C1}">
      <dgm:prSet phldrT="[Text]"/>
      <dgm:spPr/>
      <dgm:t>
        <a:bodyPr/>
        <a:lstStyle/>
        <a:p>
          <a:r>
            <a:rPr lang="en-US" b="1"/>
            <a:t>Indicator</a:t>
          </a:r>
        </a:p>
      </dgm:t>
    </dgm:pt>
    <dgm:pt modelId="{7CF98160-4BB2-4B1C-85BE-584A1D49E2B6}" type="parTrans" cxnId="{7BF3D4D5-7AFC-4B80-9439-F1D9E4D293E4}">
      <dgm:prSet/>
      <dgm:spPr/>
      <dgm:t>
        <a:bodyPr/>
        <a:lstStyle/>
        <a:p>
          <a:endParaRPr lang="en-US"/>
        </a:p>
      </dgm:t>
    </dgm:pt>
    <dgm:pt modelId="{7FF537A5-D907-4EE2-A5FF-AFEA5AB51C52}" type="sibTrans" cxnId="{7BF3D4D5-7AFC-4B80-9439-F1D9E4D293E4}">
      <dgm:prSet/>
      <dgm:spPr/>
      <dgm:t>
        <a:bodyPr/>
        <a:lstStyle/>
        <a:p>
          <a:endParaRPr lang="en-US"/>
        </a:p>
      </dgm:t>
    </dgm:pt>
    <dgm:pt modelId="{0685A39E-C261-4D7E-BCA5-B7164FEB2CB8}">
      <dgm:prSet phldrT="[Text]"/>
      <dgm:spPr/>
      <dgm:t>
        <a:bodyPr/>
        <a:lstStyle/>
        <a:p>
          <a:r>
            <a:rPr lang="en-US" b="1"/>
            <a:t>Performance Level</a:t>
          </a:r>
        </a:p>
      </dgm:t>
    </dgm:pt>
    <dgm:pt modelId="{1C72DAE4-384C-4894-98FD-FB19909C732F}" type="parTrans" cxnId="{C5F43A75-3088-431B-B843-F5F0BEE460C1}">
      <dgm:prSet/>
      <dgm:spPr/>
      <dgm:t>
        <a:bodyPr/>
        <a:lstStyle/>
        <a:p>
          <a:endParaRPr lang="en-US"/>
        </a:p>
      </dgm:t>
    </dgm:pt>
    <dgm:pt modelId="{F1402D7D-DE40-41CF-BFF3-480D6475EFD8}" type="sibTrans" cxnId="{C5F43A75-3088-431B-B843-F5F0BEE460C1}">
      <dgm:prSet/>
      <dgm:spPr/>
      <dgm:t>
        <a:bodyPr/>
        <a:lstStyle/>
        <a:p>
          <a:endParaRPr lang="en-US"/>
        </a:p>
      </dgm:t>
    </dgm:pt>
    <dgm:pt modelId="{579B47D9-EAEE-4ED0-9964-D3006A5EA915}">
      <dgm:prSet phldrT="[Text]"/>
      <dgm:spPr/>
      <dgm:t>
        <a:bodyPr/>
        <a:lstStyle/>
        <a:p>
          <a:r>
            <a:rPr lang="en-US" b="1"/>
            <a:t>Performance Descriptors</a:t>
          </a:r>
        </a:p>
      </dgm:t>
    </dgm:pt>
    <dgm:pt modelId="{F8538B56-1E9D-4E91-8D84-CA4DA80FC0EA}" type="parTrans" cxnId="{431F0973-2CC5-4AE8-B749-88C401BB4989}">
      <dgm:prSet/>
      <dgm:spPr/>
      <dgm:t>
        <a:bodyPr/>
        <a:lstStyle/>
        <a:p>
          <a:endParaRPr lang="en-US"/>
        </a:p>
      </dgm:t>
    </dgm:pt>
    <dgm:pt modelId="{1860FFF7-18F7-4DDF-8CE7-02EE8A768BFE}" type="sibTrans" cxnId="{431F0973-2CC5-4AE8-B749-88C401BB4989}">
      <dgm:prSet/>
      <dgm:spPr/>
      <dgm:t>
        <a:bodyPr/>
        <a:lstStyle/>
        <a:p>
          <a:endParaRPr lang="en-US"/>
        </a:p>
      </dgm:t>
    </dgm:pt>
    <dgm:pt modelId="{F8867DE6-1149-4A06-92DD-7F3733EBA1E9}">
      <dgm:prSet phldrT="[Text]"/>
      <dgm:spPr/>
      <dgm:t>
        <a:bodyPr/>
        <a:lstStyle/>
        <a:p>
          <a:r>
            <a:rPr lang="en-US"/>
            <a:t>Broad standard of principal leadership practice</a:t>
          </a:r>
        </a:p>
      </dgm:t>
    </dgm:pt>
    <dgm:pt modelId="{07CB2040-4A62-4475-AB69-A6F17BA44F52}" type="parTrans" cxnId="{557D9537-07C6-45A7-8D75-4F549039F1C9}">
      <dgm:prSet/>
      <dgm:spPr/>
      <dgm:t>
        <a:bodyPr/>
        <a:lstStyle/>
        <a:p>
          <a:endParaRPr lang="en-US"/>
        </a:p>
      </dgm:t>
    </dgm:pt>
    <dgm:pt modelId="{308BF49D-D262-4EC8-B8F8-331BC149366D}" type="sibTrans" cxnId="{557D9537-07C6-45A7-8D75-4F549039F1C9}">
      <dgm:prSet/>
      <dgm:spPr/>
      <dgm:t>
        <a:bodyPr/>
        <a:lstStyle/>
        <a:p>
          <a:endParaRPr lang="en-US"/>
        </a:p>
      </dgm:t>
    </dgm:pt>
    <dgm:pt modelId="{BCCEDB89-3304-4C41-B2AC-E0D978F90700}">
      <dgm:prSet phldrT="[Text]"/>
      <dgm:spPr/>
      <dgm:t>
        <a:bodyPr/>
        <a:lstStyle/>
        <a:p>
          <a:r>
            <a:rPr lang="en-US"/>
            <a:t>Essential area or characteristic of the domain</a:t>
          </a:r>
        </a:p>
      </dgm:t>
    </dgm:pt>
    <dgm:pt modelId="{019029D0-E773-484C-91B9-5F9C7B1FC619}" type="parTrans" cxnId="{80BE83B8-4B89-4415-8F60-7F957EDCE44E}">
      <dgm:prSet/>
      <dgm:spPr/>
      <dgm:t>
        <a:bodyPr/>
        <a:lstStyle/>
        <a:p>
          <a:endParaRPr lang="en-US"/>
        </a:p>
      </dgm:t>
    </dgm:pt>
    <dgm:pt modelId="{98FF3C6B-D075-4D03-9EA8-AEE71BFB45D3}" type="sibTrans" cxnId="{80BE83B8-4B89-4415-8F60-7F957EDCE44E}">
      <dgm:prSet/>
      <dgm:spPr/>
      <dgm:t>
        <a:bodyPr/>
        <a:lstStyle/>
        <a:p>
          <a:endParaRPr lang="en-US"/>
        </a:p>
      </dgm:t>
    </dgm:pt>
    <dgm:pt modelId="{D9D12DA4-1DF0-4E88-B0BF-0F60D1D2D977}">
      <dgm:prSet phldrT="[Text]"/>
      <dgm:spPr/>
      <dgm:t>
        <a:bodyPr/>
        <a:lstStyle/>
        <a:p>
          <a:r>
            <a:rPr lang="en-US"/>
            <a:t>Assessment of performance or level of implementation of principal practice based on descriptors</a:t>
          </a:r>
        </a:p>
      </dgm:t>
    </dgm:pt>
    <dgm:pt modelId="{2EF375FD-9591-48FD-9C32-FDC5708A9831}" type="parTrans" cxnId="{84E1B96E-1B9B-45A3-AD02-09B8210DCCD5}">
      <dgm:prSet/>
      <dgm:spPr/>
      <dgm:t>
        <a:bodyPr/>
        <a:lstStyle/>
        <a:p>
          <a:endParaRPr lang="en-US"/>
        </a:p>
      </dgm:t>
    </dgm:pt>
    <dgm:pt modelId="{BC8E0C02-4445-4035-9E36-276F13FECA39}" type="sibTrans" cxnId="{84E1B96E-1B9B-45A3-AD02-09B8210DCCD5}">
      <dgm:prSet/>
      <dgm:spPr/>
      <dgm:t>
        <a:bodyPr/>
        <a:lstStyle/>
        <a:p>
          <a:endParaRPr lang="en-US"/>
        </a:p>
      </dgm:t>
    </dgm:pt>
    <dgm:pt modelId="{2F8121A3-45B1-48F8-BD1D-ED080471FB0B}">
      <dgm:prSet phldrT="[Text]"/>
      <dgm:spPr/>
      <dgm:t>
        <a:bodyPr/>
        <a:lstStyle/>
        <a:p>
          <a:r>
            <a:rPr lang="en-US"/>
            <a:t>Descriptors of the essential actions of principal leadership practice</a:t>
          </a:r>
        </a:p>
      </dgm:t>
    </dgm:pt>
    <dgm:pt modelId="{0043FB85-2930-4EE5-B06D-1DAB46C0E930}" type="parTrans" cxnId="{94114C5D-2BD7-46FF-940E-EB0EEEEFE284}">
      <dgm:prSet/>
      <dgm:spPr/>
      <dgm:t>
        <a:bodyPr/>
        <a:lstStyle/>
        <a:p>
          <a:endParaRPr lang="en-US"/>
        </a:p>
      </dgm:t>
    </dgm:pt>
    <dgm:pt modelId="{3861ADD5-5B59-4143-B6A0-82272F058CE7}" type="sibTrans" cxnId="{94114C5D-2BD7-46FF-940E-EB0EEEEFE284}">
      <dgm:prSet/>
      <dgm:spPr/>
      <dgm:t>
        <a:bodyPr/>
        <a:lstStyle/>
        <a:p>
          <a:endParaRPr lang="en-US"/>
        </a:p>
      </dgm:t>
    </dgm:pt>
    <dgm:pt modelId="{5F798080-9465-4D99-9105-ABE626F3ABD2}" type="pres">
      <dgm:prSet presAssocID="{5781D524-93C2-40C2-A800-42A85095E415}" presName="linear" presStyleCnt="0">
        <dgm:presLayoutVars>
          <dgm:animLvl val="lvl"/>
          <dgm:resizeHandles val="exact"/>
        </dgm:presLayoutVars>
      </dgm:prSet>
      <dgm:spPr/>
    </dgm:pt>
    <dgm:pt modelId="{45ADD27B-AF4C-4A28-A8E0-646258695C15}" type="pres">
      <dgm:prSet presAssocID="{ACBB8711-DE9B-47FA-B688-AEA487DFD8F2}" presName="parentText" presStyleLbl="node1" presStyleIdx="0" presStyleCnt="4">
        <dgm:presLayoutVars>
          <dgm:chMax val="0"/>
          <dgm:bulletEnabled val="1"/>
        </dgm:presLayoutVars>
      </dgm:prSet>
      <dgm:spPr/>
    </dgm:pt>
    <dgm:pt modelId="{DD18CEB9-8F6A-46D9-BC28-3C80CF55EC05}" type="pres">
      <dgm:prSet presAssocID="{ACBB8711-DE9B-47FA-B688-AEA487DFD8F2}" presName="childText" presStyleLbl="revTx" presStyleIdx="0" presStyleCnt="4">
        <dgm:presLayoutVars>
          <dgm:bulletEnabled val="1"/>
        </dgm:presLayoutVars>
      </dgm:prSet>
      <dgm:spPr/>
    </dgm:pt>
    <dgm:pt modelId="{F92B82CE-12B9-4D71-BEC1-CD74D3D6A206}" type="pres">
      <dgm:prSet presAssocID="{46A6E83B-F5FA-43A1-8ECB-62FC35B486C1}" presName="parentText" presStyleLbl="node1" presStyleIdx="1" presStyleCnt="4">
        <dgm:presLayoutVars>
          <dgm:chMax val="0"/>
          <dgm:bulletEnabled val="1"/>
        </dgm:presLayoutVars>
      </dgm:prSet>
      <dgm:spPr/>
    </dgm:pt>
    <dgm:pt modelId="{00EF8BAD-1DB5-49C7-9EBD-2F107EA14D69}" type="pres">
      <dgm:prSet presAssocID="{46A6E83B-F5FA-43A1-8ECB-62FC35B486C1}" presName="childText" presStyleLbl="revTx" presStyleIdx="1" presStyleCnt="4">
        <dgm:presLayoutVars>
          <dgm:bulletEnabled val="1"/>
        </dgm:presLayoutVars>
      </dgm:prSet>
      <dgm:spPr/>
    </dgm:pt>
    <dgm:pt modelId="{C1AEBC4B-EFC8-4E7F-BF41-2A45CEA5606E}" type="pres">
      <dgm:prSet presAssocID="{0685A39E-C261-4D7E-BCA5-B7164FEB2CB8}" presName="parentText" presStyleLbl="node1" presStyleIdx="2" presStyleCnt="4">
        <dgm:presLayoutVars>
          <dgm:chMax val="0"/>
          <dgm:bulletEnabled val="1"/>
        </dgm:presLayoutVars>
      </dgm:prSet>
      <dgm:spPr/>
    </dgm:pt>
    <dgm:pt modelId="{1ECF7731-9B03-43FD-B21E-EE6FDD4317BE}" type="pres">
      <dgm:prSet presAssocID="{0685A39E-C261-4D7E-BCA5-B7164FEB2CB8}" presName="childText" presStyleLbl="revTx" presStyleIdx="2" presStyleCnt="4">
        <dgm:presLayoutVars>
          <dgm:bulletEnabled val="1"/>
        </dgm:presLayoutVars>
      </dgm:prSet>
      <dgm:spPr/>
    </dgm:pt>
    <dgm:pt modelId="{D5D72155-7D92-49DB-BC39-B22D924482A6}" type="pres">
      <dgm:prSet presAssocID="{579B47D9-EAEE-4ED0-9964-D3006A5EA915}" presName="parentText" presStyleLbl="node1" presStyleIdx="3" presStyleCnt="4">
        <dgm:presLayoutVars>
          <dgm:chMax val="0"/>
          <dgm:bulletEnabled val="1"/>
        </dgm:presLayoutVars>
      </dgm:prSet>
      <dgm:spPr/>
    </dgm:pt>
    <dgm:pt modelId="{D186B9C5-BF28-4E1B-873E-43DA4A1CE968}" type="pres">
      <dgm:prSet presAssocID="{579B47D9-EAEE-4ED0-9964-D3006A5EA915}" presName="childText" presStyleLbl="revTx" presStyleIdx="3" presStyleCnt="4">
        <dgm:presLayoutVars>
          <dgm:bulletEnabled val="1"/>
        </dgm:presLayoutVars>
      </dgm:prSet>
      <dgm:spPr/>
    </dgm:pt>
  </dgm:ptLst>
  <dgm:cxnLst>
    <dgm:cxn modelId="{CA5A0236-A17E-422D-BE36-E9E6E8ADA944}" type="presOf" srcId="{F8867DE6-1149-4A06-92DD-7F3733EBA1E9}" destId="{DD18CEB9-8F6A-46D9-BC28-3C80CF55EC05}" srcOrd="0" destOrd="0" presId="urn:microsoft.com/office/officeart/2005/8/layout/vList2"/>
    <dgm:cxn modelId="{557D9537-07C6-45A7-8D75-4F549039F1C9}" srcId="{ACBB8711-DE9B-47FA-B688-AEA487DFD8F2}" destId="{F8867DE6-1149-4A06-92DD-7F3733EBA1E9}" srcOrd="0" destOrd="0" parTransId="{07CB2040-4A62-4475-AB69-A6F17BA44F52}" sibTransId="{308BF49D-D262-4EC8-B8F8-331BC149366D}"/>
    <dgm:cxn modelId="{324A763F-7B3B-4E7F-9B09-6D31C9E6E2F5}" type="presOf" srcId="{2F8121A3-45B1-48F8-BD1D-ED080471FB0B}" destId="{D186B9C5-BF28-4E1B-873E-43DA4A1CE968}" srcOrd="0" destOrd="0" presId="urn:microsoft.com/office/officeart/2005/8/layout/vList2"/>
    <dgm:cxn modelId="{94114C5D-2BD7-46FF-940E-EB0EEEEFE284}" srcId="{579B47D9-EAEE-4ED0-9964-D3006A5EA915}" destId="{2F8121A3-45B1-48F8-BD1D-ED080471FB0B}" srcOrd="0" destOrd="0" parTransId="{0043FB85-2930-4EE5-B06D-1DAB46C0E930}" sibTransId="{3861ADD5-5B59-4143-B6A0-82272F058CE7}"/>
    <dgm:cxn modelId="{1DC9905F-28A4-4B39-B7A3-EDA2BDD2733A}" srcId="{5781D524-93C2-40C2-A800-42A85095E415}" destId="{ACBB8711-DE9B-47FA-B688-AEA487DFD8F2}" srcOrd="0" destOrd="0" parTransId="{A25CC7C7-EDD2-474B-82D0-3D9158FB74D1}" sibTransId="{B8108DDC-4EF0-4060-B731-B451A50F36F3}"/>
    <dgm:cxn modelId="{2F1A7042-6DA8-4DF6-92E3-C38622451D15}" type="presOf" srcId="{0685A39E-C261-4D7E-BCA5-B7164FEB2CB8}" destId="{C1AEBC4B-EFC8-4E7F-BF41-2A45CEA5606E}" srcOrd="0" destOrd="0" presId="urn:microsoft.com/office/officeart/2005/8/layout/vList2"/>
    <dgm:cxn modelId="{84E1B96E-1B9B-45A3-AD02-09B8210DCCD5}" srcId="{0685A39E-C261-4D7E-BCA5-B7164FEB2CB8}" destId="{D9D12DA4-1DF0-4E88-B0BF-0F60D1D2D977}" srcOrd="0" destOrd="0" parTransId="{2EF375FD-9591-48FD-9C32-FDC5708A9831}" sibTransId="{BC8E0C02-4445-4035-9E36-276F13FECA39}"/>
    <dgm:cxn modelId="{431F0973-2CC5-4AE8-B749-88C401BB4989}" srcId="{5781D524-93C2-40C2-A800-42A85095E415}" destId="{579B47D9-EAEE-4ED0-9964-D3006A5EA915}" srcOrd="3" destOrd="0" parTransId="{F8538B56-1E9D-4E91-8D84-CA4DA80FC0EA}" sibTransId="{1860FFF7-18F7-4DDF-8CE7-02EE8A768BFE}"/>
    <dgm:cxn modelId="{C5F43A75-3088-431B-B843-F5F0BEE460C1}" srcId="{5781D524-93C2-40C2-A800-42A85095E415}" destId="{0685A39E-C261-4D7E-BCA5-B7164FEB2CB8}" srcOrd="2" destOrd="0" parTransId="{1C72DAE4-384C-4894-98FD-FB19909C732F}" sibTransId="{F1402D7D-DE40-41CF-BFF3-480D6475EFD8}"/>
    <dgm:cxn modelId="{FC3EFB98-AF8B-46A0-B261-A3CA43C087AC}" type="presOf" srcId="{5781D524-93C2-40C2-A800-42A85095E415}" destId="{5F798080-9465-4D99-9105-ABE626F3ABD2}" srcOrd="0" destOrd="0" presId="urn:microsoft.com/office/officeart/2005/8/layout/vList2"/>
    <dgm:cxn modelId="{9326849F-28AD-4552-BDD5-AAB29CB46047}" type="presOf" srcId="{D9D12DA4-1DF0-4E88-B0BF-0F60D1D2D977}" destId="{1ECF7731-9B03-43FD-B21E-EE6FDD4317BE}" srcOrd="0" destOrd="0" presId="urn:microsoft.com/office/officeart/2005/8/layout/vList2"/>
    <dgm:cxn modelId="{80BE83B8-4B89-4415-8F60-7F957EDCE44E}" srcId="{46A6E83B-F5FA-43A1-8ECB-62FC35B486C1}" destId="{BCCEDB89-3304-4C41-B2AC-E0D978F90700}" srcOrd="0" destOrd="0" parTransId="{019029D0-E773-484C-91B9-5F9C7B1FC619}" sibTransId="{98FF3C6B-D075-4D03-9EA8-AEE71BFB45D3}"/>
    <dgm:cxn modelId="{E28BDCBF-8160-4637-8E81-AE770B7F8303}" type="presOf" srcId="{46A6E83B-F5FA-43A1-8ECB-62FC35B486C1}" destId="{F92B82CE-12B9-4D71-BEC1-CD74D3D6A206}" srcOrd="0" destOrd="0" presId="urn:microsoft.com/office/officeart/2005/8/layout/vList2"/>
    <dgm:cxn modelId="{7FCC4AD0-E593-4F6A-AB0B-EA474BDC9911}" type="presOf" srcId="{579B47D9-EAEE-4ED0-9964-D3006A5EA915}" destId="{D5D72155-7D92-49DB-BC39-B22D924482A6}" srcOrd="0" destOrd="0" presId="urn:microsoft.com/office/officeart/2005/8/layout/vList2"/>
    <dgm:cxn modelId="{7BF3D4D5-7AFC-4B80-9439-F1D9E4D293E4}" srcId="{5781D524-93C2-40C2-A800-42A85095E415}" destId="{46A6E83B-F5FA-43A1-8ECB-62FC35B486C1}" srcOrd="1" destOrd="0" parTransId="{7CF98160-4BB2-4B1C-85BE-584A1D49E2B6}" sibTransId="{7FF537A5-D907-4EE2-A5FF-AFEA5AB51C52}"/>
    <dgm:cxn modelId="{235783E1-D192-4ADC-9FC3-5C443A9C8866}" type="presOf" srcId="{BCCEDB89-3304-4C41-B2AC-E0D978F90700}" destId="{00EF8BAD-1DB5-49C7-9EBD-2F107EA14D69}" srcOrd="0" destOrd="0" presId="urn:microsoft.com/office/officeart/2005/8/layout/vList2"/>
    <dgm:cxn modelId="{23E0DFF0-15DC-4BF9-9007-B84A2626C558}" type="presOf" srcId="{ACBB8711-DE9B-47FA-B688-AEA487DFD8F2}" destId="{45ADD27B-AF4C-4A28-A8E0-646258695C15}" srcOrd="0" destOrd="0" presId="urn:microsoft.com/office/officeart/2005/8/layout/vList2"/>
    <dgm:cxn modelId="{AE92C7EF-1339-472F-AEA1-49869C40A84F}" type="presParOf" srcId="{5F798080-9465-4D99-9105-ABE626F3ABD2}" destId="{45ADD27B-AF4C-4A28-A8E0-646258695C15}" srcOrd="0" destOrd="0" presId="urn:microsoft.com/office/officeart/2005/8/layout/vList2"/>
    <dgm:cxn modelId="{0171FB58-7498-446F-B84B-964FE538E33C}" type="presParOf" srcId="{5F798080-9465-4D99-9105-ABE626F3ABD2}" destId="{DD18CEB9-8F6A-46D9-BC28-3C80CF55EC05}" srcOrd="1" destOrd="0" presId="urn:microsoft.com/office/officeart/2005/8/layout/vList2"/>
    <dgm:cxn modelId="{4CA31304-A3D9-4397-AED6-851F6CEE3C9C}" type="presParOf" srcId="{5F798080-9465-4D99-9105-ABE626F3ABD2}" destId="{F92B82CE-12B9-4D71-BEC1-CD74D3D6A206}" srcOrd="2" destOrd="0" presId="urn:microsoft.com/office/officeart/2005/8/layout/vList2"/>
    <dgm:cxn modelId="{7E1089B3-C4F3-41AF-BE61-C2BCB211C9A0}" type="presParOf" srcId="{5F798080-9465-4D99-9105-ABE626F3ABD2}" destId="{00EF8BAD-1DB5-49C7-9EBD-2F107EA14D69}" srcOrd="3" destOrd="0" presId="urn:microsoft.com/office/officeart/2005/8/layout/vList2"/>
    <dgm:cxn modelId="{2284CC91-C401-4EE7-8E03-60165DD94781}" type="presParOf" srcId="{5F798080-9465-4D99-9105-ABE626F3ABD2}" destId="{C1AEBC4B-EFC8-4E7F-BF41-2A45CEA5606E}" srcOrd="4" destOrd="0" presId="urn:microsoft.com/office/officeart/2005/8/layout/vList2"/>
    <dgm:cxn modelId="{EACF4E06-8E47-40CB-9FAC-AA8C04CDE583}" type="presParOf" srcId="{5F798080-9465-4D99-9105-ABE626F3ABD2}" destId="{1ECF7731-9B03-43FD-B21E-EE6FDD4317BE}" srcOrd="5" destOrd="0" presId="urn:microsoft.com/office/officeart/2005/8/layout/vList2"/>
    <dgm:cxn modelId="{22B4A432-F4F0-495F-96EB-F704C62399FE}" type="presParOf" srcId="{5F798080-9465-4D99-9105-ABE626F3ABD2}" destId="{D5D72155-7D92-49DB-BC39-B22D924482A6}" srcOrd="6" destOrd="0" presId="urn:microsoft.com/office/officeart/2005/8/layout/vList2"/>
    <dgm:cxn modelId="{9F3592A9-B9AA-430E-A0F1-86FD2CEBB871}" type="presParOf" srcId="{5F798080-9465-4D99-9105-ABE626F3ABD2}" destId="{D186B9C5-BF28-4E1B-873E-43DA4A1CE968}"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D8F39F-7A4F-4B4A-A003-D29038307AC2}" type="doc">
      <dgm:prSet loTypeId="urn:microsoft.com/office/officeart/2005/8/layout/target3" loCatId="list" qsTypeId="urn:microsoft.com/office/officeart/2005/8/quickstyle/simple1" qsCatId="simple" csTypeId="urn:microsoft.com/office/officeart/2005/8/colors/accent0_1" csCatId="mainScheme" phldr="1"/>
      <dgm:spPr/>
      <dgm:t>
        <a:bodyPr/>
        <a:lstStyle/>
        <a:p>
          <a:endParaRPr lang="en-US"/>
        </a:p>
      </dgm:t>
    </dgm:pt>
    <dgm:pt modelId="{02BCEF99-34AC-413D-893B-91E8B544DF6C}">
      <dgm:prSet phldrT="[Text]"/>
      <dgm:spPr/>
      <dgm:t>
        <a:bodyPr/>
        <a:lstStyle/>
        <a:p>
          <a:r>
            <a:rPr lang="en-US" b="1" i="0" dirty="0">
              <a:effectLst/>
            </a:rPr>
            <a:t>Domain 1</a:t>
          </a:r>
        </a:p>
        <a:p>
          <a:r>
            <a:rPr lang="en-US" b="1" i="0" dirty="0">
              <a:effectLst/>
            </a:rPr>
            <a:t>Strong School Leadership and Planning</a:t>
          </a:r>
          <a:endParaRPr lang="en-US" b="1" dirty="0">
            <a:effectLst/>
          </a:endParaRPr>
        </a:p>
      </dgm:t>
    </dgm:pt>
    <dgm:pt modelId="{36D183CE-4B55-4FBF-BF6F-090D204E876D}" type="parTrans" cxnId="{373CD223-127B-4A0A-BA4D-9CEF4E7BC355}">
      <dgm:prSet/>
      <dgm:spPr/>
      <dgm:t>
        <a:bodyPr/>
        <a:lstStyle/>
        <a:p>
          <a:endParaRPr lang="en-US"/>
        </a:p>
      </dgm:t>
    </dgm:pt>
    <dgm:pt modelId="{2F3EC23D-484D-43C9-8DB3-574C8531F220}" type="sibTrans" cxnId="{373CD223-127B-4A0A-BA4D-9CEF4E7BC355}">
      <dgm:prSet/>
      <dgm:spPr/>
      <dgm:t>
        <a:bodyPr/>
        <a:lstStyle/>
        <a:p>
          <a:endParaRPr lang="en-US"/>
        </a:p>
      </dgm:t>
    </dgm:pt>
    <dgm:pt modelId="{5A7C509B-FF9C-40DB-98B0-78852A5FA19E}">
      <dgm:prSet phldrT="[Text]"/>
      <dgm:spPr/>
      <dgm:t>
        <a:bodyPr/>
        <a:lstStyle/>
        <a:p>
          <a:r>
            <a:rPr lang="en-US" b="1" i="0">
              <a:effectLst/>
            </a:rPr>
            <a:t>Domain 2</a:t>
          </a:r>
        </a:p>
        <a:p>
          <a:r>
            <a:rPr lang="en-US" b="1" i="0">
              <a:effectLst/>
            </a:rPr>
            <a:t>Effective, Well-Supported Teachers </a:t>
          </a:r>
          <a:r>
            <a:rPr lang="en-US" b="1" i="1">
              <a:effectLst/>
            </a:rPr>
            <a:t> </a:t>
          </a:r>
          <a:endParaRPr lang="en-US" b="1" i="1" dirty="0">
            <a:effectLst/>
          </a:endParaRPr>
        </a:p>
      </dgm:t>
    </dgm:pt>
    <dgm:pt modelId="{4D82BD0B-F34A-4E5A-8DD7-E1EEA0EC3304}" type="parTrans" cxnId="{64AB6D48-3AAA-449B-B736-DD5D635CFC35}">
      <dgm:prSet/>
      <dgm:spPr/>
      <dgm:t>
        <a:bodyPr/>
        <a:lstStyle/>
        <a:p>
          <a:endParaRPr lang="en-US"/>
        </a:p>
      </dgm:t>
    </dgm:pt>
    <dgm:pt modelId="{9D0878A4-0577-42BA-84E7-15B4F099AB8C}" type="sibTrans" cxnId="{64AB6D48-3AAA-449B-B736-DD5D635CFC35}">
      <dgm:prSet/>
      <dgm:spPr/>
      <dgm:t>
        <a:bodyPr/>
        <a:lstStyle/>
        <a:p>
          <a:endParaRPr lang="en-US"/>
        </a:p>
      </dgm:t>
    </dgm:pt>
    <dgm:pt modelId="{31202C35-0F6D-44B6-B1D6-3D9E2B2FE83E}">
      <dgm:prSet phldrT="[Text]"/>
      <dgm:spPr/>
      <dgm:t>
        <a:bodyPr/>
        <a:lstStyle/>
        <a:p>
          <a:r>
            <a:rPr lang="en-US" b="1" i="0">
              <a:effectLst/>
            </a:rPr>
            <a:t>Domain 3</a:t>
          </a:r>
        </a:p>
        <a:p>
          <a:r>
            <a:rPr lang="en-US" b="1" i="0">
              <a:effectLst/>
            </a:rPr>
            <a:t>Positive School Culture</a:t>
          </a:r>
          <a:endParaRPr lang="en-US" b="1" i="0" dirty="0">
            <a:effectLst/>
          </a:endParaRPr>
        </a:p>
      </dgm:t>
    </dgm:pt>
    <dgm:pt modelId="{9CBF9E82-3E2A-4059-B85A-0900EA22C273}" type="parTrans" cxnId="{77BC255E-8713-40AE-B8EF-66C4B3EF1728}">
      <dgm:prSet/>
      <dgm:spPr/>
      <dgm:t>
        <a:bodyPr/>
        <a:lstStyle/>
        <a:p>
          <a:endParaRPr lang="en-US"/>
        </a:p>
      </dgm:t>
    </dgm:pt>
    <dgm:pt modelId="{40CE8D26-8997-4E89-8508-7641395AAA95}" type="sibTrans" cxnId="{77BC255E-8713-40AE-B8EF-66C4B3EF1728}">
      <dgm:prSet/>
      <dgm:spPr/>
      <dgm:t>
        <a:bodyPr/>
        <a:lstStyle/>
        <a:p>
          <a:endParaRPr lang="en-US"/>
        </a:p>
      </dgm:t>
    </dgm:pt>
    <dgm:pt modelId="{D34B3326-1392-400A-A154-5E0C765CEAC4}">
      <dgm:prSet/>
      <dgm:spPr/>
      <dgm:t>
        <a:bodyPr/>
        <a:lstStyle/>
        <a:p>
          <a:r>
            <a:rPr lang="en-US" b="1" i="0">
              <a:effectLst/>
            </a:rPr>
            <a:t>Domain 4</a:t>
          </a:r>
        </a:p>
        <a:p>
          <a:r>
            <a:rPr lang="en-US" b="1" i="0">
              <a:effectLst/>
            </a:rPr>
            <a:t>High-Quality Curriculum</a:t>
          </a:r>
          <a:endParaRPr lang="en-US" b="1" i="1" dirty="0">
            <a:effectLst/>
          </a:endParaRPr>
        </a:p>
      </dgm:t>
    </dgm:pt>
    <dgm:pt modelId="{4623F709-3966-4F5E-9C74-60281077F3C7}" type="parTrans" cxnId="{68380522-491B-477D-9916-61D45DCEFBDB}">
      <dgm:prSet/>
      <dgm:spPr/>
      <dgm:t>
        <a:bodyPr/>
        <a:lstStyle/>
        <a:p>
          <a:endParaRPr lang="en-US"/>
        </a:p>
      </dgm:t>
    </dgm:pt>
    <dgm:pt modelId="{3B75C256-D9D2-453D-ACF4-39768EA82F5C}" type="sibTrans" cxnId="{68380522-491B-477D-9916-61D45DCEFBDB}">
      <dgm:prSet/>
      <dgm:spPr/>
      <dgm:t>
        <a:bodyPr/>
        <a:lstStyle/>
        <a:p>
          <a:endParaRPr lang="en-US"/>
        </a:p>
      </dgm:t>
    </dgm:pt>
    <dgm:pt modelId="{F84F9E92-3823-4460-B690-7D3EA3235BCE}">
      <dgm:prSet/>
      <dgm:spPr/>
      <dgm:t>
        <a:bodyPr/>
        <a:lstStyle/>
        <a:p>
          <a:r>
            <a:rPr lang="en-US" b="1" i="0">
              <a:effectLst/>
            </a:rPr>
            <a:t>Domain 5</a:t>
          </a:r>
        </a:p>
        <a:p>
          <a:r>
            <a:rPr lang="en-US" b="1" i="0">
              <a:effectLst/>
            </a:rPr>
            <a:t>Effective Instruction</a:t>
          </a:r>
          <a:endParaRPr lang="en-US" b="1" i="1" dirty="0">
            <a:effectLst/>
          </a:endParaRPr>
        </a:p>
      </dgm:t>
    </dgm:pt>
    <dgm:pt modelId="{853CA055-7FA7-437C-91A3-2DFE7BFD872A}" type="parTrans" cxnId="{19E4AD33-CB0F-4CDE-B031-9720DD129330}">
      <dgm:prSet/>
      <dgm:spPr/>
      <dgm:t>
        <a:bodyPr/>
        <a:lstStyle/>
        <a:p>
          <a:endParaRPr lang="en-US"/>
        </a:p>
      </dgm:t>
    </dgm:pt>
    <dgm:pt modelId="{85B46568-EF81-4D0B-B7E5-BB19D6FEEEFF}" type="sibTrans" cxnId="{19E4AD33-CB0F-4CDE-B031-9720DD129330}">
      <dgm:prSet/>
      <dgm:spPr/>
      <dgm:t>
        <a:bodyPr/>
        <a:lstStyle/>
        <a:p>
          <a:endParaRPr lang="en-US"/>
        </a:p>
      </dgm:t>
    </dgm:pt>
    <dgm:pt modelId="{0D81E681-6CB0-46DD-9B45-5341E6648191}" type="pres">
      <dgm:prSet presAssocID="{B6D8F39F-7A4F-4B4A-A003-D29038307AC2}" presName="Name0" presStyleCnt="0">
        <dgm:presLayoutVars>
          <dgm:chMax val="7"/>
          <dgm:dir/>
          <dgm:animLvl val="lvl"/>
          <dgm:resizeHandles val="exact"/>
        </dgm:presLayoutVars>
      </dgm:prSet>
      <dgm:spPr/>
    </dgm:pt>
    <dgm:pt modelId="{0B076F3D-C94B-43C1-93CD-F3395852AF9B}" type="pres">
      <dgm:prSet presAssocID="{02BCEF99-34AC-413D-893B-91E8B544DF6C}" presName="circle1" presStyleLbl="node1" presStyleIdx="0" presStyleCnt="5"/>
      <dgm:spPr>
        <a:solidFill>
          <a:schemeClr val="accent2"/>
        </a:solidFill>
      </dgm:spPr>
    </dgm:pt>
    <dgm:pt modelId="{F7027442-34D4-4EC3-9E93-BF4583A7E480}" type="pres">
      <dgm:prSet presAssocID="{02BCEF99-34AC-413D-893B-91E8B544DF6C}" presName="space" presStyleCnt="0"/>
      <dgm:spPr/>
    </dgm:pt>
    <dgm:pt modelId="{6D1DFB64-28D2-4F69-9700-1261572AB20A}" type="pres">
      <dgm:prSet presAssocID="{02BCEF99-34AC-413D-893B-91E8B544DF6C}" presName="rect1" presStyleLbl="alignAcc1" presStyleIdx="0" presStyleCnt="5"/>
      <dgm:spPr/>
    </dgm:pt>
    <dgm:pt modelId="{4EAEB19D-C3EA-4F90-A032-E9CCCE6D4FE4}" type="pres">
      <dgm:prSet presAssocID="{5A7C509B-FF9C-40DB-98B0-78852A5FA19E}" presName="vertSpace2" presStyleLbl="node1" presStyleIdx="0" presStyleCnt="5"/>
      <dgm:spPr/>
    </dgm:pt>
    <dgm:pt modelId="{0199761C-3EE9-4358-B76D-D1EC4E6F39A1}" type="pres">
      <dgm:prSet presAssocID="{5A7C509B-FF9C-40DB-98B0-78852A5FA19E}" presName="circle2" presStyleLbl="node1" presStyleIdx="1" presStyleCnt="5"/>
      <dgm:spPr>
        <a:solidFill>
          <a:schemeClr val="accent1"/>
        </a:solidFill>
      </dgm:spPr>
    </dgm:pt>
    <dgm:pt modelId="{A36DAD71-8BD3-4DAB-8EC2-B8C05198F423}" type="pres">
      <dgm:prSet presAssocID="{5A7C509B-FF9C-40DB-98B0-78852A5FA19E}" presName="rect2" presStyleLbl="alignAcc1" presStyleIdx="1" presStyleCnt="5"/>
      <dgm:spPr/>
    </dgm:pt>
    <dgm:pt modelId="{1FFB7AA6-736A-48A0-8CAB-A8D068DC5F3A}" type="pres">
      <dgm:prSet presAssocID="{31202C35-0F6D-44B6-B1D6-3D9E2B2FE83E}" presName="vertSpace3" presStyleLbl="node1" presStyleIdx="1" presStyleCnt="5"/>
      <dgm:spPr/>
    </dgm:pt>
    <dgm:pt modelId="{E6185E2D-1CF8-4646-B636-F47FD7B16F06}" type="pres">
      <dgm:prSet presAssocID="{31202C35-0F6D-44B6-B1D6-3D9E2B2FE83E}" presName="circle3" presStyleLbl="node1" presStyleIdx="2" presStyleCnt="5"/>
      <dgm:spPr>
        <a:solidFill>
          <a:schemeClr val="bg2">
            <a:lumMod val="75000"/>
          </a:schemeClr>
        </a:solidFill>
      </dgm:spPr>
    </dgm:pt>
    <dgm:pt modelId="{A6F343DE-9F64-46AA-9AF5-E42D19B0E5AC}" type="pres">
      <dgm:prSet presAssocID="{31202C35-0F6D-44B6-B1D6-3D9E2B2FE83E}" presName="rect3" presStyleLbl="alignAcc1" presStyleIdx="2" presStyleCnt="5"/>
      <dgm:spPr/>
    </dgm:pt>
    <dgm:pt modelId="{9952A907-5AEB-4824-B822-0FE17F536252}" type="pres">
      <dgm:prSet presAssocID="{D34B3326-1392-400A-A154-5E0C765CEAC4}" presName="vertSpace4" presStyleLbl="node1" presStyleIdx="2" presStyleCnt="5"/>
      <dgm:spPr/>
    </dgm:pt>
    <dgm:pt modelId="{A9CF02A0-32CF-46E9-8DB6-4E6694C85F22}" type="pres">
      <dgm:prSet presAssocID="{D34B3326-1392-400A-A154-5E0C765CEAC4}" presName="circle4" presStyleLbl="node1" presStyleIdx="3" presStyleCnt="5"/>
      <dgm:spPr>
        <a:solidFill>
          <a:srgbClr val="E82112"/>
        </a:solidFill>
        <a:ln>
          <a:solidFill>
            <a:schemeClr val="tx1"/>
          </a:solidFill>
        </a:ln>
      </dgm:spPr>
    </dgm:pt>
    <dgm:pt modelId="{674EDD92-AC00-4264-8F47-C3957F97891D}" type="pres">
      <dgm:prSet presAssocID="{D34B3326-1392-400A-A154-5E0C765CEAC4}" presName="rect4" presStyleLbl="alignAcc1" presStyleIdx="3" presStyleCnt="5"/>
      <dgm:spPr/>
    </dgm:pt>
    <dgm:pt modelId="{C88AB329-7511-4482-B6FE-EB56755EEE68}" type="pres">
      <dgm:prSet presAssocID="{F84F9E92-3823-4460-B690-7D3EA3235BCE}" presName="vertSpace5" presStyleLbl="node1" presStyleIdx="3" presStyleCnt="5"/>
      <dgm:spPr/>
    </dgm:pt>
    <dgm:pt modelId="{66CDF01E-34CD-49A4-B9AD-BD448FDF2ADE}" type="pres">
      <dgm:prSet presAssocID="{F84F9E92-3823-4460-B690-7D3EA3235BCE}" presName="circle5" presStyleLbl="node1" presStyleIdx="4" presStyleCnt="5"/>
      <dgm:spPr>
        <a:solidFill>
          <a:schemeClr val="accent4"/>
        </a:solidFill>
      </dgm:spPr>
    </dgm:pt>
    <dgm:pt modelId="{93DF2C41-2467-4BA3-9BEE-5B2DF2499512}" type="pres">
      <dgm:prSet presAssocID="{F84F9E92-3823-4460-B690-7D3EA3235BCE}" presName="rect5" presStyleLbl="alignAcc1" presStyleIdx="4" presStyleCnt="5" custLinFactNeighborX="771" custLinFactNeighborY="16818"/>
      <dgm:spPr/>
    </dgm:pt>
    <dgm:pt modelId="{71897430-C95C-4F87-9319-0087E99B01AA}" type="pres">
      <dgm:prSet presAssocID="{02BCEF99-34AC-413D-893B-91E8B544DF6C}" presName="rect1ParTxNoCh" presStyleLbl="alignAcc1" presStyleIdx="4" presStyleCnt="5">
        <dgm:presLayoutVars>
          <dgm:chMax val="1"/>
          <dgm:bulletEnabled val="1"/>
        </dgm:presLayoutVars>
      </dgm:prSet>
      <dgm:spPr/>
    </dgm:pt>
    <dgm:pt modelId="{3FAC0157-EA78-448F-AC26-5EAD90FB7F4D}" type="pres">
      <dgm:prSet presAssocID="{5A7C509B-FF9C-40DB-98B0-78852A5FA19E}" presName="rect2ParTxNoCh" presStyleLbl="alignAcc1" presStyleIdx="4" presStyleCnt="5">
        <dgm:presLayoutVars>
          <dgm:chMax val="1"/>
          <dgm:bulletEnabled val="1"/>
        </dgm:presLayoutVars>
      </dgm:prSet>
      <dgm:spPr/>
    </dgm:pt>
    <dgm:pt modelId="{2A0F0CFF-4D47-478A-87B1-5D7FF0F01881}" type="pres">
      <dgm:prSet presAssocID="{31202C35-0F6D-44B6-B1D6-3D9E2B2FE83E}" presName="rect3ParTxNoCh" presStyleLbl="alignAcc1" presStyleIdx="4" presStyleCnt="5">
        <dgm:presLayoutVars>
          <dgm:chMax val="1"/>
          <dgm:bulletEnabled val="1"/>
        </dgm:presLayoutVars>
      </dgm:prSet>
      <dgm:spPr/>
    </dgm:pt>
    <dgm:pt modelId="{5E44BFB1-2C66-4378-96C2-387D2500A494}" type="pres">
      <dgm:prSet presAssocID="{D34B3326-1392-400A-A154-5E0C765CEAC4}" presName="rect4ParTxNoCh" presStyleLbl="alignAcc1" presStyleIdx="4" presStyleCnt="5">
        <dgm:presLayoutVars>
          <dgm:chMax val="1"/>
          <dgm:bulletEnabled val="1"/>
        </dgm:presLayoutVars>
      </dgm:prSet>
      <dgm:spPr/>
    </dgm:pt>
    <dgm:pt modelId="{D29D7566-16B1-497D-81D5-681215383F1B}" type="pres">
      <dgm:prSet presAssocID="{F84F9E92-3823-4460-B690-7D3EA3235BCE}" presName="rect5ParTxNoCh" presStyleLbl="alignAcc1" presStyleIdx="4" presStyleCnt="5">
        <dgm:presLayoutVars>
          <dgm:chMax val="1"/>
          <dgm:bulletEnabled val="1"/>
        </dgm:presLayoutVars>
      </dgm:prSet>
      <dgm:spPr/>
    </dgm:pt>
  </dgm:ptLst>
  <dgm:cxnLst>
    <dgm:cxn modelId="{23CFBA14-514B-405D-BB7E-22A80333136B}" type="presOf" srcId="{5A7C509B-FF9C-40DB-98B0-78852A5FA19E}" destId="{A36DAD71-8BD3-4DAB-8EC2-B8C05198F423}" srcOrd="0" destOrd="0" presId="urn:microsoft.com/office/officeart/2005/8/layout/target3"/>
    <dgm:cxn modelId="{DD640215-1095-45EB-8932-CAC947001832}" type="presOf" srcId="{31202C35-0F6D-44B6-B1D6-3D9E2B2FE83E}" destId="{2A0F0CFF-4D47-478A-87B1-5D7FF0F01881}" srcOrd="1" destOrd="0" presId="urn:microsoft.com/office/officeart/2005/8/layout/target3"/>
    <dgm:cxn modelId="{68380522-491B-477D-9916-61D45DCEFBDB}" srcId="{B6D8F39F-7A4F-4B4A-A003-D29038307AC2}" destId="{D34B3326-1392-400A-A154-5E0C765CEAC4}" srcOrd="3" destOrd="0" parTransId="{4623F709-3966-4F5E-9C74-60281077F3C7}" sibTransId="{3B75C256-D9D2-453D-ACF4-39768EA82F5C}"/>
    <dgm:cxn modelId="{373CD223-127B-4A0A-BA4D-9CEF4E7BC355}" srcId="{B6D8F39F-7A4F-4B4A-A003-D29038307AC2}" destId="{02BCEF99-34AC-413D-893B-91E8B544DF6C}" srcOrd="0" destOrd="0" parTransId="{36D183CE-4B55-4FBF-BF6F-090D204E876D}" sibTransId="{2F3EC23D-484D-43C9-8DB3-574C8531F220}"/>
    <dgm:cxn modelId="{215A8932-273B-4BD7-8FB0-1AAFDDC36B25}" type="presOf" srcId="{02BCEF99-34AC-413D-893B-91E8B544DF6C}" destId="{71897430-C95C-4F87-9319-0087E99B01AA}" srcOrd="1" destOrd="0" presId="urn:microsoft.com/office/officeart/2005/8/layout/target3"/>
    <dgm:cxn modelId="{19E4AD33-CB0F-4CDE-B031-9720DD129330}" srcId="{B6D8F39F-7A4F-4B4A-A003-D29038307AC2}" destId="{F84F9E92-3823-4460-B690-7D3EA3235BCE}" srcOrd="4" destOrd="0" parTransId="{853CA055-7FA7-437C-91A3-2DFE7BFD872A}" sibTransId="{85B46568-EF81-4D0B-B7E5-BB19D6FEEEFF}"/>
    <dgm:cxn modelId="{77BC255E-8713-40AE-B8EF-66C4B3EF1728}" srcId="{B6D8F39F-7A4F-4B4A-A003-D29038307AC2}" destId="{31202C35-0F6D-44B6-B1D6-3D9E2B2FE83E}" srcOrd="2" destOrd="0" parTransId="{9CBF9E82-3E2A-4059-B85A-0900EA22C273}" sibTransId="{40CE8D26-8997-4E89-8508-7641395AAA95}"/>
    <dgm:cxn modelId="{64AB6D48-3AAA-449B-B736-DD5D635CFC35}" srcId="{B6D8F39F-7A4F-4B4A-A003-D29038307AC2}" destId="{5A7C509B-FF9C-40DB-98B0-78852A5FA19E}" srcOrd="1" destOrd="0" parTransId="{4D82BD0B-F34A-4E5A-8DD7-E1EEA0EC3304}" sibTransId="{9D0878A4-0577-42BA-84E7-15B4F099AB8C}"/>
    <dgm:cxn modelId="{CDBF7B92-62D7-42D5-80B8-0C6D6BC786DE}" type="presOf" srcId="{F84F9E92-3823-4460-B690-7D3EA3235BCE}" destId="{D29D7566-16B1-497D-81D5-681215383F1B}" srcOrd="1" destOrd="0" presId="urn:microsoft.com/office/officeart/2005/8/layout/target3"/>
    <dgm:cxn modelId="{C4C81198-885D-4DD6-B5D0-2A45BC01FDE4}" type="presOf" srcId="{5A7C509B-FF9C-40DB-98B0-78852A5FA19E}" destId="{3FAC0157-EA78-448F-AC26-5EAD90FB7F4D}" srcOrd="1" destOrd="0" presId="urn:microsoft.com/office/officeart/2005/8/layout/target3"/>
    <dgm:cxn modelId="{314DA898-66E5-49AC-A769-AE87B55055C9}" type="presOf" srcId="{F84F9E92-3823-4460-B690-7D3EA3235BCE}" destId="{93DF2C41-2467-4BA3-9BEE-5B2DF2499512}" srcOrd="0" destOrd="0" presId="urn:microsoft.com/office/officeart/2005/8/layout/target3"/>
    <dgm:cxn modelId="{1BDFFAA6-822C-43CA-A428-FE1180BFF7D0}" type="presOf" srcId="{D34B3326-1392-400A-A154-5E0C765CEAC4}" destId="{5E44BFB1-2C66-4378-96C2-387D2500A494}" srcOrd="1" destOrd="0" presId="urn:microsoft.com/office/officeart/2005/8/layout/target3"/>
    <dgm:cxn modelId="{5013D7A8-D524-40FF-A5FE-55E8FC6DEC74}" type="presOf" srcId="{B6D8F39F-7A4F-4B4A-A003-D29038307AC2}" destId="{0D81E681-6CB0-46DD-9B45-5341E6648191}" srcOrd="0" destOrd="0" presId="urn:microsoft.com/office/officeart/2005/8/layout/target3"/>
    <dgm:cxn modelId="{F1129EB2-3533-4D49-9E7F-5043798797BD}" type="presOf" srcId="{D34B3326-1392-400A-A154-5E0C765CEAC4}" destId="{674EDD92-AC00-4264-8F47-C3957F97891D}" srcOrd="0" destOrd="0" presId="urn:microsoft.com/office/officeart/2005/8/layout/target3"/>
    <dgm:cxn modelId="{FC92DEBD-FF79-4352-8A9F-8F82561DB5AD}" type="presOf" srcId="{31202C35-0F6D-44B6-B1D6-3D9E2B2FE83E}" destId="{A6F343DE-9F64-46AA-9AF5-E42D19B0E5AC}" srcOrd="0" destOrd="0" presId="urn:microsoft.com/office/officeart/2005/8/layout/target3"/>
    <dgm:cxn modelId="{6F3E33DD-37CD-4EEC-9EDF-E5DE85E9BC58}" type="presOf" srcId="{02BCEF99-34AC-413D-893B-91E8B544DF6C}" destId="{6D1DFB64-28D2-4F69-9700-1261572AB20A}" srcOrd="0" destOrd="0" presId="urn:microsoft.com/office/officeart/2005/8/layout/target3"/>
    <dgm:cxn modelId="{7AD19E28-50CF-47C6-93BF-260CE1D74317}" type="presParOf" srcId="{0D81E681-6CB0-46DD-9B45-5341E6648191}" destId="{0B076F3D-C94B-43C1-93CD-F3395852AF9B}" srcOrd="0" destOrd="0" presId="urn:microsoft.com/office/officeart/2005/8/layout/target3"/>
    <dgm:cxn modelId="{B92715C6-C3BE-4BDB-B530-0495FA395F23}" type="presParOf" srcId="{0D81E681-6CB0-46DD-9B45-5341E6648191}" destId="{F7027442-34D4-4EC3-9E93-BF4583A7E480}" srcOrd="1" destOrd="0" presId="urn:microsoft.com/office/officeart/2005/8/layout/target3"/>
    <dgm:cxn modelId="{E8D56D17-3641-46CD-BC3D-D092AF299D2A}" type="presParOf" srcId="{0D81E681-6CB0-46DD-9B45-5341E6648191}" destId="{6D1DFB64-28D2-4F69-9700-1261572AB20A}" srcOrd="2" destOrd="0" presId="urn:microsoft.com/office/officeart/2005/8/layout/target3"/>
    <dgm:cxn modelId="{1F30C54A-AEF6-49CB-9A5B-1D1534D4D127}" type="presParOf" srcId="{0D81E681-6CB0-46DD-9B45-5341E6648191}" destId="{4EAEB19D-C3EA-4F90-A032-E9CCCE6D4FE4}" srcOrd="3" destOrd="0" presId="urn:microsoft.com/office/officeart/2005/8/layout/target3"/>
    <dgm:cxn modelId="{DCED31E1-6DDC-4812-A9AB-E56B363C7B41}" type="presParOf" srcId="{0D81E681-6CB0-46DD-9B45-5341E6648191}" destId="{0199761C-3EE9-4358-B76D-D1EC4E6F39A1}" srcOrd="4" destOrd="0" presId="urn:microsoft.com/office/officeart/2005/8/layout/target3"/>
    <dgm:cxn modelId="{57B1AA9E-DCD5-4106-BE21-B3113D8F1FC0}" type="presParOf" srcId="{0D81E681-6CB0-46DD-9B45-5341E6648191}" destId="{A36DAD71-8BD3-4DAB-8EC2-B8C05198F423}" srcOrd="5" destOrd="0" presId="urn:microsoft.com/office/officeart/2005/8/layout/target3"/>
    <dgm:cxn modelId="{8790ED15-A181-4A3E-B587-DBB563442440}" type="presParOf" srcId="{0D81E681-6CB0-46DD-9B45-5341E6648191}" destId="{1FFB7AA6-736A-48A0-8CAB-A8D068DC5F3A}" srcOrd="6" destOrd="0" presId="urn:microsoft.com/office/officeart/2005/8/layout/target3"/>
    <dgm:cxn modelId="{35C360A4-7449-4D5A-A010-D4E9269DE3A0}" type="presParOf" srcId="{0D81E681-6CB0-46DD-9B45-5341E6648191}" destId="{E6185E2D-1CF8-4646-B636-F47FD7B16F06}" srcOrd="7" destOrd="0" presId="urn:microsoft.com/office/officeart/2005/8/layout/target3"/>
    <dgm:cxn modelId="{0942DEA1-117F-4808-81C2-1686903197F8}" type="presParOf" srcId="{0D81E681-6CB0-46DD-9B45-5341E6648191}" destId="{A6F343DE-9F64-46AA-9AF5-E42D19B0E5AC}" srcOrd="8" destOrd="0" presId="urn:microsoft.com/office/officeart/2005/8/layout/target3"/>
    <dgm:cxn modelId="{D7EB2086-A014-4C56-ACDF-E21623E6EBED}" type="presParOf" srcId="{0D81E681-6CB0-46DD-9B45-5341E6648191}" destId="{9952A907-5AEB-4824-B822-0FE17F536252}" srcOrd="9" destOrd="0" presId="urn:microsoft.com/office/officeart/2005/8/layout/target3"/>
    <dgm:cxn modelId="{5E3FA379-8964-415C-8C6A-2343F76A5BAE}" type="presParOf" srcId="{0D81E681-6CB0-46DD-9B45-5341E6648191}" destId="{A9CF02A0-32CF-46E9-8DB6-4E6694C85F22}" srcOrd="10" destOrd="0" presId="urn:microsoft.com/office/officeart/2005/8/layout/target3"/>
    <dgm:cxn modelId="{B687040A-86C7-4DF4-9B3C-25E06AAF1365}" type="presParOf" srcId="{0D81E681-6CB0-46DD-9B45-5341E6648191}" destId="{674EDD92-AC00-4264-8F47-C3957F97891D}" srcOrd="11" destOrd="0" presId="urn:microsoft.com/office/officeart/2005/8/layout/target3"/>
    <dgm:cxn modelId="{19EFA805-907C-4BCC-BC13-50C9FF4C7E7C}" type="presParOf" srcId="{0D81E681-6CB0-46DD-9B45-5341E6648191}" destId="{C88AB329-7511-4482-B6FE-EB56755EEE68}" srcOrd="12" destOrd="0" presId="urn:microsoft.com/office/officeart/2005/8/layout/target3"/>
    <dgm:cxn modelId="{29383D91-9790-410A-9335-C648990A1535}" type="presParOf" srcId="{0D81E681-6CB0-46DD-9B45-5341E6648191}" destId="{66CDF01E-34CD-49A4-B9AD-BD448FDF2ADE}" srcOrd="13" destOrd="0" presId="urn:microsoft.com/office/officeart/2005/8/layout/target3"/>
    <dgm:cxn modelId="{D2C795C6-2144-409F-8BA9-7D7E40FBE6C2}" type="presParOf" srcId="{0D81E681-6CB0-46DD-9B45-5341E6648191}" destId="{93DF2C41-2467-4BA3-9BEE-5B2DF2499512}" srcOrd="14" destOrd="0" presId="urn:microsoft.com/office/officeart/2005/8/layout/target3"/>
    <dgm:cxn modelId="{1E8B7214-526C-42DB-8EAE-DB44D52C75A9}" type="presParOf" srcId="{0D81E681-6CB0-46DD-9B45-5341E6648191}" destId="{71897430-C95C-4F87-9319-0087E99B01AA}" srcOrd="15" destOrd="0" presId="urn:microsoft.com/office/officeart/2005/8/layout/target3"/>
    <dgm:cxn modelId="{E807D189-F6C3-44BD-B0AD-6E94A8EA9C16}" type="presParOf" srcId="{0D81E681-6CB0-46DD-9B45-5341E6648191}" destId="{3FAC0157-EA78-448F-AC26-5EAD90FB7F4D}" srcOrd="16" destOrd="0" presId="urn:microsoft.com/office/officeart/2005/8/layout/target3"/>
    <dgm:cxn modelId="{F78A1169-6217-43ED-AF3C-B066F1D331D5}" type="presParOf" srcId="{0D81E681-6CB0-46DD-9B45-5341E6648191}" destId="{2A0F0CFF-4D47-478A-87B1-5D7FF0F01881}" srcOrd="17" destOrd="0" presId="urn:microsoft.com/office/officeart/2005/8/layout/target3"/>
    <dgm:cxn modelId="{6F241B20-29BD-47BF-A434-22E167618201}" type="presParOf" srcId="{0D81E681-6CB0-46DD-9B45-5341E6648191}" destId="{5E44BFB1-2C66-4378-96C2-387D2500A494}" srcOrd="18" destOrd="0" presId="urn:microsoft.com/office/officeart/2005/8/layout/target3"/>
    <dgm:cxn modelId="{E03C2E3E-B9F5-41DB-9166-71306673D7F3}" type="presParOf" srcId="{0D81E681-6CB0-46DD-9B45-5341E6648191}" destId="{D29D7566-16B1-497D-81D5-681215383F1B}" srcOrd="19"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9A126BBC-1D91-4305-88DC-22FD16B1FD8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3A6CCD6-9105-4037-B293-150BFF5AC4E3}">
      <dgm:prSet/>
      <dgm:spPr/>
      <dgm:t>
        <a:bodyPr/>
        <a:lstStyle/>
        <a:p>
          <a:r>
            <a:rPr lang="en-US"/>
            <a:t>An opportunity to discuss summative achievements from the year, including goal attainment, and to draft performance goals that reflect progress made and insights gained. </a:t>
          </a:r>
        </a:p>
      </dgm:t>
    </dgm:pt>
    <dgm:pt modelId="{C072F2D2-F828-4647-8DDC-76FF30AE824D}" type="parTrans" cxnId="{C5FE4108-0D8A-4923-BD6C-1D2FE2C00F4E}">
      <dgm:prSet/>
      <dgm:spPr/>
      <dgm:t>
        <a:bodyPr/>
        <a:lstStyle/>
        <a:p>
          <a:endParaRPr lang="en-US"/>
        </a:p>
      </dgm:t>
    </dgm:pt>
    <dgm:pt modelId="{18F594E2-F790-46FD-A9F2-244F89A9BB87}" type="sibTrans" cxnId="{C5FE4108-0D8A-4923-BD6C-1D2FE2C00F4E}">
      <dgm:prSet/>
      <dgm:spPr/>
      <dgm:t>
        <a:bodyPr/>
        <a:lstStyle/>
        <a:p>
          <a:endParaRPr lang="en-US"/>
        </a:p>
      </dgm:t>
    </dgm:pt>
    <dgm:pt modelId="{3A73302A-5576-41EB-86D1-49B589D102CE}">
      <dgm:prSet/>
      <dgm:spPr/>
      <dgm:t>
        <a:bodyPr/>
        <a:lstStyle/>
        <a:p>
          <a:r>
            <a:rPr lang="en-US" dirty="0"/>
            <a:t>Afterwards, the appraiser will review all the data gathered, including information discussed during the EOY conference, when completing the Summative Annual Appraisal Report. </a:t>
          </a:r>
        </a:p>
      </dgm:t>
    </dgm:pt>
    <dgm:pt modelId="{67065161-2F3A-4420-8E31-F89775DFFC93}" type="parTrans" cxnId="{8858026B-F7D9-406F-9FF9-C7D2F2C34038}">
      <dgm:prSet/>
      <dgm:spPr/>
      <dgm:t>
        <a:bodyPr/>
        <a:lstStyle/>
        <a:p>
          <a:endParaRPr lang="en-US"/>
        </a:p>
      </dgm:t>
    </dgm:pt>
    <dgm:pt modelId="{73126B58-72C6-4BE1-A5E9-7D2DADDFC665}" type="sibTrans" cxnId="{8858026B-F7D9-406F-9FF9-C7D2F2C34038}">
      <dgm:prSet/>
      <dgm:spPr/>
      <dgm:t>
        <a:bodyPr/>
        <a:lstStyle/>
        <a:p>
          <a:endParaRPr lang="en-US"/>
        </a:p>
      </dgm:t>
    </dgm:pt>
    <dgm:pt modelId="{D8603918-8FC7-40D4-B3AE-196F36FCCD74}" type="pres">
      <dgm:prSet presAssocID="{9A126BBC-1D91-4305-88DC-22FD16B1FD80}" presName="linear" presStyleCnt="0">
        <dgm:presLayoutVars>
          <dgm:animLvl val="lvl"/>
          <dgm:resizeHandles val="exact"/>
        </dgm:presLayoutVars>
      </dgm:prSet>
      <dgm:spPr/>
    </dgm:pt>
    <dgm:pt modelId="{7785B0C2-04DC-483B-BC36-D0333047D3B3}" type="pres">
      <dgm:prSet presAssocID="{33A6CCD6-9105-4037-B293-150BFF5AC4E3}" presName="parentText" presStyleLbl="node1" presStyleIdx="0" presStyleCnt="2">
        <dgm:presLayoutVars>
          <dgm:chMax val="0"/>
          <dgm:bulletEnabled val="1"/>
        </dgm:presLayoutVars>
      </dgm:prSet>
      <dgm:spPr/>
    </dgm:pt>
    <dgm:pt modelId="{38629517-45EE-4EE6-B9FB-AF8ACFB052BB}" type="pres">
      <dgm:prSet presAssocID="{18F594E2-F790-46FD-A9F2-244F89A9BB87}" presName="spacer" presStyleCnt="0"/>
      <dgm:spPr/>
    </dgm:pt>
    <dgm:pt modelId="{8C599612-4A53-4E30-A541-6D2DF57973F7}" type="pres">
      <dgm:prSet presAssocID="{3A73302A-5576-41EB-86D1-49B589D102CE}" presName="parentText" presStyleLbl="node1" presStyleIdx="1" presStyleCnt="2">
        <dgm:presLayoutVars>
          <dgm:chMax val="0"/>
          <dgm:bulletEnabled val="1"/>
        </dgm:presLayoutVars>
      </dgm:prSet>
      <dgm:spPr/>
    </dgm:pt>
  </dgm:ptLst>
  <dgm:cxnLst>
    <dgm:cxn modelId="{C5FE4108-0D8A-4923-BD6C-1D2FE2C00F4E}" srcId="{9A126BBC-1D91-4305-88DC-22FD16B1FD80}" destId="{33A6CCD6-9105-4037-B293-150BFF5AC4E3}" srcOrd="0" destOrd="0" parTransId="{C072F2D2-F828-4647-8DDC-76FF30AE824D}" sibTransId="{18F594E2-F790-46FD-A9F2-244F89A9BB87}"/>
    <dgm:cxn modelId="{E740DA24-141F-4FDB-86F4-907FD59BACBA}" type="presOf" srcId="{33A6CCD6-9105-4037-B293-150BFF5AC4E3}" destId="{7785B0C2-04DC-483B-BC36-D0333047D3B3}" srcOrd="0" destOrd="0" presId="urn:microsoft.com/office/officeart/2005/8/layout/vList2"/>
    <dgm:cxn modelId="{8858026B-F7D9-406F-9FF9-C7D2F2C34038}" srcId="{9A126BBC-1D91-4305-88DC-22FD16B1FD80}" destId="{3A73302A-5576-41EB-86D1-49B589D102CE}" srcOrd="1" destOrd="0" parTransId="{67065161-2F3A-4420-8E31-F89775DFFC93}" sibTransId="{73126B58-72C6-4BE1-A5E9-7D2DADDFC665}"/>
    <dgm:cxn modelId="{DC150190-6181-48E9-AFCA-271D8AB4D86A}" type="presOf" srcId="{9A126BBC-1D91-4305-88DC-22FD16B1FD80}" destId="{D8603918-8FC7-40D4-B3AE-196F36FCCD74}" srcOrd="0" destOrd="0" presId="urn:microsoft.com/office/officeart/2005/8/layout/vList2"/>
    <dgm:cxn modelId="{AD2069DF-8AFD-4F8F-AA12-AE46EFEEBA9E}" type="presOf" srcId="{3A73302A-5576-41EB-86D1-49B589D102CE}" destId="{8C599612-4A53-4E30-A541-6D2DF57973F7}" srcOrd="0" destOrd="0" presId="urn:microsoft.com/office/officeart/2005/8/layout/vList2"/>
    <dgm:cxn modelId="{3B705584-863F-4DE5-9411-07D364E1D14F}" type="presParOf" srcId="{D8603918-8FC7-40D4-B3AE-196F36FCCD74}" destId="{7785B0C2-04DC-483B-BC36-D0333047D3B3}" srcOrd="0" destOrd="0" presId="urn:microsoft.com/office/officeart/2005/8/layout/vList2"/>
    <dgm:cxn modelId="{F5211862-FB72-4D9A-8027-3E8927E1F708}" type="presParOf" srcId="{D8603918-8FC7-40D4-B3AE-196F36FCCD74}" destId="{38629517-45EE-4EE6-B9FB-AF8ACFB052BB}" srcOrd="1" destOrd="0" presId="urn:microsoft.com/office/officeart/2005/8/layout/vList2"/>
    <dgm:cxn modelId="{1B06E354-B00E-45FE-AC0D-5BD6097CBEA2}" type="presParOf" srcId="{D8603918-8FC7-40D4-B3AE-196F36FCCD74}" destId="{8C599612-4A53-4E30-A541-6D2DF57973F7}"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648D2A-D0C1-44EC-83B5-6666943A416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5F2076A-DB28-4179-9DA8-1585D7DBED33}">
      <dgm:prSet/>
      <dgm:spPr/>
      <dgm:t>
        <a:bodyPr/>
        <a:lstStyle/>
        <a:p>
          <a:r>
            <a:rPr lang="en-US"/>
            <a:t>What questions are on your mind?</a:t>
          </a:r>
        </a:p>
      </dgm:t>
    </dgm:pt>
    <dgm:pt modelId="{0B5CC536-1811-4475-807C-77B63A938F8F}" type="parTrans" cxnId="{8F064762-C930-4BF0-B488-170FA44B5A79}">
      <dgm:prSet/>
      <dgm:spPr/>
      <dgm:t>
        <a:bodyPr/>
        <a:lstStyle/>
        <a:p>
          <a:endParaRPr lang="en-US"/>
        </a:p>
      </dgm:t>
    </dgm:pt>
    <dgm:pt modelId="{E6DE558A-8531-4C7F-B95A-657EADC8F9CD}" type="sibTrans" cxnId="{8F064762-C930-4BF0-B488-170FA44B5A79}">
      <dgm:prSet/>
      <dgm:spPr/>
      <dgm:t>
        <a:bodyPr/>
        <a:lstStyle/>
        <a:p>
          <a:endParaRPr lang="en-US"/>
        </a:p>
      </dgm:t>
    </dgm:pt>
    <dgm:pt modelId="{1E5FD1E8-EA73-46CC-BE53-1A7655C474F6}">
      <dgm:prSet/>
      <dgm:spPr/>
      <dgm:t>
        <a:bodyPr/>
        <a:lstStyle/>
        <a:p>
          <a:r>
            <a:rPr lang="en-US"/>
            <a:t>What clarification do you still need?</a:t>
          </a:r>
        </a:p>
      </dgm:t>
    </dgm:pt>
    <dgm:pt modelId="{4135D7B0-4317-40F9-805C-D30FF0B6372B}" type="parTrans" cxnId="{2BA861E4-6D57-4527-A4B3-58D2F00720C8}">
      <dgm:prSet/>
      <dgm:spPr/>
      <dgm:t>
        <a:bodyPr/>
        <a:lstStyle/>
        <a:p>
          <a:endParaRPr lang="en-US"/>
        </a:p>
      </dgm:t>
    </dgm:pt>
    <dgm:pt modelId="{0490DD0E-0650-47BD-AA8C-B46A4ECED3A1}" type="sibTrans" cxnId="{2BA861E4-6D57-4527-A4B3-58D2F00720C8}">
      <dgm:prSet/>
      <dgm:spPr/>
      <dgm:t>
        <a:bodyPr/>
        <a:lstStyle/>
        <a:p>
          <a:endParaRPr lang="en-US"/>
        </a:p>
      </dgm:t>
    </dgm:pt>
    <dgm:pt modelId="{948188AC-A6DC-4A4A-BFA1-BABB5ED41602}">
      <dgm:prSet/>
      <dgm:spPr/>
      <dgm:t>
        <a:bodyPr/>
        <a:lstStyle/>
        <a:p>
          <a:r>
            <a:rPr lang="en-US"/>
            <a:t>What new insights have you gained?</a:t>
          </a:r>
        </a:p>
      </dgm:t>
    </dgm:pt>
    <dgm:pt modelId="{58B52917-23A1-412C-83FE-BBA1D712756E}" type="parTrans" cxnId="{9CCFCBA4-FC1E-4A34-BC65-5503C069720F}">
      <dgm:prSet/>
      <dgm:spPr/>
      <dgm:t>
        <a:bodyPr/>
        <a:lstStyle/>
        <a:p>
          <a:endParaRPr lang="en-US"/>
        </a:p>
      </dgm:t>
    </dgm:pt>
    <dgm:pt modelId="{BC32AFBF-E853-438D-B472-000F043F872A}" type="sibTrans" cxnId="{9CCFCBA4-FC1E-4A34-BC65-5503C069720F}">
      <dgm:prSet/>
      <dgm:spPr/>
      <dgm:t>
        <a:bodyPr/>
        <a:lstStyle/>
        <a:p>
          <a:endParaRPr lang="en-US"/>
        </a:p>
      </dgm:t>
    </dgm:pt>
    <dgm:pt modelId="{5E7D66EC-E7BF-4DED-821F-39E8C81AB537}">
      <dgm:prSet/>
      <dgm:spPr/>
      <dgm:t>
        <a:bodyPr/>
        <a:lstStyle/>
        <a:p>
          <a:r>
            <a:rPr lang="en-US"/>
            <a:t>What are your next steps? </a:t>
          </a:r>
        </a:p>
      </dgm:t>
    </dgm:pt>
    <dgm:pt modelId="{6BF42DD1-EC2F-4A01-90DA-50E7CCA9D564}" type="parTrans" cxnId="{1825C908-194A-419C-A0F3-DCE71B23090A}">
      <dgm:prSet/>
      <dgm:spPr/>
      <dgm:t>
        <a:bodyPr/>
        <a:lstStyle/>
        <a:p>
          <a:endParaRPr lang="en-US"/>
        </a:p>
      </dgm:t>
    </dgm:pt>
    <dgm:pt modelId="{0D0CA829-5DB2-47A2-8B57-95465F7B5829}" type="sibTrans" cxnId="{1825C908-194A-419C-A0F3-DCE71B23090A}">
      <dgm:prSet/>
      <dgm:spPr/>
      <dgm:t>
        <a:bodyPr/>
        <a:lstStyle/>
        <a:p>
          <a:endParaRPr lang="en-US"/>
        </a:p>
      </dgm:t>
    </dgm:pt>
    <dgm:pt modelId="{8F5133DB-DE70-4F24-AA1D-079C6226EB4E}" type="pres">
      <dgm:prSet presAssocID="{E7648D2A-D0C1-44EC-83B5-6666943A416B}" presName="root" presStyleCnt="0">
        <dgm:presLayoutVars>
          <dgm:dir/>
          <dgm:resizeHandles val="exact"/>
        </dgm:presLayoutVars>
      </dgm:prSet>
      <dgm:spPr/>
    </dgm:pt>
    <dgm:pt modelId="{7E670D69-46F4-4892-B483-3868AFBE7799}" type="pres">
      <dgm:prSet presAssocID="{A5F2076A-DB28-4179-9DA8-1585D7DBED33}" presName="compNode" presStyleCnt="0"/>
      <dgm:spPr/>
    </dgm:pt>
    <dgm:pt modelId="{724FE49E-5DAA-445F-83AA-59C2E12D1A9D}" type="pres">
      <dgm:prSet presAssocID="{A5F2076A-DB28-4179-9DA8-1585D7DBED3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Questions"/>
        </a:ext>
      </dgm:extLst>
    </dgm:pt>
    <dgm:pt modelId="{BCAD501A-BC31-4CFB-8BC8-3C9D39A82D02}" type="pres">
      <dgm:prSet presAssocID="{A5F2076A-DB28-4179-9DA8-1585D7DBED33}" presName="spaceRect" presStyleCnt="0"/>
      <dgm:spPr/>
    </dgm:pt>
    <dgm:pt modelId="{4835B332-DAF0-42A3-A934-A964CEA434BE}" type="pres">
      <dgm:prSet presAssocID="{A5F2076A-DB28-4179-9DA8-1585D7DBED33}" presName="textRect" presStyleLbl="revTx" presStyleIdx="0" presStyleCnt="4">
        <dgm:presLayoutVars>
          <dgm:chMax val="1"/>
          <dgm:chPref val="1"/>
        </dgm:presLayoutVars>
      </dgm:prSet>
      <dgm:spPr/>
    </dgm:pt>
    <dgm:pt modelId="{D3F6FF64-3BBB-4E73-835C-DD091B3B2B8F}" type="pres">
      <dgm:prSet presAssocID="{E6DE558A-8531-4C7F-B95A-657EADC8F9CD}" presName="sibTrans" presStyleCnt="0"/>
      <dgm:spPr/>
    </dgm:pt>
    <dgm:pt modelId="{01D9AF97-3344-4773-829D-13ABA3F2C4BD}" type="pres">
      <dgm:prSet presAssocID="{1E5FD1E8-EA73-46CC-BE53-1A7655C474F6}" presName="compNode" presStyleCnt="0"/>
      <dgm:spPr/>
    </dgm:pt>
    <dgm:pt modelId="{FC2070B4-F7F7-48CB-858E-89CC6D589333}" type="pres">
      <dgm:prSet presAssocID="{1E5FD1E8-EA73-46CC-BE53-1A7655C474F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Question mark"/>
        </a:ext>
      </dgm:extLst>
    </dgm:pt>
    <dgm:pt modelId="{95DE9E90-F773-438E-91B0-EF1D7A41D023}" type="pres">
      <dgm:prSet presAssocID="{1E5FD1E8-EA73-46CC-BE53-1A7655C474F6}" presName="spaceRect" presStyleCnt="0"/>
      <dgm:spPr/>
    </dgm:pt>
    <dgm:pt modelId="{A1E12BA3-8FD8-4B24-A687-730750D1E1DF}" type="pres">
      <dgm:prSet presAssocID="{1E5FD1E8-EA73-46CC-BE53-1A7655C474F6}" presName="textRect" presStyleLbl="revTx" presStyleIdx="1" presStyleCnt="4">
        <dgm:presLayoutVars>
          <dgm:chMax val="1"/>
          <dgm:chPref val="1"/>
        </dgm:presLayoutVars>
      </dgm:prSet>
      <dgm:spPr/>
    </dgm:pt>
    <dgm:pt modelId="{5B262BE2-9812-42A5-8D6A-95A0F58DBC17}" type="pres">
      <dgm:prSet presAssocID="{0490DD0E-0650-47BD-AA8C-B46A4ECED3A1}" presName="sibTrans" presStyleCnt="0"/>
      <dgm:spPr/>
    </dgm:pt>
    <dgm:pt modelId="{48867D0E-7BA5-4B6F-8EBA-46FD375A0DA6}" type="pres">
      <dgm:prSet presAssocID="{948188AC-A6DC-4A4A-BFA1-BABB5ED41602}" presName="compNode" presStyleCnt="0"/>
      <dgm:spPr/>
    </dgm:pt>
    <dgm:pt modelId="{47F43D87-91E2-436C-A7E2-3795DD44E81B}" type="pres">
      <dgm:prSet presAssocID="{948188AC-A6DC-4A4A-BFA1-BABB5ED4160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7F66BCBF-C197-40A6-88D5-2F582C4F3285}" type="pres">
      <dgm:prSet presAssocID="{948188AC-A6DC-4A4A-BFA1-BABB5ED41602}" presName="spaceRect" presStyleCnt="0"/>
      <dgm:spPr/>
    </dgm:pt>
    <dgm:pt modelId="{19BF31CE-D677-4779-832B-AE806667E5C1}" type="pres">
      <dgm:prSet presAssocID="{948188AC-A6DC-4A4A-BFA1-BABB5ED41602}" presName="textRect" presStyleLbl="revTx" presStyleIdx="2" presStyleCnt="4">
        <dgm:presLayoutVars>
          <dgm:chMax val="1"/>
          <dgm:chPref val="1"/>
        </dgm:presLayoutVars>
      </dgm:prSet>
      <dgm:spPr/>
    </dgm:pt>
    <dgm:pt modelId="{FA2E0794-0397-43A4-8987-4030CFD10DED}" type="pres">
      <dgm:prSet presAssocID="{BC32AFBF-E853-438D-B472-000F043F872A}" presName="sibTrans" presStyleCnt="0"/>
      <dgm:spPr/>
    </dgm:pt>
    <dgm:pt modelId="{5FE2A387-2AF4-4030-AA4D-BA822BFC099E}" type="pres">
      <dgm:prSet presAssocID="{5E7D66EC-E7BF-4DED-821F-39E8C81AB537}" presName="compNode" presStyleCnt="0"/>
      <dgm:spPr/>
    </dgm:pt>
    <dgm:pt modelId="{A4E4C578-B9B7-4CC1-B6E6-148B30357FBB}" type="pres">
      <dgm:prSet presAssocID="{5E7D66EC-E7BF-4DED-821F-39E8C81AB53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ootprints"/>
        </a:ext>
      </dgm:extLst>
    </dgm:pt>
    <dgm:pt modelId="{D955254C-0989-447D-B94D-6AC0F92F729A}" type="pres">
      <dgm:prSet presAssocID="{5E7D66EC-E7BF-4DED-821F-39E8C81AB537}" presName="spaceRect" presStyleCnt="0"/>
      <dgm:spPr/>
    </dgm:pt>
    <dgm:pt modelId="{918EF9A4-8734-4830-ACAC-7FF1F7056CE9}" type="pres">
      <dgm:prSet presAssocID="{5E7D66EC-E7BF-4DED-821F-39E8C81AB537}" presName="textRect" presStyleLbl="revTx" presStyleIdx="3" presStyleCnt="4">
        <dgm:presLayoutVars>
          <dgm:chMax val="1"/>
          <dgm:chPref val="1"/>
        </dgm:presLayoutVars>
      </dgm:prSet>
      <dgm:spPr/>
    </dgm:pt>
  </dgm:ptLst>
  <dgm:cxnLst>
    <dgm:cxn modelId="{1825C908-194A-419C-A0F3-DCE71B23090A}" srcId="{E7648D2A-D0C1-44EC-83B5-6666943A416B}" destId="{5E7D66EC-E7BF-4DED-821F-39E8C81AB537}" srcOrd="3" destOrd="0" parTransId="{6BF42DD1-EC2F-4A01-90DA-50E7CCA9D564}" sibTransId="{0D0CA829-5DB2-47A2-8B57-95465F7B5829}"/>
    <dgm:cxn modelId="{8F064762-C930-4BF0-B488-170FA44B5A79}" srcId="{E7648D2A-D0C1-44EC-83B5-6666943A416B}" destId="{A5F2076A-DB28-4179-9DA8-1585D7DBED33}" srcOrd="0" destOrd="0" parTransId="{0B5CC536-1811-4475-807C-77B63A938F8F}" sibTransId="{E6DE558A-8531-4C7F-B95A-657EADC8F9CD}"/>
    <dgm:cxn modelId="{B56C707C-6A5A-C049-B7DE-5933F7E597E9}" type="presOf" srcId="{A5F2076A-DB28-4179-9DA8-1585D7DBED33}" destId="{4835B332-DAF0-42A3-A934-A964CEA434BE}" srcOrd="0" destOrd="0" presId="urn:microsoft.com/office/officeart/2018/2/layout/IconLabelList"/>
    <dgm:cxn modelId="{9CCFCBA4-FC1E-4A34-BC65-5503C069720F}" srcId="{E7648D2A-D0C1-44EC-83B5-6666943A416B}" destId="{948188AC-A6DC-4A4A-BFA1-BABB5ED41602}" srcOrd="2" destOrd="0" parTransId="{58B52917-23A1-412C-83FE-BBA1D712756E}" sibTransId="{BC32AFBF-E853-438D-B472-000F043F872A}"/>
    <dgm:cxn modelId="{E40DF2D2-0389-1743-A0FA-7ED2F26513DC}" type="presOf" srcId="{948188AC-A6DC-4A4A-BFA1-BABB5ED41602}" destId="{19BF31CE-D677-4779-832B-AE806667E5C1}" srcOrd="0" destOrd="0" presId="urn:microsoft.com/office/officeart/2018/2/layout/IconLabelList"/>
    <dgm:cxn modelId="{41057BD9-7C7F-3B46-B148-EEF9C1F173E7}" type="presOf" srcId="{1E5FD1E8-EA73-46CC-BE53-1A7655C474F6}" destId="{A1E12BA3-8FD8-4B24-A687-730750D1E1DF}" srcOrd="0" destOrd="0" presId="urn:microsoft.com/office/officeart/2018/2/layout/IconLabelList"/>
    <dgm:cxn modelId="{360DB6DC-7F15-4B4E-8C03-33E996F5CEED}" type="presOf" srcId="{5E7D66EC-E7BF-4DED-821F-39E8C81AB537}" destId="{918EF9A4-8734-4830-ACAC-7FF1F7056CE9}" srcOrd="0" destOrd="0" presId="urn:microsoft.com/office/officeart/2018/2/layout/IconLabelList"/>
    <dgm:cxn modelId="{2BA861E4-6D57-4527-A4B3-58D2F00720C8}" srcId="{E7648D2A-D0C1-44EC-83B5-6666943A416B}" destId="{1E5FD1E8-EA73-46CC-BE53-1A7655C474F6}" srcOrd="1" destOrd="0" parTransId="{4135D7B0-4317-40F9-805C-D30FF0B6372B}" sibTransId="{0490DD0E-0650-47BD-AA8C-B46A4ECED3A1}"/>
    <dgm:cxn modelId="{A97FDAE7-7066-594A-A281-400714926D40}" type="presOf" srcId="{E7648D2A-D0C1-44EC-83B5-6666943A416B}" destId="{8F5133DB-DE70-4F24-AA1D-079C6226EB4E}" srcOrd="0" destOrd="0" presId="urn:microsoft.com/office/officeart/2018/2/layout/IconLabelList"/>
    <dgm:cxn modelId="{45853210-65FB-F14F-913E-8866BFEE20C1}" type="presParOf" srcId="{8F5133DB-DE70-4F24-AA1D-079C6226EB4E}" destId="{7E670D69-46F4-4892-B483-3868AFBE7799}" srcOrd="0" destOrd="0" presId="urn:microsoft.com/office/officeart/2018/2/layout/IconLabelList"/>
    <dgm:cxn modelId="{B8D2CEDD-5026-D148-8F47-22E3AF7B33F5}" type="presParOf" srcId="{7E670D69-46F4-4892-B483-3868AFBE7799}" destId="{724FE49E-5DAA-445F-83AA-59C2E12D1A9D}" srcOrd="0" destOrd="0" presId="urn:microsoft.com/office/officeart/2018/2/layout/IconLabelList"/>
    <dgm:cxn modelId="{B2B09E8E-877D-7D45-8D41-24EC6CEC9AF2}" type="presParOf" srcId="{7E670D69-46F4-4892-B483-3868AFBE7799}" destId="{BCAD501A-BC31-4CFB-8BC8-3C9D39A82D02}" srcOrd="1" destOrd="0" presId="urn:microsoft.com/office/officeart/2018/2/layout/IconLabelList"/>
    <dgm:cxn modelId="{382BDD98-D270-6945-B5F9-F929583B5E3A}" type="presParOf" srcId="{7E670D69-46F4-4892-B483-3868AFBE7799}" destId="{4835B332-DAF0-42A3-A934-A964CEA434BE}" srcOrd="2" destOrd="0" presId="urn:microsoft.com/office/officeart/2018/2/layout/IconLabelList"/>
    <dgm:cxn modelId="{B2DCDE78-CFE7-2C4F-ABCE-50DF80D328AA}" type="presParOf" srcId="{8F5133DB-DE70-4F24-AA1D-079C6226EB4E}" destId="{D3F6FF64-3BBB-4E73-835C-DD091B3B2B8F}" srcOrd="1" destOrd="0" presId="urn:microsoft.com/office/officeart/2018/2/layout/IconLabelList"/>
    <dgm:cxn modelId="{57AB11D2-F11D-0F4E-846E-1DDB43A4766E}" type="presParOf" srcId="{8F5133DB-DE70-4F24-AA1D-079C6226EB4E}" destId="{01D9AF97-3344-4773-829D-13ABA3F2C4BD}" srcOrd="2" destOrd="0" presId="urn:microsoft.com/office/officeart/2018/2/layout/IconLabelList"/>
    <dgm:cxn modelId="{56D88081-FADB-E543-AACB-94A0E33E89DF}" type="presParOf" srcId="{01D9AF97-3344-4773-829D-13ABA3F2C4BD}" destId="{FC2070B4-F7F7-48CB-858E-89CC6D589333}" srcOrd="0" destOrd="0" presId="urn:microsoft.com/office/officeart/2018/2/layout/IconLabelList"/>
    <dgm:cxn modelId="{829B75A2-3770-274E-90E4-4BD17189E860}" type="presParOf" srcId="{01D9AF97-3344-4773-829D-13ABA3F2C4BD}" destId="{95DE9E90-F773-438E-91B0-EF1D7A41D023}" srcOrd="1" destOrd="0" presId="urn:microsoft.com/office/officeart/2018/2/layout/IconLabelList"/>
    <dgm:cxn modelId="{79D22AED-273F-1548-9608-E42EAAFA6021}" type="presParOf" srcId="{01D9AF97-3344-4773-829D-13ABA3F2C4BD}" destId="{A1E12BA3-8FD8-4B24-A687-730750D1E1DF}" srcOrd="2" destOrd="0" presId="urn:microsoft.com/office/officeart/2018/2/layout/IconLabelList"/>
    <dgm:cxn modelId="{3B631AA6-0A3C-F543-98DE-3F0F52555BB1}" type="presParOf" srcId="{8F5133DB-DE70-4F24-AA1D-079C6226EB4E}" destId="{5B262BE2-9812-42A5-8D6A-95A0F58DBC17}" srcOrd="3" destOrd="0" presId="urn:microsoft.com/office/officeart/2018/2/layout/IconLabelList"/>
    <dgm:cxn modelId="{550A7EC1-A884-1D4F-8793-552897BB1DE3}" type="presParOf" srcId="{8F5133DB-DE70-4F24-AA1D-079C6226EB4E}" destId="{48867D0E-7BA5-4B6F-8EBA-46FD375A0DA6}" srcOrd="4" destOrd="0" presId="urn:microsoft.com/office/officeart/2018/2/layout/IconLabelList"/>
    <dgm:cxn modelId="{2EA7C9A9-383C-5D4F-9E10-6642C975AB2A}" type="presParOf" srcId="{48867D0E-7BA5-4B6F-8EBA-46FD375A0DA6}" destId="{47F43D87-91E2-436C-A7E2-3795DD44E81B}" srcOrd="0" destOrd="0" presId="urn:microsoft.com/office/officeart/2018/2/layout/IconLabelList"/>
    <dgm:cxn modelId="{616628CB-3B62-CF44-B8EA-B8D1D40FA6B1}" type="presParOf" srcId="{48867D0E-7BA5-4B6F-8EBA-46FD375A0DA6}" destId="{7F66BCBF-C197-40A6-88D5-2F582C4F3285}" srcOrd="1" destOrd="0" presId="urn:microsoft.com/office/officeart/2018/2/layout/IconLabelList"/>
    <dgm:cxn modelId="{174A9AEC-95D7-AE41-BCA4-2DA176BF1150}" type="presParOf" srcId="{48867D0E-7BA5-4B6F-8EBA-46FD375A0DA6}" destId="{19BF31CE-D677-4779-832B-AE806667E5C1}" srcOrd="2" destOrd="0" presId="urn:microsoft.com/office/officeart/2018/2/layout/IconLabelList"/>
    <dgm:cxn modelId="{B163B06E-2316-3E45-8869-3BE56E9094F4}" type="presParOf" srcId="{8F5133DB-DE70-4F24-AA1D-079C6226EB4E}" destId="{FA2E0794-0397-43A4-8987-4030CFD10DED}" srcOrd="5" destOrd="0" presId="urn:microsoft.com/office/officeart/2018/2/layout/IconLabelList"/>
    <dgm:cxn modelId="{02F94D67-3DD1-274F-9815-28FC92B00216}" type="presParOf" srcId="{8F5133DB-DE70-4F24-AA1D-079C6226EB4E}" destId="{5FE2A387-2AF4-4030-AA4D-BA822BFC099E}" srcOrd="6" destOrd="0" presId="urn:microsoft.com/office/officeart/2018/2/layout/IconLabelList"/>
    <dgm:cxn modelId="{85EE9BA7-CB6D-B543-8A5C-6A62BA63D18B}" type="presParOf" srcId="{5FE2A387-2AF4-4030-AA4D-BA822BFC099E}" destId="{A4E4C578-B9B7-4CC1-B6E6-148B30357FBB}" srcOrd="0" destOrd="0" presId="urn:microsoft.com/office/officeart/2018/2/layout/IconLabelList"/>
    <dgm:cxn modelId="{446EC27B-466D-7546-880F-521852772254}" type="presParOf" srcId="{5FE2A387-2AF4-4030-AA4D-BA822BFC099E}" destId="{D955254C-0989-447D-B94D-6AC0F92F729A}" srcOrd="1" destOrd="0" presId="urn:microsoft.com/office/officeart/2018/2/layout/IconLabelList"/>
    <dgm:cxn modelId="{1B4E8657-1F6D-8B4E-B3BA-AFFB365AE5BD}" type="presParOf" srcId="{5FE2A387-2AF4-4030-AA4D-BA822BFC099E}" destId="{918EF9A4-8734-4830-ACAC-7FF1F7056CE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5D86A-8FEB-4739-87AF-F1872EF837EE}">
      <dsp:nvSpPr>
        <dsp:cNvPr id="0" name=""/>
        <dsp:cNvSpPr/>
      </dsp:nvSpPr>
      <dsp:spPr>
        <a:xfrm>
          <a:off x="0" y="0"/>
          <a:ext cx="4885203" cy="11457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947202-0CF4-4F88-83DF-A6520DE3479B}">
      <dsp:nvSpPr>
        <dsp:cNvPr id="0" name=""/>
        <dsp:cNvSpPr/>
      </dsp:nvSpPr>
      <dsp:spPr>
        <a:xfrm>
          <a:off x="346599" y="260061"/>
          <a:ext cx="630180" cy="6301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CB80FB-9F08-44F0-8220-937BE369780A}">
      <dsp:nvSpPr>
        <dsp:cNvPr id="0" name=""/>
        <dsp:cNvSpPr/>
      </dsp:nvSpPr>
      <dsp:spPr>
        <a:xfrm>
          <a:off x="1323379" y="2260"/>
          <a:ext cx="3561823" cy="1145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62" tIns="121262" rIns="121262" bIns="121262" numCol="1" spcCol="1270" anchor="ctr" anchorCtr="0">
          <a:noAutofit/>
        </a:bodyPr>
        <a:lstStyle/>
        <a:p>
          <a:pPr marL="0" lvl="0" indent="0" algn="l" defTabSz="622300">
            <a:lnSpc>
              <a:spcPct val="100000"/>
            </a:lnSpc>
            <a:spcBef>
              <a:spcPct val="0"/>
            </a:spcBef>
            <a:spcAft>
              <a:spcPct val="35000"/>
            </a:spcAft>
            <a:buNone/>
          </a:pPr>
          <a:r>
            <a:rPr lang="en-US" sz="1400" kern="1200"/>
            <a:t>Descriptor language provides clarity and specificity in the practices described and a progression of implementation across performance levels. </a:t>
          </a:r>
        </a:p>
      </dsp:txBody>
      <dsp:txXfrm>
        <a:off x="1323379" y="2260"/>
        <a:ext cx="3561823" cy="1145783"/>
      </dsp:txXfrm>
    </dsp:sp>
    <dsp:sp modelId="{CBFA2147-41F3-49B3-ABB1-D2CFC2690856}">
      <dsp:nvSpPr>
        <dsp:cNvPr id="0" name=""/>
        <dsp:cNvSpPr/>
      </dsp:nvSpPr>
      <dsp:spPr>
        <a:xfrm>
          <a:off x="0" y="1434489"/>
          <a:ext cx="4885203" cy="11457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147BE9-C29A-47B0-A1B4-4801830DAFB8}">
      <dsp:nvSpPr>
        <dsp:cNvPr id="0" name=""/>
        <dsp:cNvSpPr/>
      </dsp:nvSpPr>
      <dsp:spPr>
        <a:xfrm>
          <a:off x="346599" y="1692290"/>
          <a:ext cx="630180" cy="6301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A95420-D414-4226-A259-76686858BCA7}">
      <dsp:nvSpPr>
        <dsp:cNvPr id="0" name=""/>
        <dsp:cNvSpPr/>
      </dsp:nvSpPr>
      <dsp:spPr>
        <a:xfrm>
          <a:off x="1323379" y="1434489"/>
          <a:ext cx="3561823" cy="1145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62" tIns="121262" rIns="121262" bIns="121262" numCol="1" spcCol="1270" anchor="ctr" anchorCtr="0">
          <a:noAutofit/>
        </a:bodyPr>
        <a:lstStyle/>
        <a:p>
          <a:pPr marL="0" lvl="0" indent="0" algn="l" defTabSz="622300">
            <a:lnSpc>
              <a:spcPct val="100000"/>
            </a:lnSpc>
            <a:spcBef>
              <a:spcPct val="0"/>
            </a:spcBef>
            <a:spcAft>
              <a:spcPct val="35000"/>
            </a:spcAft>
            <a:buNone/>
          </a:pPr>
          <a:r>
            <a:rPr lang="en-US" sz="1400" kern="1200"/>
            <a:t>Preponderance of evidence approach to ratings versus the additive/cumulative approach. </a:t>
          </a:r>
        </a:p>
      </dsp:txBody>
      <dsp:txXfrm>
        <a:off x="1323379" y="1434489"/>
        <a:ext cx="3561823" cy="1145783"/>
      </dsp:txXfrm>
    </dsp:sp>
    <dsp:sp modelId="{4EEF592F-A10D-4268-B369-B58AE3E1E6AF}">
      <dsp:nvSpPr>
        <dsp:cNvPr id="0" name=""/>
        <dsp:cNvSpPr/>
      </dsp:nvSpPr>
      <dsp:spPr>
        <a:xfrm>
          <a:off x="0" y="2866718"/>
          <a:ext cx="4885203" cy="11457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751791-E88C-44D7-95DF-B8CBEDA56EC4}">
      <dsp:nvSpPr>
        <dsp:cNvPr id="0" name=""/>
        <dsp:cNvSpPr/>
      </dsp:nvSpPr>
      <dsp:spPr>
        <a:xfrm>
          <a:off x="346599" y="3124519"/>
          <a:ext cx="630180" cy="6301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75328D-2B5B-437D-9936-0321C1E7B220}">
      <dsp:nvSpPr>
        <dsp:cNvPr id="0" name=""/>
        <dsp:cNvSpPr/>
      </dsp:nvSpPr>
      <dsp:spPr>
        <a:xfrm>
          <a:off x="1323379" y="2866718"/>
          <a:ext cx="3561823" cy="1145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62" tIns="121262" rIns="121262" bIns="121262" numCol="1" spcCol="1270" anchor="ctr" anchorCtr="0">
          <a:noAutofit/>
        </a:bodyPr>
        <a:lstStyle/>
        <a:p>
          <a:pPr marL="0" lvl="0" indent="0" algn="l" defTabSz="622300">
            <a:lnSpc>
              <a:spcPct val="100000"/>
            </a:lnSpc>
            <a:spcBef>
              <a:spcPct val="0"/>
            </a:spcBef>
            <a:spcAft>
              <a:spcPct val="35000"/>
            </a:spcAft>
            <a:buNone/>
          </a:pPr>
          <a:r>
            <a:rPr lang="en-US" sz="1400" kern="1200"/>
            <a:t>Clear alignment to the Texas Principal Standards </a:t>
          </a:r>
          <a:r>
            <a:rPr lang="en-US" sz="1400" b="1" u="sng" kern="1200"/>
            <a:t>and</a:t>
          </a:r>
          <a:r>
            <a:rPr lang="en-US" sz="1400" kern="1200"/>
            <a:t> the Effective Schools Framework’s campus-based best practices. </a:t>
          </a:r>
        </a:p>
      </dsp:txBody>
      <dsp:txXfrm>
        <a:off x="1323379" y="2866718"/>
        <a:ext cx="3561823" cy="1145783"/>
      </dsp:txXfrm>
    </dsp:sp>
    <dsp:sp modelId="{36B4A7AA-D008-473D-8365-296D60112F3D}">
      <dsp:nvSpPr>
        <dsp:cNvPr id="0" name=""/>
        <dsp:cNvSpPr/>
      </dsp:nvSpPr>
      <dsp:spPr>
        <a:xfrm>
          <a:off x="0" y="4298947"/>
          <a:ext cx="4885203" cy="11457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F01810-D633-4630-9859-5C068C86D1D8}">
      <dsp:nvSpPr>
        <dsp:cNvPr id="0" name=""/>
        <dsp:cNvSpPr/>
      </dsp:nvSpPr>
      <dsp:spPr>
        <a:xfrm>
          <a:off x="346599" y="4556748"/>
          <a:ext cx="630180" cy="6301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A0C44C-DE52-495F-9BB1-08722F9F74AC}">
      <dsp:nvSpPr>
        <dsp:cNvPr id="0" name=""/>
        <dsp:cNvSpPr/>
      </dsp:nvSpPr>
      <dsp:spPr>
        <a:xfrm>
          <a:off x="1323379" y="4298947"/>
          <a:ext cx="3561823" cy="1145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62" tIns="121262" rIns="121262" bIns="121262" numCol="1" spcCol="1270" anchor="ctr" anchorCtr="0">
          <a:noAutofit/>
        </a:bodyPr>
        <a:lstStyle/>
        <a:p>
          <a:pPr marL="0" lvl="0" indent="0" algn="l" defTabSz="622300">
            <a:lnSpc>
              <a:spcPct val="100000"/>
            </a:lnSpc>
            <a:spcBef>
              <a:spcPct val="0"/>
            </a:spcBef>
            <a:spcAft>
              <a:spcPct val="35000"/>
            </a:spcAft>
            <a:buNone/>
          </a:pPr>
          <a:r>
            <a:rPr lang="en-US" sz="1400" kern="1200" dirty="0"/>
            <a:t>Streamline the forms and processes for both the principal and principal appraiser. </a:t>
          </a:r>
        </a:p>
      </dsp:txBody>
      <dsp:txXfrm>
        <a:off x="1323379" y="4298947"/>
        <a:ext cx="3561823" cy="11457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044029-2156-4536-8071-7483DB344CC1}">
      <dsp:nvSpPr>
        <dsp:cNvPr id="0" name=""/>
        <dsp:cNvSpPr/>
      </dsp:nvSpPr>
      <dsp:spPr>
        <a:xfrm>
          <a:off x="0" y="4606"/>
          <a:ext cx="4941519"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34EB4E-F54F-44C6-965F-17F1F83EE275}">
      <dsp:nvSpPr>
        <dsp:cNvPr id="0" name=""/>
        <dsp:cNvSpPr/>
      </dsp:nvSpPr>
      <dsp:spPr>
        <a:xfrm>
          <a:off x="296829" y="225389"/>
          <a:ext cx="539690" cy="539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497112-46BB-4720-BDBE-FB42F1E05D00}">
      <dsp:nvSpPr>
        <dsp:cNvPr id="0" name=""/>
        <dsp:cNvSpPr/>
      </dsp:nvSpPr>
      <dsp:spPr>
        <a:xfrm>
          <a:off x="1133349" y="4606"/>
          <a:ext cx="3808169"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a:t>Unpacking the Rubric and Connecting the Principal Handbook</a:t>
          </a:r>
        </a:p>
      </dsp:txBody>
      <dsp:txXfrm>
        <a:off x="1133349" y="4606"/>
        <a:ext cx="3808169" cy="981254"/>
      </dsp:txXfrm>
    </dsp:sp>
    <dsp:sp modelId="{0B594AF3-3956-4906-B538-F003E8D5AB0C}">
      <dsp:nvSpPr>
        <dsp:cNvPr id="0" name=""/>
        <dsp:cNvSpPr/>
      </dsp:nvSpPr>
      <dsp:spPr>
        <a:xfrm>
          <a:off x="0" y="1231175"/>
          <a:ext cx="4941519"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8B0E8A-7454-4C96-929B-D4692CC794ED}">
      <dsp:nvSpPr>
        <dsp:cNvPr id="0" name=""/>
        <dsp:cNvSpPr/>
      </dsp:nvSpPr>
      <dsp:spPr>
        <a:xfrm>
          <a:off x="296829" y="1451957"/>
          <a:ext cx="539690" cy="539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B9AFFF-3BD4-42DA-90C7-71D6EB9A8F3C}">
      <dsp:nvSpPr>
        <dsp:cNvPr id="0" name=""/>
        <dsp:cNvSpPr/>
      </dsp:nvSpPr>
      <dsp:spPr>
        <a:xfrm>
          <a:off x="1133349" y="1231175"/>
          <a:ext cx="3808169"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a:t>Self-Assessment and Goal Setting</a:t>
          </a:r>
        </a:p>
      </dsp:txBody>
      <dsp:txXfrm>
        <a:off x="1133349" y="1231175"/>
        <a:ext cx="3808169" cy="981254"/>
      </dsp:txXfrm>
    </dsp:sp>
    <dsp:sp modelId="{4129F216-6E77-4340-ABB6-82BA2F56C9BE}">
      <dsp:nvSpPr>
        <dsp:cNvPr id="0" name=""/>
        <dsp:cNvSpPr/>
      </dsp:nvSpPr>
      <dsp:spPr>
        <a:xfrm>
          <a:off x="0" y="2457744"/>
          <a:ext cx="4941519"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F05857-BB72-4537-8662-D284283C7BFA}">
      <dsp:nvSpPr>
        <dsp:cNvPr id="0" name=""/>
        <dsp:cNvSpPr/>
      </dsp:nvSpPr>
      <dsp:spPr>
        <a:xfrm>
          <a:off x="296829" y="2678526"/>
          <a:ext cx="539690" cy="539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B5588A-0BA9-4C77-A52D-F92806234EB7}">
      <dsp:nvSpPr>
        <dsp:cNvPr id="0" name=""/>
        <dsp:cNvSpPr/>
      </dsp:nvSpPr>
      <dsp:spPr>
        <a:xfrm>
          <a:off x="1133349" y="2457744"/>
          <a:ext cx="3808169"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a:t>Principal Responsibilities </a:t>
          </a:r>
        </a:p>
      </dsp:txBody>
      <dsp:txXfrm>
        <a:off x="1133349" y="2457744"/>
        <a:ext cx="3808169" cy="981254"/>
      </dsp:txXfrm>
    </dsp:sp>
    <dsp:sp modelId="{FF351C62-198E-4C38-8958-E0B73E93F6A8}">
      <dsp:nvSpPr>
        <dsp:cNvPr id="0" name=""/>
        <dsp:cNvSpPr/>
      </dsp:nvSpPr>
      <dsp:spPr>
        <a:xfrm>
          <a:off x="0" y="3684312"/>
          <a:ext cx="4941519"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C2F5F7-207B-4665-BB65-7BACC2E5F7D5}">
      <dsp:nvSpPr>
        <dsp:cNvPr id="0" name=""/>
        <dsp:cNvSpPr/>
      </dsp:nvSpPr>
      <dsp:spPr>
        <a:xfrm>
          <a:off x="296829" y="3905095"/>
          <a:ext cx="539690" cy="539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CE847A-5104-4D9A-BE94-E1DC886D97BD}">
      <dsp:nvSpPr>
        <dsp:cNvPr id="0" name=""/>
        <dsp:cNvSpPr/>
      </dsp:nvSpPr>
      <dsp:spPr>
        <a:xfrm>
          <a:off x="1133349" y="3684312"/>
          <a:ext cx="3808169"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a:t>Appraiser Responsibilities </a:t>
          </a:r>
        </a:p>
      </dsp:txBody>
      <dsp:txXfrm>
        <a:off x="1133349" y="3684312"/>
        <a:ext cx="3808169" cy="981254"/>
      </dsp:txXfrm>
    </dsp:sp>
    <dsp:sp modelId="{6B0ECD5C-51A3-4886-A3DE-B18CC409378F}">
      <dsp:nvSpPr>
        <dsp:cNvPr id="0" name=""/>
        <dsp:cNvSpPr/>
      </dsp:nvSpPr>
      <dsp:spPr>
        <a:xfrm>
          <a:off x="0" y="4910881"/>
          <a:ext cx="4941519" cy="9812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8C42F8-51F3-45DF-AD08-E1ADD6381287}">
      <dsp:nvSpPr>
        <dsp:cNvPr id="0" name=""/>
        <dsp:cNvSpPr/>
      </dsp:nvSpPr>
      <dsp:spPr>
        <a:xfrm>
          <a:off x="296829" y="5131663"/>
          <a:ext cx="539690" cy="539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177257-1DF6-4C7B-969E-56CC270BA359}">
      <dsp:nvSpPr>
        <dsp:cNvPr id="0" name=""/>
        <dsp:cNvSpPr/>
      </dsp:nvSpPr>
      <dsp:spPr>
        <a:xfrm>
          <a:off x="1133349" y="4910881"/>
          <a:ext cx="3808169"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844550">
            <a:lnSpc>
              <a:spcPct val="100000"/>
            </a:lnSpc>
            <a:spcBef>
              <a:spcPct val="0"/>
            </a:spcBef>
            <a:spcAft>
              <a:spcPct val="35000"/>
            </a:spcAft>
            <a:buNone/>
          </a:pPr>
          <a:r>
            <a:rPr lang="en-US" sz="1900" kern="1200" dirty="0"/>
            <a:t> Know the Narrative </a:t>
          </a:r>
        </a:p>
      </dsp:txBody>
      <dsp:txXfrm>
        <a:off x="1133349" y="4910881"/>
        <a:ext cx="3808169" cy="981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6A8C5-913D-441A-A97B-010CD219471A}">
      <dsp:nvSpPr>
        <dsp:cNvPr id="0" name=""/>
        <dsp:cNvSpPr/>
      </dsp:nvSpPr>
      <dsp:spPr>
        <a:xfrm>
          <a:off x="0" y="0"/>
          <a:ext cx="6327169" cy="1048902"/>
        </a:xfrm>
        <a:prstGeom prst="roundRect">
          <a:avLst>
            <a:gd name="adj" fmla="val 10000"/>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Personify Continuous Growth and Improvement</a:t>
          </a:r>
        </a:p>
      </dsp:txBody>
      <dsp:txXfrm>
        <a:off x="1370324" y="0"/>
        <a:ext cx="4956844" cy="1048902"/>
      </dsp:txXfrm>
    </dsp:sp>
    <dsp:sp modelId="{DC9813D0-7F30-4766-AB78-C7F2D9D5310B}">
      <dsp:nvSpPr>
        <dsp:cNvPr id="0" name=""/>
        <dsp:cNvSpPr/>
      </dsp:nvSpPr>
      <dsp:spPr>
        <a:xfrm>
          <a:off x="104890" y="104890"/>
          <a:ext cx="1265433" cy="83912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6E293C-AED6-47EB-B2D1-E8010853E61F}">
      <dsp:nvSpPr>
        <dsp:cNvPr id="0" name=""/>
        <dsp:cNvSpPr/>
      </dsp:nvSpPr>
      <dsp:spPr>
        <a:xfrm>
          <a:off x="0" y="1153792"/>
          <a:ext cx="6327169" cy="1048902"/>
        </a:xfrm>
        <a:prstGeom prst="roundRect">
          <a:avLst>
            <a:gd name="adj" fmla="val 10000"/>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Guide Self-Reflection and Goal</a:t>
          </a:r>
          <a:r>
            <a:rPr lang="en-US" sz="2800" kern="1200" baseline="0"/>
            <a:t> Setting</a:t>
          </a:r>
          <a:endParaRPr lang="en-US" sz="2800" kern="1200"/>
        </a:p>
      </dsp:txBody>
      <dsp:txXfrm>
        <a:off x="1370324" y="1153792"/>
        <a:ext cx="4956844" cy="1048902"/>
      </dsp:txXfrm>
    </dsp:sp>
    <dsp:sp modelId="{AB9CABF5-0D11-40D5-8F3D-AB6064DA871E}">
      <dsp:nvSpPr>
        <dsp:cNvPr id="0" name=""/>
        <dsp:cNvSpPr/>
      </dsp:nvSpPr>
      <dsp:spPr>
        <a:xfrm>
          <a:off x="104890" y="1258682"/>
          <a:ext cx="1265433" cy="839121"/>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D10705-236A-41C2-8A1D-61B55D841B73}">
      <dsp:nvSpPr>
        <dsp:cNvPr id="0" name=""/>
        <dsp:cNvSpPr/>
      </dsp:nvSpPr>
      <dsp:spPr>
        <a:xfrm>
          <a:off x="0" y="2307584"/>
          <a:ext cx="6327169" cy="1048902"/>
        </a:xfrm>
        <a:prstGeom prst="roundRect">
          <a:avLst>
            <a:gd name="adj" fmla="val 10000"/>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Intentional Professional Development</a:t>
          </a:r>
        </a:p>
      </dsp:txBody>
      <dsp:txXfrm>
        <a:off x="1370324" y="2307584"/>
        <a:ext cx="4956844" cy="1048902"/>
      </dsp:txXfrm>
    </dsp:sp>
    <dsp:sp modelId="{954F39CD-E653-430D-91D6-E555DCB4CF66}">
      <dsp:nvSpPr>
        <dsp:cNvPr id="0" name=""/>
        <dsp:cNvSpPr/>
      </dsp:nvSpPr>
      <dsp:spPr>
        <a:xfrm>
          <a:off x="104890" y="2412475"/>
          <a:ext cx="1265433" cy="83912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549401-9334-4333-8730-8DA63F251689}">
      <dsp:nvSpPr>
        <dsp:cNvPr id="0" name=""/>
        <dsp:cNvSpPr/>
      </dsp:nvSpPr>
      <dsp:spPr>
        <a:xfrm>
          <a:off x="0" y="3461377"/>
          <a:ext cx="6327169" cy="1048902"/>
        </a:xfrm>
        <a:prstGeom prst="roundRect">
          <a:avLst>
            <a:gd name="adj" fmla="val 10000"/>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Improve Leadership Quality through Coaching</a:t>
          </a:r>
        </a:p>
      </dsp:txBody>
      <dsp:txXfrm>
        <a:off x="1370324" y="3461377"/>
        <a:ext cx="4956844" cy="1048902"/>
      </dsp:txXfrm>
    </dsp:sp>
    <dsp:sp modelId="{F270A096-59DF-414D-AB51-802EAA4DF293}">
      <dsp:nvSpPr>
        <dsp:cNvPr id="0" name=""/>
        <dsp:cNvSpPr/>
      </dsp:nvSpPr>
      <dsp:spPr>
        <a:xfrm>
          <a:off x="104890" y="3566267"/>
          <a:ext cx="1265433" cy="839121"/>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DD27B-AF4C-4A28-A8E0-646258695C15}">
      <dsp:nvSpPr>
        <dsp:cNvPr id="0" name=""/>
        <dsp:cNvSpPr/>
      </dsp:nvSpPr>
      <dsp:spPr>
        <a:xfrm>
          <a:off x="0" y="38450"/>
          <a:ext cx="7886700" cy="599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Domain</a:t>
          </a:r>
        </a:p>
      </dsp:txBody>
      <dsp:txXfrm>
        <a:off x="29271" y="67721"/>
        <a:ext cx="7828158" cy="541083"/>
      </dsp:txXfrm>
    </dsp:sp>
    <dsp:sp modelId="{DD18CEB9-8F6A-46D9-BC28-3C80CF55EC05}">
      <dsp:nvSpPr>
        <dsp:cNvPr id="0" name=""/>
        <dsp:cNvSpPr/>
      </dsp:nvSpPr>
      <dsp:spPr>
        <a:xfrm>
          <a:off x="0" y="638075"/>
          <a:ext cx="78867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Broad standard of principal leadership practice</a:t>
          </a:r>
        </a:p>
      </dsp:txBody>
      <dsp:txXfrm>
        <a:off x="0" y="638075"/>
        <a:ext cx="7886700" cy="414000"/>
      </dsp:txXfrm>
    </dsp:sp>
    <dsp:sp modelId="{F92B82CE-12B9-4D71-BEC1-CD74D3D6A206}">
      <dsp:nvSpPr>
        <dsp:cNvPr id="0" name=""/>
        <dsp:cNvSpPr/>
      </dsp:nvSpPr>
      <dsp:spPr>
        <a:xfrm>
          <a:off x="0" y="1052075"/>
          <a:ext cx="7886700" cy="599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Indicator</a:t>
          </a:r>
        </a:p>
      </dsp:txBody>
      <dsp:txXfrm>
        <a:off x="29271" y="1081346"/>
        <a:ext cx="7828158" cy="541083"/>
      </dsp:txXfrm>
    </dsp:sp>
    <dsp:sp modelId="{00EF8BAD-1DB5-49C7-9EBD-2F107EA14D69}">
      <dsp:nvSpPr>
        <dsp:cNvPr id="0" name=""/>
        <dsp:cNvSpPr/>
      </dsp:nvSpPr>
      <dsp:spPr>
        <a:xfrm>
          <a:off x="0" y="1651700"/>
          <a:ext cx="78867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Essential area or characteristic of the domain</a:t>
          </a:r>
        </a:p>
      </dsp:txBody>
      <dsp:txXfrm>
        <a:off x="0" y="1651700"/>
        <a:ext cx="7886700" cy="414000"/>
      </dsp:txXfrm>
    </dsp:sp>
    <dsp:sp modelId="{C1AEBC4B-EFC8-4E7F-BF41-2A45CEA5606E}">
      <dsp:nvSpPr>
        <dsp:cNvPr id="0" name=""/>
        <dsp:cNvSpPr/>
      </dsp:nvSpPr>
      <dsp:spPr>
        <a:xfrm>
          <a:off x="0" y="2065700"/>
          <a:ext cx="7886700" cy="599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Performance Level</a:t>
          </a:r>
        </a:p>
      </dsp:txBody>
      <dsp:txXfrm>
        <a:off x="29271" y="2094971"/>
        <a:ext cx="7828158" cy="541083"/>
      </dsp:txXfrm>
    </dsp:sp>
    <dsp:sp modelId="{1ECF7731-9B03-43FD-B21E-EE6FDD4317BE}">
      <dsp:nvSpPr>
        <dsp:cNvPr id="0" name=""/>
        <dsp:cNvSpPr/>
      </dsp:nvSpPr>
      <dsp:spPr>
        <a:xfrm>
          <a:off x="0" y="2665325"/>
          <a:ext cx="7886700" cy="633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Assessment of performance or level of implementation of principal practice based on descriptors</a:t>
          </a:r>
        </a:p>
      </dsp:txBody>
      <dsp:txXfrm>
        <a:off x="0" y="2665325"/>
        <a:ext cx="7886700" cy="633937"/>
      </dsp:txXfrm>
    </dsp:sp>
    <dsp:sp modelId="{D5D72155-7D92-49DB-BC39-B22D924482A6}">
      <dsp:nvSpPr>
        <dsp:cNvPr id="0" name=""/>
        <dsp:cNvSpPr/>
      </dsp:nvSpPr>
      <dsp:spPr>
        <a:xfrm>
          <a:off x="0" y="3299262"/>
          <a:ext cx="7886700" cy="599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Performance Descriptors</a:t>
          </a:r>
        </a:p>
      </dsp:txBody>
      <dsp:txXfrm>
        <a:off x="29271" y="3328533"/>
        <a:ext cx="7828158" cy="541083"/>
      </dsp:txXfrm>
    </dsp:sp>
    <dsp:sp modelId="{D186B9C5-BF28-4E1B-873E-43DA4A1CE968}">
      <dsp:nvSpPr>
        <dsp:cNvPr id="0" name=""/>
        <dsp:cNvSpPr/>
      </dsp:nvSpPr>
      <dsp:spPr>
        <a:xfrm>
          <a:off x="0" y="3898887"/>
          <a:ext cx="78867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Descriptors of the essential actions of principal leadership practice</a:t>
          </a:r>
        </a:p>
      </dsp:txBody>
      <dsp:txXfrm>
        <a:off x="0" y="3898887"/>
        <a:ext cx="7886700" cy="414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76F3D-C94B-43C1-93CD-F3395852AF9B}">
      <dsp:nvSpPr>
        <dsp:cNvPr id="0" name=""/>
        <dsp:cNvSpPr/>
      </dsp:nvSpPr>
      <dsp:spPr>
        <a:xfrm>
          <a:off x="0" y="0"/>
          <a:ext cx="4262582" cy="4262582"/>
        </a:xfrm>
        <a:prstGeom prst="pie">
          <a:avLst>
            <a:gd name="adj1" fmla="val 5400000"/>
            <a:gd name="adj2" fmla="val 16200000"/>
          </a:avLst>
        </a:prstGeom>
        <a:solidFill>
          <a:schemeClr val="accent2"/>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DFB64-28D2-4F69-9700-1261572AB20A}">
      <dsp:nvSpPr>
        <dsp:cNvPr id="0" name=""/>
        <dsp:cNvSpPr/>
      </dsp:nvSpPr>
      <dsp:spPr>
        <a:xfrm>
          <a:off x="2131291" y="0"/>
          <a:ext cx="5755408" cy="4262582"/>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effectLst/>
            </a:rPr>
            <a:t>Domain 1</a:t>
          </a:r>
        </a:p>
        <a:p>
          <a:pPr marL="0" lvl="0" indent="0" algn="ctr" defTabSz="711200">
            <a:lnSpc>
              <a:spcPct val="90000"/>
            </a:lnSpc>
            <a:spcBef>
              <a:spcPct val="0"/>
            </a:spcBef>
            <a:spcAft>
              <a:spcPct val="35000"/>
            </a:spcAft>
            <a:buNone/>
          </a:pPr>
          <a:r>
            <a:rPr lang="en-US" sz="1600" b="1" i="0" kern="1200" dirty="0">
              <a:effectLst/>
            </a:rPr>
            <a:t>Strong School Leadership and Planning</a:t>
          </a:r>
          <a:endParaRPr lang="en-US" sz="1600" b="1" kern="1200" dirty="0">
            <a:effectLst/>
          </a:endParaRPr>
        </a:p>
      </dsp:txBody>
      <dsp:txXfrm>
        <a:off x="2131291" y="0"/>
        <a:ext cx="5755408" cy="682013"/>
      </dsp:txXfrm>
    </dsp:sp>
    <dsp:sp modelId="{0199761C-3EE9-4358-B76D-D1EC4E6F39A1}">
      <dsp:nvSpPr>
        <dsp:cNvPr id="0" name=""/>
        <dsp:cNvSpPr/>
      </dsp:nvSpPr>
      <dsp:spPr>
        <a:xfrm>
          <a:off x="447571" y="682013"/>
          <a:ext cx="3367439" cy="3367439"/>
        </a:xfrm>
        <a:prstGeom prst="pie">
          <a:avLst>
            <a:gd name="adj1" fmla="val 5400000"/>
            <a:gd name="adj2" fmla="val 16200000"/>
          </a:avLst>
        </a:prstGeom>
        <a:solidFill>
          <a:schemeClr val="accent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DAD71-8BD3-4DAB-8EC2-B8C05198F423}">
      <dsp:nvSpPr>
        <dsp:cNvPr id="0" name=""/>
        <dsp:cNvSpPr/>
      </dsp:nvSpPr>
      <dsp:spPr>
        <a:xfrm>
          <a:off x="2131291" y="682013"/>
          <a:ext cx="5755408" cy="3367439"/>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effectLst/>
            </a:rPr>
            <a:t>Domain 2</a:t>
          </a:r>
        </a:p>
        <a:p>
          <a:pPr marL="0" lvl="0" indent="0" algn="ctr" defTabSz="711200">
            <a:lnSpc>
              <a:spcPct val="90000"/>
            </a:lnSpc>
            <a:spcBef>
              <a:spcPct val="0"/>
            </a:spcBef>
            <a:spcAft>
              <a:spcPct val="35000"/>
            </a:spcAft>
            <a:buNone/>
          </a:pPr>
          <a:r>
            <a:rPr lang="en-US" sz="1600" b="1" i="0" kern="1200">
              <a:effectLst/>
            </a:rPr>
            <a:t>Effective, Well-Supported Teachers </a:t>
          </a:r>
          <a:r>
            <a:rPr lang="en-US" sz="1600" b="1" i="1" kern="1200">
              <a:effectLst/>
            </a:rPr>
            <a:t> </a:t>
          </a:r>
          <a:endParaRPr lang="en-US" sz="1600" b="1" i="1" kern="1200" dirty="0">
            <a:effectLst/>
          </a:endParaRPr>
        </a:p>
      </dsp:txBody>
      <dsp:txXfrm>
        <a:off x="2131291" y="682013"/>
        <a:ext cx="5755408" cy="682013"/>
      </dsp:txXfrm>
    </dsp:sp>
    <dsp:sp modelId="{E6185E2D-1CF8-4646-B636-F47FD7B16F06}">
      <dsp:nvSpPr>
        <dsp:cNvPr id="0" name=""/>
        <dsp:cNvSpPr/>
      </dsp:nvSpPr>
      <dsp:spPr>
        <a:xfrm>
          <a:off x="895142" y="1364026"/>
          <a:ext cx="2472297" cy="2472297"/>
        </a:xfrm>
        <a:prstGeom prst="pie">
          <a:avLst>
            <a:gd name="adj1" fmla="val 5400000"/>
            <a:gd name="adj2" fmla="val 16200000"/>
          </a:avLst>
        </a:prstGeom>
        <a:solidFill>
          <a:schemeClr val="bg2">
            <a:lumMod val="7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F343DE-9F64-46AA-9AF5-E42D19B0E5AC}">
      <dsp:nvSpPr>
        <dsp:cNvPr id="0" name=""/>
        <dsp:cNvSpPr/>
      </dsp:nvSpPr>
      <dsp:spPr>
        <a:xfrm>
          <a:off x="2131291" y="1364026"/>
          <a:ext cx="5755408" cy="2472297"/>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effectLst/>
            </a:rPr>
            <a:t>Domain 3</a:t>
          </a:r>
        </a:p>
        <a:p>
          <a:pPr marL="0" lvl="0" indent="0" algn="ctr" defTabSz="711200">
            <a:lnSpc>
              <a:spcPct val="90000"/>
            </a:lnSpc>
            <a:spcBef>
              <a:spcPct val="0"/>
            </a:spcBef>
            <a:spcAft>
              <a:spcPct val="35000"/>
            </a:spcAft>
            <a:buNone/>
          </a:pPr>
          <a:r>
            <a:rPr lang="en-US" sz="1600" b="1" i="0" kern="1200">
              <a:effectLst/>
            </a:rPr>
            <a:t>Positive School Culture</a:t>
          </a:r>
          <a:endParaRPr lang="en-US" sz="1600" b="1" i="0" kern="1200" dirty="0">
            <a:effectLst/>
          </a:endParaRPr>
        </a:p>
      </dsp:txBody>
      <dsp:txXfrm>
        <a:off x="2131291" y="1364026"/>
        <a:ext cx="5755408" cy="682013"/>
      </dsp:txXfrm>
    </dsp:sp>
    <dsp:sp modelId="{A9CF02A0-32CF-46E9-8DB6-4E6694C85F22}">
      <dsp:nvSpPr>
        <dsp:cNvPr id="0" name=""/>
        <dsp:cNvSpPr/>
      </dsp:nvSpPr>
      <dsp:spPr>
        <a:xfrm>
          <a:off x="1342713" y="2046039"/>
          <a:ext cx="1577155" cy="1577155"/>
        </a:xfrm>
        <a:prstGeom prst="pie">
          <a:avLst>
            <a:gd name="adj1" fmla="val 5400000"/>
            <a:gd name="adj2" fmla="val 16200000"/>
          </a:avLst>
        </a:prstGeom>
        <a:solidFill>
          <a:srgbClr val="E8211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4EDD92-AC00-4264-8F47-C3957F97891D}">
      <dsp:nvSpPr>
        <dsp:cNvPr id="0" name=""/>
        <dsp:cNvSpPr/>
      </dsp:nvSpPr>
      <dsp:spPr>
        <a:xfrm>
          <a:off x="2131291" y="2046039"/>
          <a:ext cx="5755408" cy="1577155"/>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effectLst/>
            </a:rPr>
            <a:t>Domain 4</a:t>
          </a:r>
        </a:p>
        <a:p>
          <a:pPr marL="0" lvl="0" indent="0" algn="ctr" defTabSz="711200">
            <a:lnSpc>
              <a:spcPct val="90000"/>
            </a:lnSpc>
            <a:spcBef>
              <a:spcPct val="0"/>
            </a:spcBef>
            <a:spcAft>
              <a:spcPct val="35000"/>
            </a:spcAft>
            <a:buNone/>
          </a:pPr>
          <a:r>
            <a:rPr lang="en-US" sz="1600" b="1" i="0" kern="1200">
              <a:effectLst/>
            </a:rPr>
            <a:t>High-Quality Curriculum</a:t>
          </a:r>
          <a:endParaRPr lang="en-US" sz="1600" b="1" i="1" kern="1200" dirty="0">
            <a:effectLst/>
          </a:endParaRPr>
        </a:p>
      </dsp:txBody>
      <dsp:txXfrm>
        <a:off x="2131291" y="2046039"/>
        <a:ext cx="5755408" cy="682013"/>
      </dsp:txXfrm>
    </dsp:sp>
    <dsp:sp modelId="{66CDF01E-34CD-49A4-B9AD-BD448FDF2ADE}">
      <dsp:nvSpPr>
        <dsp:cNvPr id="0" name=""/>
        <dsp:cNvSpPr/>
      </dsp:nvSpPr>
      <dsp:spPr>
        <a:xfrm>
          <a:off x="1790284" y="2728052"/>
          <a:ext cx="682013" cy="682013"/>
        </a:xfrm>
        <a:prstGeom prst="pie">
          <a:avLst>
            <a:gd name="adj1" fmla="val 5400000"/>
            <a:gd name="adj2" fmla="val 16200000"/>
          </a:avLst>
        </a:prstGeom>
        <a:solidFill>
          <a:schemeClr val="accent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DF2C41-2467-4BA3-9BEE-5B2DF2499512}">
      <dsp:nvSpPr>
        <dsp:cNvPr id="0" name=""/>
        <dsp:cNvSpPr/>
      </dsp:nvSpPr>
      <dsp:spPr>
        <a:xfrm>
          <a:off x="2131291" y="2842753"/>
          <a:ext cx="5755408" cy="682013"/>
        </a:xfrm>
        <a:prstGeom prst="rect">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effectLst/>
            </a:rPr>
            <a:t>Domain 5</a:t>
          </a:r>
        </a:p>
        <a:p>
          <a:pPr marL="0" lvl="0" indent="0" algn="ctr" defTabSz="711200">
            <a:lnSpc>
              <a:spcPct val="90000"/>
            </a:lnSpc>
            <a:spcBef>
              <a:spcPct val="0"/>
            </a:spcBef>
            <a:spcAft>
              <a:spcPct val="35000"/>
            </a:spcAft>
            <a:buNone/>
          </a:pPr>
          <a:r>
            <a:rPr lang="en-US" sz="1600" b="1" i="0" kern="1200">
              <a:effectLst/>
            </a:rPr>
            <a:t>Effective Instruction</a:t>
          </a:r>
          <a:endParaRPr lang="en-US" sz="1600" b="1" i="1" kern="1200" dirty="0">
            <a:effectLst/>
          </a:endParaRPr>
        </a:p>
      </dsp:txBody>
      <dsp:txXfrm>
        <a:off x="2131291" y="2842753"/>
        <a:ext cx="5755408" cy="6820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5B0C2-04DC-483B-BC36-D0333047D3B3}">
      <dsp:nvSpPr>
        <dsp:cNvPr id="0" name=""/>
        <dsp:cNvSpPr/>
      </dsp:nvSpPr>
      <dsp:spPr>
        <a:xfrm>
          <a:off x="0" y="257755"/>
          <a:ext cx="3596584" cy="1471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An opportunity to discuss summative achievements from the year, including goal attainment, and to draft performance goals that reflect progress made and insights gained. </a:t>
          </a:r>
        </a:p>
      </dsp:txBody>
      <dsp:txXfrm>
        <a:off x="71850" y="329605"/>
        <a:ext cx="3452884" cy="1328160"/>
      </dsp:txXfrm>
    </dsp:sp>
    <dsp:sp modelId="{8C599612-4A53-4E30-A541-6D2DF57973F7}">
      <dsp:nvSpPr>
        <dsp:cNvPr id="0" name=""/>
        <dsp:cNvSpPr/>
      </dsp:nvSpPr>
      <dsp:spPr>
        <a:xfrm>
          <a:off x="0" y="1778575"/>
          <a:ext cx="3596584" cy="14718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Afterwards, the appraiser will review all the data gathered, including information discussed during the EOY conference, when completing the Summative Annual Appraisal Report. </a:t>
          </a:r>
        </a:p>
      </dsp:txBody>
      <dsp:txXfrm>
        <a:off x="71850" y="1850425"/>
        <a:ext cx="3452884" cy="13281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4FE49E-5DAA-445F-83AA-59C2E12D1A9D}">
      <dsp:nvSpPr>
        <dsp:cNvPr id="0" name=""/>
        <dsp:cNvSpPr/>
      </dsp:nvSpPr>
      <dsp:spPr>
        <a:xfrm>
          <a:off x="677083" y="340220"/>
          <a:ext cx="1043638" cy="10436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5B332-DAF0-42A3-A934-A964CEA434BE}">
      <dsp:nvSpPr>
        <dsp:cNvPr id="0" name=""/>
        <dsp:cNvSpPr/>
      </dsp:nvSpPr>
      <dsp:spPr>
        <a:xfrm>
          <a:off x="39304" y="1710281"/>
          <a:ext cx="231919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What questions are on your mind?</a:t>
          </a:r>
        </a:p>
      </dsp:txBody>
      <dsp:txXfrm>
        <a:off x="39304" y="1710281"/>
        <a:ext cx="2319197" cy="720000"/>
      </dsp:txXfrm>
    </dsp:sp>
    <dsp:sp modelId="{FC2070B4-F7F7-48CB-858E-89CC6D589333}">
      <dsp:nvSpPr>
        <dsp:cNvPr id="0" name=""/>
        <dsp:cNvSpPr/>
      </dsp:nvSpPr>
      <dsp:spPr>
        <a:xfrm>
          <a:off x="3402139" y="340220"/>
          <a:ext cx="1043638" cy="10436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E12BA3-8FD8-4B24-A687-730750D1E1DF}">
      <dsp:nvSpPr>
        <dsp:cNvPr id="0" name=""/>
        <dsp:cNvSpPr/>
      </dsp:nvSpPr>
      <dsp:spPr>
        <a:xfrm>
          <a:off x="2764360" y="1710281"/>
          <a:ext cx="231919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What clarification do you still need?</a:t>
          </a:r>
        </a:p>
      </dsp:txBody>
      <dsp:txXfrm>
        <a:off x="2764360" y="1710281"/>
        <a:ext cx="2319197" cy="720000"/>
      </dsp:txXfrm>
    </dsp:sp>
    <dsp:sp modelId="{47F43D87-91E2-436C-A7E2-3795DD44E81B}">
      <dsp:nvSpPr>
        <dsp:cNvPr id="0" name=""/>
        <dsp:cNvSpPr/>
      </dsp:nvSpPr>
      <dsp:spPr>
        <a:xfrm>
          <a:off x="677083" y="3010080"/>
          <a:ext cx="1043638" cy="10436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BF31CE-D677-4779-832B-AE806667E5C1}">
      <dsp:nvSpPr>
        <dsp:cNvPr id="0" name=""/>
        <dsp:cNvSpPr/>
      </dsp:nvSpPr>
      <dsp:spPr>
        <a:xfrm>
          <a:off x="39304" y="4380141"/>
          <a:ext cx="231919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What new insights have you gained?</a:t>
          </a:r>
        </a:p>
      </dsp:txBody>
      <dsp:txXfrm>
        <a:off x="39304" y="4380141"/>
        <a:ext cx="2319197" cy="720000"/>
      </dsp:txXfrm>
    </dsp:sp>
    <dsp:sp modelId="{A4E4C578-B9B7-4CC1-B6E6-148B30357FBB}">
      <dsp:nvSpPr>
        <dsp:cNvPr id="0" name=""/>
        <dsp:cNvSpPr/>
      </dsp:nvSpPr>
      <dsp:spPr>
        <a:xfrm>
          <a:off x="3402139" y="3010080"/>
          <a:ext cx="1043638" cy="10436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8EF9A4-8734-4830-ACAC-7FF1F7056CE9}">
      <dsp:nvSpPr>
        <dsp:cNvPr id="0" name=""/>
        <dsp:cNvSpPr/>
      </dsp:nvSpPr>
      <dsp:spPr>
        <a:xfrm>
          <a:off x="2764360" y="4380141"/>
          <a:ext cx="231919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What are your next steps? </a:t>
          </a:r>
        </a:p>
      </dsp:txBody>
      <dsp:txXfrm>
        <a:off x="2764360" y="4380141"/>
        <a:ext cx="2319197"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15.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029282" cy="344306"/>
          </a:xfrm>
          <a:prstGeom prst="rect">
            <a:avLst/>
          </a:prstGeom>
        </p:spPr>
        <p:txBody>
          <a:bodyPr vert="horz" lIns="90579" tIns="45290" rIns="90579" bIns="45290" rtlCol="0"/>
          <a:lstStyle>
            <a:lvl1pPr algn="l">
              <a:defRPr sz="1200"/>
            </a:lvl1pPr>
          </a:lstStyle>
          <a:p>
            <a:endParaRPr lang="en-US" dirty="0"/>
          </a:p>
        </p:txBody>
      </p:sp>
      <p:sp>
        <p:nvSpPr>
          <p:cNvPr id="3" name="Date Placeholder 2"/>
          <p:cNvSpPr>
            <a:spLocks noGrp="1"/>
          </p:cNvSpPr>
          <p:nvPr>
            <p:ph type="dt" sz="quarter" idx="1"/>
          </p:nvPr>
        </p:nvSpPr>
        <p:spPr>
          <a:xfrm>
            <a:off x="5265016" y="0"/>
            <a:ext cx="4029282" cy="344306"/>
          </a:xfrm>
          <a:prstGeom prst="rect">
            <a:avLst/>
          </a:prstGeom>
        </p:spPr>
        <p:txBody>
          <a:bodyPr vert="horz" lIns="90579" tIns="45290" rIns="90579" bIns="45290" rtlCol="0"/>
          <a:lstStyle>
            <a:lvl1pPr algn="r">
              <a:defRPr sz="1200"/>
            </a:lvl1pPr>
          </a:lstStyle>
          <a:p>
            <a:fld id="{E70596D8-3579-374A-A639-5E478364AE71}" type="datetimeFigureOut">
              <a:rPr lang="en-US" smtClean="0"/>
              <a:t>5/12/2021</a:t>
            </a:fld>
            <a:endParaRPr lang="en-US" dirty="0"/>
          </a:p>
        </p:txBody>
      </p:sp>
      <p:sp>
        <p:nvSpPr>
          <p:cNvPr id="4" name="Footer Placeholder 3"/>
          <p:cNvSpPr>
            <a:spLocks noGrp="1"/>
          </p:cNvSpPr>
          <p:nvPr>
            <p:ph type="ftr" sz="quarter" idx="2"/>
          </p:nvPr>
        </p:nvSpPr>
        <p:spPr>
          <a:xfrm>
            <a:off x="3" y="6513695"/>
            <a:ext cx="4029282" cy="344306"/>
          </a:xfrm>
          <a:prstGeom prst="rect">
            <a:avLst/>
          </a:prstGeom>
        </p:spPr>
        <p:txBody>
          <a:bodyPr vert="horz" lIns="90579" tIns="45290" rIns="90579" bIns="4529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016" y="6513695"/>
            <a:ext cx="4029282" cy="344306"/>
          </a:xfrm>
          <a:prstGeom prst="rect">
            <a:avLst/>
          </a:prstGeom>
        </p:spPr>
        <p:txBody>
          <a:bodyPr vert="horz" lIns="90579" tIns="45290" rIns="90579" bIns="45290" rtlCol="0" anchor="b"/>
          <a:lstStyle>
            <a:lvl1pPr algn="r">
              <a:defRPr sz="1200"/>
            </a:lvl1pPr>
          </a:lstStyle>
          <a:p>
            <a:fld id="{4510A465-2EBF-514A-87DF-C1BC06821CE4}" type="slidenum">
              <a:rPr lang="en-US" smtClean="0"/>
              <a:t>‹#›</a:t>
            </a:fld>
            <a:endParaRPr lang="en-US" dirty="0"/>
          </a:p>
        </p:txBody>
      </p:sp>
    </p:spTree>
    <p:custDataLst>
      <p:tags r:id="rId2"/>
    </p:custDataLst>
    <p:extLst>
      <p:ext uri="{BB962C8B-B14F-4D97-AF65-F5344CB8AC3E}">
        <p14:creationId xmlns:p14="http://schemas.microsoft.com/office/powerpoint/2010/main" val="108511773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15T03:30:25.2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1,'59'2,"94"15,56 24,37 5,464 32,-570-65,317-3,-300-12,997 2,-1126 2,-1 1,1 1,46 13,-40-9,57 8,10-4,-45-4,71 0,-80-6,84 16,-104-14,24 8,-35-8,0 0,30 2,33-3,70 5,101 4,-111-7,-27 7,18 0,610-11,-352-3,-110-13,-195 4,13-2,105 0,-151 14,54-2,-93 0,0 0,0-1,0 0,-1-1,1 0,18-9,-28 12,0 0,-1 0,1 0,-1-1,1 1,-1 0,1-1,-1 1,1 0,-1-1,1 1,-1 0,1-1,-1 1,0-1,1 1,-1-1,0 1,1-1,-1 1,0-1,0 1,1-2,-1 1,-1 1,1-1,0 1,0-1,-1 1,1 0,-1-1,1 1,0-1,-1 1,1 0,-1-1,1 1,-1 0,1 0,-1-1,1 1,-1 0,1 0,-1-1,-32-5,-15 2,26 3,-42-7,-44-8,106 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15T03:30:30.1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0,'73'2,"97"16,67 24,-162-27,179 26,-129-23,112 12,38 5,-164-19,143 2,114-19,-138-2,1106 4,-1277 1,101 19,6 1,287-15,-323-8,-119 1,1 1,0 0,-1 0,0 2,1-1,-1 2,0-1,0 1,11 6,4 1,1-1,0-2,56 11,-64-16,0 1,-1 1,0 1,0 1,0 0,27 16,-33-16,0 0,1-1,0 0,0-1,0-1,1 0,22 3,-14-4,1-1,-1-1,1-1,22-3,-29 0,0-1,0 0,0-1,-1-1,21-10,-17 7,1 0,28-7,12 3,79-8,-54 11,69-4,-47 12,-40 3,121-16,69-16,-216 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Image Placeholder 8"/>
          <p:cNvSpPr>
            <a:spLocks noGrp="1" noRot="1" noChangeAspect="1"/>
          </p:cNvSpPr>
          <p:nvPr>
            <p:ph type="sldImg" idx="2"/>
          </p:nvPr>
        </p:nvSpPr>
        <p:spPr>
          <a:xfrm>
            <a:off x="3717925" y="98425"/>
            <a:ext cx="2071688" cy="1554163"/>
          </a:xfrm>
          <a:prstGeom prst="rect">
            <a:avLst/>
          </a:prstGeom>
          <a:noFill/>
          <a:ln w="12700">
            <a:solidFill>
              <a:prstClr val="black"/>
            </a:solidFill>
          </a:ln>
        </p:spPr>
        <p:txBody>
          <a:bodyPr vert="horz" lIns="91440" tIns="45720" rIns="91440" bIns="45720" rtlCol="0" anchor="ctr"/>
          <a:lstStyle/>
          <a:p>
            <a:endParaRPr lang="en-US" dirty="0"/>
          </a:p>
        </p:txBody>
      </p:sp>
      <p:sp>
        <p:nvSpPr>
          <p:cNvPr id="10" name="Notes Placeholder 9"/>
          <p:cNvSpPr>
            <a:spLocks noGrp="1"/>
          </p:cNvSpPr>
          <p:nvPr>
            <p:ph type="body" sz="quarter" idx="3"/>
          </p:nvPr>
        </p:nvSpPr>
        <p:spPr>
          <a:xfrm>
            <a:off x="395957" y="1765092"/>
            <a:ext cx="8504484" cy="48703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p:cNvSpPr>
            <a:spLocks noGrp="1"/>
          </p:cNvSpPr>
          <p:nvPr>
            <p:ph type="sldNum" sz="quarter" idx="5"/>
          </p:nvPr>
        </p:nvSpPr>
        <p:spPr>
          <a:xfrm>
            <a:off x="5265809" y="6701852"/>
            <a:ext cx="4028440" cy="156148"/>
          </a:xfrm>
          <a:prstGeom prst="rect">
            <a:avLst/>
          </a:prstGeom>
        </p:spPr>
        <p:txBody>
          <a:bodyPr vert="horz" lIns="91440" tIns="45720" rIns="91440" bIns="45720" rtlCol="0" anchor="b"/>
          <a:lstStyle>
            <a:lvl1pPr algn="r">
              <a:defRPr sz="1200"/>
            </a:lvl1pPr>
          </a:lstStyle>
          <a:p>
            <a:fld id="{43EECFA3-1471-4CA6-912C-C72B25F838FE}" type="slidenum">
              <a:rPr lang="en-US" smtClean="0"/>
              <a:t>‹#›</a:t>
            </a:fld>
            <a:endParaRPr lang="en-US" dirty="0"/>
          </a:p>
        </p:txBody>
      </p:sp>
    </p:spTree>
    <p:extLst>
      <p:ext uri="{BB962C8B-B14F-4D97-AF65-F5344CB8AC3E}">
        <p14:creationId xmlns:p14="http://schemas.microsoft.com/office/powerpoint/2010/main" val="371239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73.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50.xml"/><Relationship Id="rId2" Type="http://schemas.openxmlformats.org/officeDocument/2006/relationships/notesMaster" Target="../notesMasters/notesMaster1.xml"/><Relationship Id="rId1" Type="http://schemas.openxmlformats.org/officeDocument/2006/relationships/tags" Target="../tags/tag77.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79.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85.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ags" Target="../tags/tag89.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9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93.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9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97.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105.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ags" Target="../tags/tag106.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08.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400" b="1" dirty="0">
                <a:solidFill>
                  <a:schemeClr val="tx1"/>
                </a:solidFill>
              </a:rPr>
              <a:t>Half-Day Orientation—Open</a:t>
            </a:r>
            <a:r>
              <a:rPr lang="en-US" sz="1400" b="1" baseline="0" dirty="0">
                <a:solidFill>
                  <a:schemeClr val="tx1"/>
                </a:solidFill>
              </a:rPr>
              <a:t> with Welcome / Introductions (if needed) </a:t>
            </a:r>
          </a:p>
          <a:p>
            <a:endParaRPr lang="en-US" sz="1400" b="1" dirty="0">
              <a:solidFill>
                <a:schemeClr val="tx1"/>
              </a:solidFill>
            </a:endParaRPr>
          </a:p>
          <a:p>
            <a:r>
              <a:rPr lang="en-US" sz="1400" b="0" baseline="0" dirty="0">
                <a:solidFill>
                  <a:schemeClr val="tx1"/>
                </a:solidFill>
              </a:rPr>
              <a:t>8:30 to 8:33</a:t>
            </a:r>
            <a:endParaRPr lang="en-US" sz="1400" b="0" dirty="0">
              <a:solidFill>
                <a:schemeClr val="tx1"/>
              </a:solidFill>
            </a:endParaRPr>
          </a:p>
          <a:p>
            <a:endParaRPr lang="en-US" sz="1400" b="1" dirty="0"/>
          </a:p>
          <a:p>
            <a:r>
              <a:rPr lang="en-US" sz="1400" b="0" dirty="0"/>
              <a:t>Note to Trainers:</a:t>
            </a:r>
          </a:p>
          <a:p>
            <a:endParaRPr lang="en-US" sz="1400" b="1" dirty="0"/>
          </a:p>
          <a:p>
            <a:r>
              <a:rPr lang="en-US" sz="1400" b="0" i="1" dirty="0"/>
              <a:t>This</a:t>
            </a:r>
            <a:r>
              <a:rPr lang="en-US" sz="1400" b="0" i="1" baseline="0" dirty="0"/>
              <a:t> T-PESS Orientation Training is intended to support districts that are preparing to implement T-PESS </a:t>
            </a:r>
            <a:r>
              <a:rPr lang="en-US" sz="1400" b="0" i="1" u="sng" baseline="0" dirty="0"/>
              <a:t>and</a:t>
            </a:r>
            <a:r>
              <a:rPr lang="en-US" sz="1400" b="0" i="1" baseline="0" dirty="0"/>
              <a:t> desire to deepen their principals’ understanding of the system </a:t>
            </a:r>
            <a:r>
              <a:rPr lang="en-US" sz="1400" b="0" i="1" u="sng" baseline="0" dirty="0"/>
              <a:t>by which they will be </a:t>
            </a:r>
            <a:r>
              <a:rPr lang="en-US" sz="1400" b="0" i="1" u="none" baseline="0" dirty="0"/>
              <a:t>evaluated.  Even if principals attended the Two-Day T-PESS training previously, an orientation that provides additional local information on key elements of the T-PESS process may be beneficial and can serve to enhance the collegial dialogue that is at the core of the T-PESS process. </a:t>
            </a:r>
          </a:p>
          <a:p>
            <a:endParaRPr lang="en-US" sz="1400" b="0" i="1" u="none" baseline="0" dirty="0"/>
          </a:p>
          <a:p>
            <a:r>
              <a:rPr lang="en-US" sz="1400" b="0" i="1" u="none" baseline="0" dirty="0"/>
              <a:t>Districts may design or customize their own orientation for T-PESS. This module is as an example that meets the orientation requirement in the Education Code below. </a:t>
            </a:r>
          </a:p>
          <a:p>
            <a:endParaRPr lang="en-US" sz="1400" b="1" u="none" baseline="0" dirty="0"/>
          </a:p>
          <a:p>
            <a:r>
              <a:rPr lang="en-US" sz="1200" b="1" kern="1200" dirty="0">
                <a:solidFill>
                  <a:schemeClr val="tx1"/>
                </a:solidFill>
                <a:effectLst/>
                <a:latin typeface="+mn-lt"/>
                <a:ea typeface="+mn-ea"/>
                <a:cs typeface="+mn-cs"/>
              </a:rPr>
              <a:t>§150.1025. Principal Orientation.</a:t>
            </a:r>
          </a:p>
          <a:p>
            <a:r>
              <a:rPr lang="en-US" sz="1200" kern="1200" dirty="0">
                <a:solidFill>
                  <a:schemeClr val="tx1"/>
                </a:solidFill>
                <a:effectLst/>
                <a:latin typeface="+mn-lt"/>
                <a:ea typeface="+mn-ea"/>
                <a:cs typeface="+mn-cs"/>
              </a:rPr>
              <a:t>(a)	A school district shall ensure that a principal is provided with an orientation of the Texas Principal Evaluation and Support System (T-PESS) either prior to or in conjunction with the pre-evaluation conference, as referenced in §150.1023(b)(2) of this title (relating to Appraisals, Data Sources, and Conferences) when:</a:t>
            </a:r>
          </a:p>
          <a:p>
            <a:r>
              <a:rPr lang="en-US" sz="1200" kern="1200" dirty="0">
                <a:solidFill>
                  <a:schemeClr val="tx1"/>
                </a:solidFill>
                <a:effectLst/>
                <a:latin typeface="+mn-lt"/>
                <a:ea typeface="+mn-ea"/>
                <a:cs typeface="+mn-cs"/>
              </a:rPr>
              <a:t>(1)	the principal is new to the district;</a:t>
            </a: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the principal has never been appraised under the T-PESS; or</a:t>
            </a:r>
          </a:p>
          <a:p>
            <a:r>
              <a:rPr lang="en-US" sz="1200" kern="1200" dirty="0">
                <a:solidFill>
                  <a:schemeClr val="tx1"/>
                </a:solidFill>
                <a:effectLst/>
                <a:latin typeface="+mn-lt"/>
                <a:ea typeface="+mn-ea"/>
                <a:cs typeface="+mn-cs"/>
              </a:rPr>
              <a:t>(3)	district policy regarding principal appraisal has changed since the last time the principal was provided with an orientation to the T-PESS.</a:t>
            </a:r>
          </a:p>
          <a:p>
            <a:r>
              <a:rPr lang="en-US" sz="1200" kern="1200" dirty="0">
                <a:solidFill>
                  <a:schemeClr val="tx1"/>
                </a:solidFill>
                <a:effectLst/>
                <a:latin typeface="+mn-lt"/>
                <a:ea typeface="+mn-ea"/>
                <a:cs typeface="+mn-cs"/>
              </a:rPr>
              <a:t>(b)	The principal orientation shall include all state and local appraisal policies and the local appraisal calendar. </a:t>
            </a:r>
          </a:p>
          <a:p>
            <a:endParaRPr lang="en-US" sz="1400" b="1" dirty="0">
              <a:solidFill>
                <a:schemeClr val="tx1"/>
              </a:solidFill>
            </a:endParaRPr>
          </a:p>
          <a:p>
            <a:endParaRPr lang="en-US" sz="1400" b="1" dirty="0">
              <a:solidFill>
                <a:schemeClr val="tx1"/>
              </a:solidFill>
            </a:endParaRPr>
          </a:p>
          <a:p>
            <a:endParaRPr lang="en-US" sz="1400" b="1" dirty="0">
              <a:solidFill>
                <a:schemeClr val="tx1"/>
              </a:solidFill>
            </a:endParaRPr>
          </a:p>
          <a:p>
            <a:endParaRPr lang="en-US" sz="1400" dirty="0">
              <a:solidFill>
                <a:schemeClr val="tx1"/>
              </a:solidFill>
            </a:endParaRPr>
          </a:p>
          <a:p>
            <a:endParaRPr lang="en-US" sz="1400" dirty="0">
              <a:solidFill>
                <a:schemeClr val="tx1"/>
              </a:solidFill>
            </a:endParaRPr>
          </a:p>
        </p:txBody>
      </p:sp>
      <p:sp>
        <p:nvSpPr>
          <p:cNvPr id="4" name="Slide Number Placeholder 3"/>
          <p:cNvSpPr>
            <a:spLocks noGrp="1"/>
          </p:cNvSpPr>
          <p:nvPr>
            <p:ph type="sldNum" sz="quarter" idx="10"/>
          </p:nvPr>
        </p:nvSpPr>
        <p:spPr/>
        <p:txBody>
          <a:bodyPr/>
          <a:lstStyle/>
          <a:p>
            <a:fld id="{40FD541B-864C-46A9-9201-7A34908F3A7B}" type="slidenum">
              <a:rPr lang="en-US" smtClean="0"/>
              <a:t>1</a:t>
            </a:fld>
            <a:endParaRPr lang="en-US" dirty="0"/>
          </a:p>
        </p:txBody>
      </p:sp>
    </p:spTree>
    <p:extLst>
      <p:ext uri="{BB962C8B-B14F-4D97-AF65-F5344CB8AC3E}">
        <p14:creationId xmlns:p14="http://schemas.microsoft.com/office/powerpoint/2010/main" val="2285180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8:49 – 8:51</a:t>
            </a:r>
          </a:p>
          <a:p>
            <a:endParaRPr lang="en-US" b="1" dirty="0"/>
          </a:p>
          <a:p>
            <a:r>
              <a:rPr lang="en-US" b="0" dirty="0"/>
              <a:t>Go</a:t>
            </a:r>
            <a:r>
              <a:rPr lang="en-US" b="0" baseline="0" dirty="0"/>
              <a:t> through the slide:</a:t>
            </a:r>
          </a:p>
          <a:p>
            <a:endParaRPr lang="en-US" b="1" baseline="0" dirty="0"/>
          </a:p>
          <a:p>
            <a:r>
              <a:rPr lang="en-US" b="1" dirty="0"/>
              <a:t>For T-PESS to fulfill the purpose of evaluation and realize the key priorities of the Texas Principal Evaluation Steering Committee, principals need to:</a:t>
            </a:r>
          </a:p>
          <a:p>
            <a:pPr>
              <a:lnSpc>
                <a:spcPct val="120000"/>
              </a:lnSpc>
              <a:spcBef>
                <a:spcPts val="600"/>
              </a:spcBef>
              <a:spcAft>
                <a:spcPts val="600"/>
              </a:spcAft>
              <a:buClr>
                <a:schemeClr val="tx1"/>
              </a:buClr>
              <a:buFont typeface="Wingdings" charset="2"/>
              <a:buChar char="ü"/>
            </a:pPr>
            <a:r>
              <a:rPr lang="en-US" b="1" dirty="0"/>
              <a:t>Know and understand the Principal Leadership Responsibilities.</a:t>
            </a:r>
          </a:p>
          <a:p>
            <a:pPr>
              <a:lnSpc>
                <a:spcPct val="120000"/>
              </a:lnSpc>
              <a:spcBef>
                <a:spcPts val="600"/>
              </a:spcBef>
              <a:spcAft>
                <a:spcPts val="600"/>
              </a:spcAft>
              <a:buClr>
                <a:schemeClr val="tx1"/>
              </a:buClr>
              <a:buFont typeface="Wingdings" charset="2"/>
              <a:buChar char="ü"/>
            </a:pPr>
            <a:r>
              <a:rPr lang="en-US" b="1" dirty="0"/>
              <a:t>Understand T-PESS.</a:t>
            </a:r>
          </a:p>
          <a:p>
            <a:pPr>
              <a:lnSpc>
                <a:spcPct val="120000"/>
              </a:lnSpc>
              <a:spcBef>
                <a:spcPts val="600"/>
              </a:spcBef>
              <a:spcAft>
                <a:spcPts val="600"/>
              </a:spcAft>
              <a:buClr>
                <a:schemeClr val="tx1"/>
              </a:buClr>
              <a:buFont typeface="Wingdings" charset="2"/>
              <a:buChar char="ü"/>
            </a:pPr>
            <a:r>
              <a:rPr lang="en-US" b="1" dirty="0"/>
              <a:t>Prepare for and fully participate in each component of the evaluation process.</a:t>
            </a:r>
          </a:p>
          <a:p>
            <a:pPr>
              <a:spcBef>
                <a:spcPts val="600"/>
              </a:spcBef>
              <a:spcAft>
                <a:spcPts val="600"/>
              </a:spcAft>
              <a:buFont typeface="Wingdings" charset="2"/>
              <a:buChar char="ü"/>
            </a:pPr>
            <a:r>
              <a:rPr lang="en-US" b="1" dirty="0"/>
              <a:t>Gather data, artifacts, and/or evidence to demonstrate performance in relation to leadership responsibilities and progress in attaining goals.</a:t>
            </a:r>
          </a:p>
          <a:p>
            <a:pPr>
              <a:spcBef>
                <a:spcPts val="600"/>
              </a:spcBef>
              <a:spcAft>
                <a:spcPts val="600"/>
              </a:spcAft>
              <a:buFont typeface="Wingdings" charset="2"/>
              <a:buChar char="ü"/>
            </a:pPr>
            <a:r>
              <a:rPr lang="en-US" b="1" dirty="0"/>
              <a:t>Develop and implement strategies to improve personal performance/ attain goals in areas individually or collaboratively identified.</a:t>
            </a:r>
          </a:p>
          <a:p>
            <a:pPr>
              <a:lnSpc>
                <a:spcPct val="120000"/>
              </a:lnSpc>
              <a:spcBef>
                <a:spcPts val="600"/>
              </a:spcBef>
              <a:spcAft>
                <a:spcPts val="600"/>
              </a:spcAft>
              <a:buClr>
                <a:schemeClr val="tx1"/>
              </a:buClr>
              <a:buFont typeface="Wingdings" charset="2"/>
              <a:buChar char="ü"/>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6CC7DECC-E050-483A-8E75-490F58058DDF}" type="slidenum">
              <a:rPr lang="en-US" smtClean="0"/>
              <a:pPr>
                <a:defRPr/>
              </a:pPr>
              <a:t>10</a:t>
            </a:fld>
            <a:endParaRPr lang="en-US" dirty="0"/>
          </a:p>
        </p:txBody>
      </p:sp>
      <p:sp>
        <p:nvSpPr>
          <p:cNvPr id="5" name="Date Placeholder 4"/>
          <p:cNvSpPr>
            <a:spLocks noGrp="1"/>
          </p:cNvSpPr>
          <p:nvPr>
            <p:ph type="dt" idx="11"/>
          </p:nvPr>
        </p:nvSpPr>
        <p:spPr>
          <a:xfrm>
            <a:off x="3970938" y="0"/>
            <a:ext cx="3037840" cy="466434"/>
          </a:xfrm>
          <a:prstGeom prst="rect">
            <a:avLst/>
          </a:prstGeom>
        </p:spPr>
        <p:txBody>
          <a:bodyPr/>
          <a:lstStyle/>
          <a:p>
            <a:r>
              <a:rPr lang="en-US" dirty="0"/>
              <a:t>9/2016</a:t>
            </a:r>
          </a:p>
        </p:txBody>
      </p:sp>
      <p:sp>
        <p:nvSpPr>
          <p:cNvPr id="6" name="Header Placeholder 5"/>
          <p:cNvSpPr>
            <a:spLocks noGrp="1"/>
          </p:cNvSpPr>
          <p:nvPr>
            <p:ph type="hdr" sz="quarter" idx="12"/>
          </p:nvPr>
        </p:nvSpPr>
        <p:spPr>
          <a:xfrm>
            <a:off x="0" y="0"/>
            <a:ext cx="3037840" cy="466434"/>
          </a:xfrm>
          <a:prstGeom prst="rect">
            <a:avLst/>
          </a:prstGeom>
        </p:spPr>
        <p:txBody>
          <a:bodyPr/>
          <a:lstStyle/>
          <a:p>
            <a:r>
              <a:rPr lang="en-US" dirty="0"/>
              <a:t>Principal Orientation-PPT</a:t>
            </a:r>
          </a:p>
        </p:txBody>
      </p:sp>
      <p:sp>
        <p:nvSpPr>
          <p:cNvPr id="7" name="TextBox 6">
            <a:extLst>
              <a:ext uri="{FF2B5EF4-FFF2-40B4-BE49-F238E27FC236}">
                <a16:creationId xmlns:a16="http://schemas.microsoft.com/office/drawing/2014/main" id="{589599EE-7067-48E9-AC0E-9206A556E014}"/>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9601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8:51 – 8:53 </a:t>
            </a:r>
          </a:p>
          <a:p>
            <a:endParaRPr lang="en-US" dirty="0"/>
          </a:p>
          <a:p>
            <a:r>
              <a:rPr lang="en-US" dirty="0"/>
              <a:t>The rubric design is tiered with four levels: </a:t>
            </a:r>
          </a:p>
          <a:p>
            <a:r>
              <a:rPr lang="en-US" dirty="0"/>
              <a:t>(review the slide)…..</a:t>
            </a:r>
          </a:p>
          <a:p>
            <a:endParaRPr lang="en-US" dirty="0"/>
          </a:p>
          <a:p>
            <a:r>
              <a:rPr lang="en-US" dirty="0"/>
              <a:t>Note that the rubric has shifted from Standards to Domains. </a:t>
            </a:r>
          </a:p>
          <a:p>
            <a:endParaRPr lang="en-US" dirty="0"/>
          </a:p>
          <a:p>
            <a:endParaRPr lang="en-US" dirty="0"/>
          </a:p>
        </p:txBody>
      </p:sp>
      <p:sp>
        <p:nvSpPr>
          <p:cNvPr id="4" name="Slide Number Placeholder 3"/>
          <p:cNvSpPr>
            <a:spLocks noGrp="1"/>
          </p:cNvSpPr>
          <p:nvPr>
            <p:ph type="sldNum" sz="quarter" idx="5"/>
          </p:nvPr>
        </p:nvSpPr>
        <p:spPr/>
        <p:txBody>
          <a:bodyPr/>
          <a:lstStyle/>
          <a:p>
            <a:fld id="{43EECFA3-1471-4CA6-912C-C72B25F838FE}" type="slidenum">
              <a:rPr lang="en-US" smtClean="0"/>
              <a:t>11</a:t>
            </a:fld>
            <a:endParaRPr lang="en-US" dirty="0"/>
          </a:p>
        </p:txBody>
      </p:sp>
    </p:spTree>
    <p:extLst>
      <p:ext uri="{BB962C8B-B14F-4D97-AF65-F5344CB8AC3E}">
        <p14:creationId xmlns:p14="http://schemas.microsoft.com/office/powerpoint/2010/main" val="1991315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custDataLst>
              <p:tags r:id="rId1"/>
            </p:custDataLst>
          </p:nvPr>
        </p:nvSpPr>
        <p:spPr>
          <a:xfrm>
            <a:off x="413174" y="2560818"/>
            <a:ext cx="8470053" cy="4034853"/>
          </a:xfrm>
          <a:prstGeom prst="rect">
            <a:avLst/>
          </a:prstGeom>
        </p:spPr>
        <p:txBody>
          <a:bodyPr/>
          <a:lstStyle/>
          <a:p>
            <a:r>
              <a:rPr lang="en-US" sz="1400" b="0" dirty="0">
                <a:solidFill>
                  <a:schemeClr val="tx1"/>
                </a:solidFill>
              </a:rPr>
              <a:t>8:53 – 8:55</a:t>
            </a:r>
          </a:p>
          <a:p>
            <a:endParaRPr lang="en-US" sz="1400" b="1" dirty="0">
              <a:solidFill>
                <a:schemeClr val="tx1"/>
              </a:solidFill>
            </a:endParaRPr>
          </a:p>
          <a:p>
            <a:endParaRPr lang="en-US" sz="1400" b="1" dirty="0">
              <a:solidFill>
                <a:schemeClr val="tx1"/>
              </a:solidFill>
            </a:endParaRPr>
          </a:p>
          <a:p>
            <a:r>
              <a:rPr lang="en-US" sz="1400" b="1" dirty="0">
                <a:solidFill>
                  <a:schemeClr val="tx1"/>
                </a:solidFill>
              </a:rPr>
              <a:t>Let’s review the four levels with a specific indicator of the rubric. </a:t>
            </a:r>
          </a:p>
          <a:p>
            <a:endParaRPr lang="en-US" sz="1400" b="1" dirty="0">
              <a:solidFill>
                <a:schemeClr val="tx1"/>
              </a:solidFill>
            </a:endParaRPr>
          </a:p>
          <a:p>
            <a:r>
              <a:rPr lang="en-US" sz="1400" b="0" dirty="0">
                <a:solidFill>
                  <a:schemeClr val="tx1"/>
                </a:solidFill>
              </a:rPr>
              <a:t>Review the slide and note the clicks. </a:t>
            </a:r>
          </a:p>
          <a:p>
            <a:endParaRPr lang="en-US" sz="1400" b="0" dirty="0">
              <a:solidFill>
                <a:schemeClr val="tx1"/>
              </a:solidFill>
            </a:endParaRPr>
          </a:p>
          <a:p>
            <a:r>
              <a:rPr lang="en-US" sz="1400" b="1" dirty="0">
                <a:solidFill>
                  <a:schemeClr val="tx1"/>
                </a:solidFill>
              </a:rPr>
              <a:t>Each domain is followed by two to five supporting indicators and their definitions. </a:t>
            </a:r>
          </a:p>
          <a:p>
            <a:endParaRPr lang="en-US" sz="1400" b="1" dirty="0">
              <a:solidFill>
                <a:schemeClr val="tx1"/>
              </a:solidFill>
            </a:endParaRPr>
          </a:p>
          <a:p>
            <a:r>
              <a:rPr lang="en-US" sz="1400" b="1" dirty="0">
                <a:solidFill>
                  <a:schemeClr val="tx1"/>
                </a:solidFill>
              </a:rPr>
              <a:t>Each indicator contains a number of leadership practices that are organized across a scale of performance levels beginning with “Distinguished” and progressing through “Needs Improvement”. Rather than beginning with a rating of “Unsatisfactory” or “Ineffective,” attempting to describe what leaders don’t know or are not able to do, the T-PESS rubric design exemplifies a growth model approach to performance improvement. </a:t>
            </a:r>
          </a:p>
          <a:p>
            <a:endParaRPr lang="en-US" sz="1400" b="1" dirty="0">
              <a:solidFill>
                <a:schemeClr val="tx1"/>
              </a:solidFill>
            </a:endParaRPr>
          </a:p>
          <a:p>
            <a:r>
              <a:rPr lang="en-US" sz="1400" b="1" dirty="0">
                <a:solidFill>
                  <a:schemeClr val="tx1"/>
                </a:solidFill>
              </a:rPr>
              <a:t>The T-PESS rubric contains the performance descriptors—the leadership responsibilities and evidence-based practices that communicate and differentiate leadership across the scale of performance levels. Taken together, these generate a robust set of practices that help guide leaders to higher levels.</a:t>
            </a:r>
          </a:p>
          <a:p>
            <a:endParaRPr lang="en-US" sz="14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(With the Star) Note that the Distinguished level of performance is gray-scaled to separate it from the Developing, Proficient, and Accomplished levels. This performance is representative of the top performing principals in the system. </a:t>
            </a:r>
          </a:p>
          <a:p>
            <a:endParaRPr lang="en-US" sz="1400" b="1" dirty="0">
              <a:solidFill>
                <a:schemeClr val="tx1"/>
              </a:solidFill>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fld id="{40FD541B-864C-46A9-9201-7A34908F3A7B}" type="slidenum">
              <a:rPr lang="en-US" smtClean="0"/>
              <a:t>12</a:t>
            </a:fld>
            <a:endParaRPr lang="en-US" dirty="0"/>
          </a:p>
        </p:txBody>
      </p:sp>
    </p:spTree>
    <p:extLst>
      <p:ext uri="{BB962C8B-B14F-4D97-AF65-F5344CB8AC3E}">
        <p14:creationId xmlns:p14="http://schemas.microsoft.com/office/powerpoint/2010/main" val="2676705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200" b="0" dirty="0">
                <a:solidFill>
                  <a:schemeClr val="tx1"/>
                </a:solidFill>
              </a:rPr>
              <a:t>8:55-8:58</a:t>
            </a:r>
          </a:p>
          <a:p>
            <a:endParaRPr lang="en-US" sz="1200" b="0" dirty="0">
              <a:solidFill>
                <a:schemeClr val="tx1"/>
              </a:solidFill>
            </a:endParaRPr>
          </a:p>
          <a:p>
            <a:r>
              <a:rPr lang="en-US" sz="1200" b="1" dirty="0">
                <a:solidFill>
                  <a:schemeClr val="tx1"/>
                </a:solidFill>
              </a:rPr>
              <a:t>Let’s now look at the performance levels. T-PESS performance levels exemplify a growth model evaluation system. The ordinal rankings have specific definitions. </a:t>
            </a:r>
          </a:p>
          <a:p>
            <a:r>
              <a:rPr lang="en-US" sz="1200" b="1" dirty="0">
                <a:solidFill>
                  <a:schemeClr val="tx1"/>
                </a:solidFill>
              </a:rPr>
              <a:t>We begin with:</a:t>
            </a:r>
          </a:p>
          <a:p>
            <a:r>
              <a:rPr lang="en-US" sz="1200" b="1" i="1" dirty="0">
                <a:solidFill>
                  <a:schemeClr val="tx1"/>
                </a:solidFill>
              </a:rPr>
              <a:t>Developing</a:t>
            </a:r>
            <a:r>
              <a:rPr lang="en-US" sz="1200" b="1" dirty="0">
                <a:solidFill>
                  <a:schemeClr val="tx1"/>
                </a:solidFill>
              </a:rPr>
              <a:t>— </a:t>
            </a:r>
            <a:r>
              <a:rPr lang="en-US" sz="1200" b="1" dirty="0"/>
              <a:t>Describes basic competence with practices and performance and requires direct oversight and/or growth toward achieving the standard at the proficient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Proficient</a:t>
            </a:r>
            <a:r>
              <a:rPr lang="en-US" sz="1200" b="1" dirty="0">
                <a:solidFill>
                  <a:schemeClr val="tx1"/>
                </a:solidFill>
              </a:rPr>
              <a:t>—</a:t>
            </a:r>
            <a:r>
              <a:rPr lang="en-US" sz="1200" b="1" dirty="0"/>
              <a:t>Describes demonstrated competence with practices and performance with expected proficiency of the standard.</a:t>
            </a:r>
          </a:p>
          <a:p>
            <a:endParaRPr lang="en-US" sz="12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Accomplished</a:t>
            </a:r>
            <a:r>
              <a:rPr lang="en-US" sz="1200" b="1" dirty="0">
                <a:solidFill>
                  <a:schemeClr val="tx1"/>
                </a:solidFill>
              </a:rPr>
              <a:t>—</a:t>
            </a:r>
            <a:r>
              <a:rPr lang="en-US" sz="1200" b="1" dirty="0"/>
              <a:t>Describes highly skilled level of competence and automaticity with practices and performance that exceed proficiency.</a:t>
            </a:r>
          </a:p>
          <a:p>
            <a:endParaRPr lang="en-US" sz="1200" b="1" i="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rPr>
              <a:t>Distinguished</a:t>
            </a:r>
            <a:r>
              <a:rPr lang="en-US" sz="1200" b="1" dirty="0">
                <a:solidFill>
                  <a:schemeClr val="tx1"/>
                </a:solidFill>
              </a:rPr>
              <a:t>—</a:t>
            </a:r>
            <a:r>
              <a:rPr lang="en-US" sz="1200" b="1" dirty="0"/>
              <a:t>Describes an exemplary level of performance that has a profound impact on both campus- and district-level performance. These exhibited practices serve as an exemplar for other principals and campus leaders and represents a distinct group of principals. As stated earlier, this represents a unique subset of principals in the system. </a:t>
            </a:r>
          </a:p>
          <a:p>
            <a:endParaRPr lang="en-US" sz="1200" b="1" dirty="0">
              <a:solidFill>
                <a:schemeClr val="tx1"/>
              </a:solidFill>
            </a:endParaRPr>
          </a:p>
          <a:p>
            <a:r>
              <a:rPr lang="en-US" sz="1200" b="1" i="1" dirty="0">
                <a:solidFill>
                  <a:schemeClr val="tx1"/>
                </a:solidFill>
              </a:rPr>
              <a:t>Needs Improvement</a:t>
            </a:r>
            <a:r>
              <a:rPr lang="en-US" sz="1200" b="1" dirty="0">
                <a:solidFill>
                  <a:schemeClr val="tx1"/>
                </a:solidFill>
              </a:rPr>
              <a:t>—</a:t>
            </a:r>
            <a:r>
              <a:rPr lang="en-US" sz="1200" b="1" dirty="0"/>
              <a:t>Describes subpar competence with practices and performance and requires immediate growth </a:t>
            </a:r>
            <a:r>
              <a:rPr lang="en-US" sz="1200" b="1" dirty="0">
                <a:solidFill>
                  <a:schemeClr val="tx1"/>
                </a:solidFill>
              </a:rPr>
              <a:t> It may also be used to indicate that the skill was not demonstrated. </a:t>
            </a:r>
          </a:p>
          <a:p>
            <a:endParaRPr lang="en-US" sz="1200" b="1" dirty="0">
              <a:solidFill>
                <a:schemeClr val="tx1"/>
              </a:solidFill>
            </a:endParaRPr>
          </a:p>
          <a:p>
            <a:r>
              <a:rPr lang="en-US" sz="1200" b="1" dirty="0">
                <a:solidFill>
                  <a:schemeClr val="tx1"/>
                </a:solidFill>
              </a:rPr>
              <a:t>CLICK</a:t>
            </a:r>
          </a:p>
          <a:p>
            <a:r>
              <a:rPr lang="en-US" sz="1200" b="1" dirty="0">
                <a:solidFill>
                  <a:schemeClr val="tx1"/>
                </a:solidFill>
              </a:rPr>
              <a:t>Both the Distinguished and Needs Improvement levels require direct comment. </a:t>
            </a:r>
          </a:p>
          <a:p>
            <a:r>
              <a:rPr lang="en-US" sz="1200" b="1" dirty="0">
                <a:solidFill>
                  <a:schemeClr val="tx1"/>
                </a:solidFill>
              </a:rPr>
              <a:t>These</a:t>
            </a:r>
            <a:r>
              <a:rPr lang="en-US" sz="1200" b="1" baseline="0" dirty="0">
                <a:solidFill>
                  <a:schemeClr val="tx1"/>
                </a:solidFill>
              </a:rPr>
              <a:t> tiered </a:t>
            </a:r>
            <a:r>
              <a:rPr lang="en-US" sz="1200" b="1" dirty="0">
                <a:solidFill>
                  <a:schemeClr val="tx1"/>
                </a:solidFill>
              </a:rPr>
              <a:t>performance levels encourage novice school leaders as they learn and develop their leadership abilities. At the same time, this encourages and inspires experienced leaders to continue to develop and hone their instructional leadership skills. However, it is important to realize that over time, evaluation results will be used in making important resource allocation decisions, such as professional development and continuing status decisions.</a:t>
            </a:r>
          </a:p>
          <a:p>
            <a:endParaRPr lang="en-US" dirty="0"/>
          </a:p>
        </p:txBody>
      </p:sp>
      <p:sp>
        <p:nvSpPr>
          <p:cNvPr id="4" name="Slide Number Placeholder 3"/>
          <p:cNvSpPr>
            <a:spLocks noGrp="1"/>
          </p:cNvSpPr>
          <p:nvPr>
            <p:ph type="sldNum" sz="quarter" idx="5"/>
          </p:nvPr>
        </p:nvSpPr>
        <p:spPr/>
        <p:txBody>
          <a:bodyPr/>
          <a:lstStyle/>
          <a:p>
            <a:fld id="{43EECFA3-1471-4CA6-912C-C72B25F838FE}" type="slidenum">
              <a:rPr lang="en-US" smtClean="0"/>
              <a:t>13</a:t>
            </a:fld>
            <a:endParaRPr lang="en-US" dirty="0"/>
          </a:p>
        </p:txBody>
      </p:sp>
    </p:spTree>
    <p:extLst>
      <p:ext uri="{BB962C8B-B14F-4D97-AF65-F5344CB8AC3E}">
        <p14:creationId xmlns:p14="http://schemas.microsoft.com/office/powerpoint/2010/main" val="3523311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nvPr>
        </p:nvSpPr>
        <p:spPr>
          <a:xfrm>
            <a:off x="413174" y="2560818"/>
            <a:ext cx="8470053" cy="4034853"/>
          </a:xfrm>
          <a:prstGeom prst="rect">
            <a:avLst/>
          </a:prstGeom>
        </p:spPr>
        <p:txBody>
          <a:bodyPr/>
          <a:lstStyle/>
          <a:p>
            <a:r>
              <a:rPr lang="en-US" sz="1400" b="0" dirty="0">
                <a:solidFill>
                  <a:schemeClr val="tx1"/>
                </a:solidFill>
              </a:rPr>
              <a:t>8:58 -9:00</a:t>
            </a:r>
          </a:p>
          <a:p>
            <a:endParaRPr lang="en-US" sz="1400" b="0" dirty="0">
              <a:solidFill>
                <a:schemeClr val="tx1"/>
              </a:solidFill>
            </a:endParaRPr>
          </a:p>
          <a:p>
            <a:r>
              <a:rPr lang="en-US" sz="1400" b="1" dirty="0">
                <a:solidFill>
                  <a:schemeClr val="tx1"/>
                </a:solidFill>
              </a:rPr>
              <a:t>Domains </a:t>
            </a:r>
            <a:r>
              <a:rPr lang="en-US" sz="1400" b="1" baseline="0" dirty="0">
                <a:solidFill>
                  <a:schemeClr val="tx1"/>
                </a:solidFill>
              </a:rPr>
              <a:t>of the T-PESS Rubric</a:t>
            </a:r>
            <a:endParaRPr lang="en-US" sz="1400" b="1" dirty="0">
              <a:solidFill>
                <a:schemeClr val="tx1"/>
              </a:solidFill>
            </a:endParaRPr>
          </a:p>
          <a:p>
            <a:endParaRPr lang="en-US" sz="1400" b="1" dirty="0">
              <a:solidFill>
                <a:schemeClr val="tx1"/>
              </a:solidFill>
            </a:endParaRPr>
          </a:p>
          <a:p>
            <a:r>
              <a:rPr lang="en-US" sz="1400" b="0" dirty="0">
                <a:solidFill>
                  <a:schemeClr val="tx1"/>
                </a:solidFill>
              </a:rPr>
              <a:t>Before you begin the</a:t>
            </a:r>
            <a:r>
              <a:rPr lang="en-US" sz="1400" b="0" baseline="0" dirty="0">
                <a:solidFill>
                  <a:schemeClr val="tx1"/>
                </a:solidFill>
              </a:rPr>
              <a:t> transitions in this slide, ask the audience to be thinking about the significance of each Domain and the magnitude of what is being expected of principals.</a:t>
            </a:r>
          </a:p>
          <a:p>
            <a:endParaRPr lang="en-US" sz="1400" b="0" baseline="0" dirty="0">
              <a:solidFill>
                <a:schemeClr val="tx1"/>
              </a:solidFill>
            </a:endParaRPr>
          </a:p>
          <a:p>
            <a:r>
              <a:rPr lang="en-US" sz="1400" b="0" baseline="0" dirty="0">
                <a:solidFill>
                  <a:schemeClr val="tx1"/>
                </a:solidFill>
              </a:rPr>
              <a:t>Give them a minute to read the screen, then</a:t>
            </a:r>
            <a:r>
              <a:rPr lang="is-IS" sz="1400" b="0" baseline="0" dirty="0">
                <a:solidFill>
                  <a:schemeClr val="tx1"/>
                </a:solidFill>
              </a:rPr>
              <a:t>…</a:t>
            </a:r>
            <a:endParaRPr lang="en-US" sz="1400" b="0" baseline="0" dirty="0">
              <a:solidFill>
                <a:schemeClr val="tx1"/>
              </a:solidFill>
            </a:endParaRPr>
          </a:p>
          <a:p>
            <a:endParaRPr lang="en-US" sz="1400" b="1" dirty="0">
              <a:solidFill>
                <a:schemeClr val="tx1"/>
              </a:solidFill>
            </a:endParaRPr>
          </a:p>
          <a:p>
            <a:r>
              <a:rPr lang="en-US" sz="1400" b="1" dirty="0">
                <a:solidFill>
                  <a:schemeClr val="tx1"/>
                </a:solidFill>
              </a:rPr>
              <a:t>The “T-PESS Rubric is constructed with 5 Domains which align to the Principal Standards and the Effective Schools Framework. As you know from your previous training, these five (5) standards represent the goals Texas principals strive towards. The standards and the corresponding indicators, knowledge, and skills are designed to be aligned with the training, appraisal, and professional development of principals. </a:t>
            </a:r>
          </a:p>
          <a:p>
            <a:endParaRPr lang="en-US" sz="1400" b="1" baseline="0" dirty="0">
              <a:solidFill>
                <a:schemeClr val="tx1"/>
              </a:solidFill>
            </a:endParaRPr>
          </a:p>
          <a:p>
            <a:r>
              <a:rPr lang="en-US" sz="1400" b="1" baseline="0" dirty="0">
                <a:solidFill>
                  <a:schemeClr val="tx1"/>
                </a:solidFill>
              </a:rPr>
              <a:t>The Texas Principal Standards which comprise the T-PESS rubric are ALL ABOUT INSTRUCTION and there was extensive discussion about how to order the Domains.</a:t>
            </a:r>
          </a:p>
          <a:p>
            <a:endParaRPr lang="en-US" sz="1400" b="1" dirty="0">
              <a:solidFill>
                <a:schemeClr val="tx1"/>
              </a:solidFill>
            </a:endParaRPr>
          </a:p>
          <a:p>
            <a:endParaRPr lang="en-US" sz="1400" b="1" dirty="0">
              <a:solidFill>
                <a:schemeClr val="tx1"/>
              </a:solidFill>
            </a:endParaRPr>
          </a:p>
          <a:p>
            <a:r>
              <a:rPr lang="en-US" sz="1400" b="1" dirty="0">
                <a:solidFill>
                  <a:schemeClr val="tx1"/>
                </a:solidFill>
              </a:rPr>
              <a:t>Note to Facilitator</a:t>
            </a:r>
            <a:endParaRPr lang="en-US" sz="1400" b="1" i="1" dirty="0">
              <a:solidFill>
                <a:schemeClr val="tx1"/>
              </a:solidFill>
            </a:endParaRPr>
          </a:p>
          <a:p>
            <a:r>
              <a:rPr lang="en-US" sz="1400" u="sng" dirty="0">
                <a:solidFill>
                  <a:schemeClr val="tx1"/>
                </a:solidFill>
              </a:rPr>
              <a:t>The Texas Education Agency (TEA) and the Principal Advisory Committee completed new principal standards in 2013. </a:t>
            </a:r>
            <a:r>
              <a:rPr lang="en-US" sz="1400" dirty="0">
                <a:solidFill>
                  <a:schemeClr val="tx1"/>
                </a:solidFill>
              </a:rPr>
              <a:t>These new standards (see Appendix A) are found in Chapter 149 of the Texas Administrative Code and are expected to serve as the foundation for the new leadership appraisal and support system. (Texas Administrative Code (TAC), Title 19, Part II Chapter §149.2001: Commissioner’s Rules Concerning Educator Standards: Principal Standards. Retrieved from (http://ritter.tea.state.tx.us/rules/tac/chapter149/)</a:t>
            </a:r>
          </a:p>
          <a:p>
            <a:r>
              <a:rPr lang="en-US" sz="1400" dirty="0">
                <a:solidFill>
                  <a:schemeClr val="tx1"/>
                </a:solidFill>
              </a:rPr>
              <a:t>  </a:t>
            </a:r>
          </a:p>
          <a:p>
            <a:r>
              <a:rPr lang="en-US" sz="1400" dirty="0">
                <a:solidFill>
                  <a:schemeClr val="tx1"/>
                </a:solidFill>
              </a:rPr>
              <a:t> </a:t>
            </a:r>
          </a:p>
          <a:p>
            <a:endParaRPr lang="en-US" dirty="0"/>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fld id="{51265FB6-EC9D-49D2-AACA-92A240A4735A}" type="slidenum">
              <a:rPr lang="en-US" smtClean="0"/>
              <a:t>14</a:t>
            </a:fld>
            <a:endParaRPr lang="en-US" dirty="0"/>
          </a:p>
        </p:txBody>
      </p:sp>
      <p:sp>
        <p:nvSpPr>
          <p:cNvPr id="5" name="Date Placeholder 4"/>
          <p:cNvSpPr>
            <a:spLocks noGrp="1"/>
          </p:cNvSpPr>
          <p:nvPr>
            <p:ph type="dt" idx="11"/>
          </p:nvPr>
        </p:nvSpPr>
        <p:spPr>
          <a:xfrm>
            <a:off x="5265810" y="1"/>
            <a:ext cx="4028440" cy="344091"/>
          </a:xfrm>
          <a:prstGeom prst="rect">
            <a:avLst/>
          </a:prstGeom>
        </p:spPr>
        <p:txBody>
          <a:bodyPr/>
          <a:lstStyle/>
          <a:p>
            <a:r>
              <a:rPr lang="en-US" dirty="0"/>
              <a:t>6/2014</a:t>
            </a:r>
          </a:p>
        </p:txBody>
      </p:sp>
      <p:sp>
        <p:nvSpPr>
          <p:cNvPr id="6" name="Header Placeholder 5"/>
          <p:cNvSpPr>
            <a:spLocks noGrp="1"/>
          </p:cNvSpPr>
          <p:nvPr>
            <p:ph type="hdr" sz="quarter" idx="12"/>
          </p:nvPr>
        </p:nvSpPr>
        <p:spPr>
          <a:xfrm>
            <a:off x="0" y="1"/>
            <a:ext cx="4028440" cy="344091"/>
          </a:xfrm>
          <a:prstGeom prst="rect">
            <a:avLst/>
          </a:prstGeom>
        </p:spPr>
        <p:txBody>
          <a:bodyPr/>
          <a:lstStyle/>
          <a:p>
            <a:r>
              <a:rPr lang="en-US" dirty="0"/>
              <a:t>Texas Principal Evaluation-PPT</a:t>
            </a:r>
          </a:p>
        </p:txBody>
      </p:sp>
      <p:sp>
        <p:nvSpPr>
          <p:cNvPr id="7" name="TextBox 6">
            <a:extLst>
              <a:ext uri="{FF2B5EF4-FFF2-40B4-BE49-F238E27FC236}">
                <a16:creationId xmlns:a16="http://schemas.microsoft.com/office/drawing/2014/main" id="{4E5CBEFF-9314-4607-BD5D-C44CB0BC2D68}"/>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60340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9:00 – 9:05</a:t>
            </a:r>
          </a:p>
          <a:p>
            <a:endParaRPr lang="en-US" b="1" dirty="0"/>
          </a:p>
          <a:p>
            <a:r>
              <a:rPr lang="en-US" b="1" dirty="0"/>
              <a:t>The T-PESS Rubric is the driver for the process; therefore, a large segment of the training will be spent on unpacking the rubric and making connections with the new Principal Handbook which further clarifies essential actions and practices. </a:t>
            </a:r>
          </a:p>
          <a:p>
            <a:endParaRPr lang="en-US" dirty="0"/>
          </a:p>
          <a:p>
            <a:r>
              <a:rPr lang="en-US" dirty="0"/>
              <a:t>Ask participants to have their rubric, Principal Handbook, highlighter and pen ready. </a:t>
            </a:r>
          </a:p>
          <a:p>
            <a:endParaRPr lang="en-US" dirty="0"/>
          </a:p>
          <a:p>
            <a:r>
              <a:rPr lang="en-US" b="1" dirty="0"/>
              <a:t>We will start with an “I do” or a “See It” in action activity. Turn to Domain 1 – School Leadership and Planning, and Indicator 1.1 – Ethics and Standards. </a:t>
            </a:r>
          </a:p>
          <a:p>
            <a:endParaRPr lang="en-US" b="1" dirty="0"/>
          </a:p>
          <a:p>
            <a:r>
              <a:rPr lang="en-US" b="1" dirty="0"/>
              <a:t>Using the highlighter, I’m looking at Domain 1 and will highlight the essence of this domain, which is school leadership and planning. </a:t>
            </a:r>
          </a:p>
          <a:p>
            <a:endParaRPr lang="en-US" b="1" dirty="0"/>
          </a:p>
          <a:p>
            <a:r>
              <a:rPr lang="en-US" b="1" dirty="0"/>
              <a:t>Moving down to the indicator, it reads: Indicator 1.1 – Ethics and Standards – Adheres to and applies the Code of Ethics and Standard Practices for Texas Educators.  I’m going to highlight Code of Ethics and Standard Practices to indicate that this is the focus of the indicator. </a:t>
            </a:r>
          </a:p>
          <a:p>
            <a:endParaRPr lang="en-US" b="1" dirty="0"/>
          </a:p>
          <a:p>
            <a:r>
              <a:rPr lang="en-US" b="1" dirty="0"/>
              <a:t>Next, we will look at the descriptors or practices for each performance level of this indicator. Starting with Developing and moving towards the left, it reads “Understands and adheres to the Code of Ethics and Standard Practices for Texas Educators. </a:t>
            </a:r>
          </a:p>
          <a:p>
            <a:r>
              <a:rPr lang="en-US" b="1" dirty="0"/>
              <a:t>I highlighted the key words. </a:t>
            </a:r>
          </a:p>
          <a:p>
            <a:endParaRPr lang="en-US" b="1" dirty="0"/>
          </a:p>
          <a:p>
            <a:r>
              <a:rPr lang="en-US" b="1" dirty="0"/>
              <a:t>Shifting to the Proficient level, it reads “Develops and implements processes to regularly address ethical behaviors, and quality practices that are professional and student-centered.” Again, I highlight the changes and make note of “regularly”.</a:t>
            </a:r>
          </a:p>
          <a:p>
            <a:endParaRPr lang="en-US" b="1" dirty="0"/>
          </a:p>
          <a:p>
            <a:r>
              <a:rPr lang="en-US" b="1" dirty="0"/>
              <a:t>In the Accomplished level, I highlight “Collaborates with leadership teams to consistently develop and monitor strategies which….” Two words that stand out are consistently and fully. </a:t>
            </a:r>
          </a:p>
          <a:p>
            <a:endParaRPr lang="en-US" b="1" dirty="0"/>
          </a:p>
          <a:p>
            <a:r>
              <a:rPr lang="en-US" b="1" dirty="0"/>
              <a:t>In the Distinguished level, I highlight “Actively leads, shares, and models related policy, ethics, and standards of practice to build capacity with other district and campus leaders. “ The practice here is a heightened level of implementation with a larger system impact. </a:t>
            </a:r>
          </a:p>
        </p:txBody>
      </p:sp>
      <p:sp>
        <p:nvSpPr>
          <p:cNvPr id="4" name="Slide Number Placeholder 3"/>
          <p:cNvSpPr>
            <a:spLocks noGrp="1"/>
          </p:cNvSpPr>
          <p:nvPr>
            <p:ph type="sldNum" sz="quarter" idx="5"/>
          </p:nvPr>
        </p:nvSpPr>
        <p:spPr/>
        <p:txBody>
          <a:bodyPr/>
          <a:lstStyle/>
          <a:p>
            <a:fld id="{43EECFA3-1471-4CA6-912C-C72B25F838FE}" type="slidenum">
              <a:rPr lang="en-US" smtClean="0"/>
              <a:t>15</a:t>
            </a:fld>
            <a:endParaRPr lang="en-US" dirty="0"/>
          </a:p>
        </p:txBody>
      </p:sp>
    </p:spTree>
    <p:extLst>
      <p:ext uri="{BB962C8B-B14F-4D97-AF65-F5344CB8AC3E}">
        <p14:creationId xmlns:p14="http://schemas.microsoft.com/office/powerpoint/2010/main" val="1922193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9:05 – 9:13</a:t>
            </a:r>
          </a:p>
          <a:p>
            <a:endParaRPr lang="en-US" dirty="0"/>
          </a:p>
          <a:p>
            <a:r>
              <a:rPr lang="en-US" dirty="0"/>
              <a:t>Participants unpack Domain 1 per the slide. </a:t>
            </a:r>
          </a:p>
        </p:txBody>
      </p:sp>
      <p:sp>
        <p:nvSpPr>
          <p:cNvPr id="4" name="Slide Number Placeholder 3"/>
          <p:cNvSpPr>
            <a:spLocks noGrp="1"/>
          </p:cNvSpPr>
          <p:nvPr>
            <p:ph type="sldNum" sz="quarter" idx="5"/>
          </p:nvPr>
        </p:nvSpPr>
        <p:spPr/>
        <p:txBody>
          <a:bodyPr/>
          <a:lstStyle/>
          <a:p>
            <a:fld id="{43EECFA3-1471-4CA6-912C-C72B25F838FE}" type="slidenum">
              <a:rPr lang="en-US" smtClean="0"/>
              <a:t>16</a:t>
            </a:fld>
            <a:endParaRPr lang="en-US" dirty="0"/>
          </a:p>
        </p:txBody>
      </p:sp>
    </p:spTree>
    <p:extLst>
      <p:ext uri="{BB962C8B-B14F-4D97-AF65-F5344CB8AC3E}">
        <p14:creationId xmlns:p14="http://schemas.microsoft.com/office/powerpoint/2010/main" val="605479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9:13 – 9:23</a:t>
            </a:r>
          </a:p>
          <a:p>
            <a:endParaRPr lang="en-US" dirty="0"/>
          </a:p>
          <a:p>
            <a:r>
              <a:rPr lang="en-US" dirty="0"/>
              <a:t>Participants debrief in breakout groups.  If using Zoom, use breakout rooms to cold call groups and share when they return. </a:t>
            </a:r>
          </a:p>
          <a:p>
            <a:endParaRPr lang="en-US" dirty="0"/>
          </a:p>
          <a:p>
            <a:r>
              <a:rPr lang="en-US" dirty="0"/>
              <a:t>9:23 – 9:26 Whole Group Debrief</a:t>
            </a:r>
          </a:p>
        </p:txBody>
      </p:sp>
      <p:sp>
        <p:nvSpPr>
          <p:cNvPr id="4" name="Slide Number Placeholder 3"/>
          <p:cNvSpPr>
            <a:spLocks noGrp="1"/>
          </p:cNvSpPr>
          <p:nvPr>
            <p:ph type="sldNum" sz="quarter" idx="5"/>
          </p:nvPr>
        </p:nvSpPr>
        <p:spPr/>
        <p:txBody>
          <a:bodyPr/>
          <a:lstStyle/>
          <a:p>
            <a:fld id="{43EECFA3-1471-4CA6-912C-C72B25F838FE}" type="slidenum">
              <a:rPr lang="en-US" smtClean="0"/>
              <a:t>17</a:t>
            </a:fld>
            <a:endParaRPr lang="en-US" dirty="0"/>
          </a:p>
        </p:txBody>
      </p:sp>
    </p:spTree>
    <p:extLst>
      <p:ext uri="{BB962C8B-B14F-4D97-AF65-F5344CB8AC3E}">
        <p14:creationId xmlns:p14="http://schemas.microsoft.com/office/powerpoint/2010/main" val="514115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9:26 – 9:28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slide. </a:t>
            </a:r>
          </a:p>
          <a:p>
            <a:endParaRPr lang="en-US" dirty="0"/>
          </a:p>
        </p:txBody>
      </p:sp>
      <p:sp>
        <p:nvSpPr>
          <p:cNvPr id="4" name="Slide Number Placeholder 3"/>
          <p:cNvSpPr>
            <a:spLocks noGrp="1"/>
          </p:cNvSpPr>
          <p:nvPr>
            <p:ph type="sldNum" sz="quarter" idx="5"/>
          </p:nvPr>
        </p:nvSpPr>
        <p:spPr/>
        <p:txBody>
          <a:bodyPr/>
          <a:lstStyle/>
          <a:p>
            <a:fld id="{43EECFA3-1471-4CA6-912C-C72B25F838FE}" type="slidenum">
              <a:rPr lang="en-US" smtClean="0"/>
              <a:t>18</a:t>
            </a:fld>
            <a:endParaRPr lang="en-US" dirty="0"/>
          </a:p>
        </p:txBody>
      </p:sp>
    </p:spTree>
    <p:extLst>
      <p:ext uri="{BB962C8B-B14F-4D97-AF65-F5344CB8AC3E}">
        <p14:creationId xmlns:p14="http://schemas.microsoft.com/office/powerpoint/2010/main" val="3679530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9:28 – 9:29 </a:t>
            </a:r>
          </a:p>
          <a:p>
            <a:endParaRPr lang="en-US" dirty="0"/>
          </a:p>
          <a:p>
            <a:r>
              <a:rPr lang="en-US" dirty="0"/>
              <a:t>Introduce the Principal Handbook. </a:t>
            </a:r>
          </a:p>
        </p:txBody>
      </p:sp>
      <p:sp>
        <p:nvSpPr>
          <p:cNvPr id="4" name="Slide Number Placeholder 3"/>
          <p:cNvSpPr>
            <a:spLocks noGrp="1"/>
          </p:cNvSpPr>
          <p:nvPr>
            <p:ph type="sldNum" sz="quarter" idx="5"/>
          </p:nvPr>
        </p:nvSpPr>
        <p:spPr/>
        <p:txBody>
          <a:bodyPr/>
          <a:lstStyle/>
          <a:p>
            <a:fld id="{43EECFA3-1471-4CA6-912C-C72B25F838FE}" type="slidenum">
              <a:rPr lang="en-US" smtClean="0"/>
              <a:t>19</a:t>
            </a:fld>
            <a:endParaRPr lang="en-US" dirty="0"/>
          </a:p>
        </p:txBody>
      </p:sp>
    </p:spTree>
    <p:extLst>
      <p:ext uri="{BB962C8B-B14F-4D97-AF65-F5344CB8AC3E}">
        <p14:creationId xmlns:p14="http://schemas.microsoft.com/office/powerpoint/2010/main" val="179313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600"/>
              </a:spcAft>
            </a:pPr>
            <a:r>
              <a:rPr lang="en-US" b="0" dirty="0"/>
              <a:t>8:33 – 8:35</a:t>
            </a:r>
          </a:p>
          <a:p>
            <a:pPr>
              <a:spcBef>
                <a:spcPts val="0"/>
              </a:spcBef>
              <a:spcAft>
                <a:spcPts val="600"/>
              </a:spcAft>
            </a:pPr>
            <a:endParaRPr lang="en-US" b="0" dirty="0"/>
          </a:p>
          <a:p>
            <a:pPr>
              <a:spcBef>
                <a:spcPts val="0"/>
              </a:spcBef>
              <a:spcAft>
                <a:spcPts val="600"/>
              </a:spcAft>
            </a:pPr>
            <a:r>
              <a:rPr lang="en-US" b="0" dirty="0"/>
              <a:t>Read</a:t>
            </a:r>
            <a:r>
              <a:rPr lang="en-US" b="0" baseline="0" dirty="0"/>
              <a:t> through slide:</a:t>
            </a:r>
            <a:endParaRPr lang="en-US" b="0" dirty="0"/>
          </a:p>
          <a:p>
            <a:pPr>
              <a:spcBef>
                <a:spcPts val="0"/>
              </a:spcBef>
              <a:spcAft>
                <a:spcPts val="600"/>
              </a:spcAft>
            </a:pPr>
            <a:endParaRPr lang="en-US" b="1" dirty="0"/>
          </a:p>
          <a:p>
            <a:pPr>
              <a:spcBef>
                <a:spcPts val="0"/>
              </a:spcBef>
              <a:spcAft>
                <a:spcPts val="600"/>
              </a:spcAft>
            </a:pPr>
            <a:r>
              <a:rPr lang="en-US" b="1" dirty="0"/>
              <a:t>The purpose of this orientation module is to ensure that Principals will understand:</a:t>
            </a:r>
          </a:p>
          <a:p>
            <a:pPr marL="796925" lvl="1" indent="-339725">
              <a:spcBef>
                <a:spcPts val="0"/>
              </a:spcBef>
              <a:spcAft>
                <a:spcPts val="600"/>
              </a:spcAft>
              <a:buFont typeface="+mj-lt"/>
              <a:buAutoNum type="arabicPeriod"/>
            </a:pPr>
            <a:r>
              <a:rPr lang="en-US" b="1" dirty="0"/>
              <a:t>The T-PESS evaluation system </a:t>
            </a:r>
          </a:p>
          <a:p>
            <a:pPr marL="796925" lvl="1" indent="-339725">
              <a:spcBef>
                <a:spcPts val="0"/>
              </a:spcBef>
              <a:spcAft>
                <a:spcPts val="600"/>
              </a:spcAft>
              <a:buFont typeface="+mj-lt"/>
              <a:buAutoNum type="arabicPeriod"/>
            </a:pPr>
            <a:r>
              <a:rPr lang="en-US" b="1" dirty="0"/>
              <a:t>Expectations for Principals/Appraisees</a:t>
            </a:r>
          </a:p>
          <a:p>
            <a:pPr marL="796925" lvl="1" indent="-339725">
              <a:spcBef>
                <a:spcPts val="0"/>
              </a:spcBef>
              <a:spcAft>
                <a:spcPts val="600"/>
              </a:spcAft>
              <a:buFont typeface="+mj-lt"/>
              <a:buAutoNum type="arabicPeriod"/>
            </a:pPr>
            <a:r>
              <a:rPr lang="en-US" b="1" dirty="0"/>
              <a:t>How performance will be measured on the rubric</a:t>
            </a:r>
          </a:p>
          <a:p>
            <a:pPr marL="796925" lvl="1" indent="-339725">
              <a:spcBef>
                <a:spcPts val="0"/>
              </a:spcBef>
              <a:spcAft>
                <a:spcPts val="600"/>
              </a:spcAft>
              <a:buFont typeface="+mj-lt"/>
              <a:buAutoNum type="arabicPeriod"/>
            </a:pPr>
            <a:r>
              <a:rPr lang="en-US" b="1" dirty="0"/>
              <a:t>How to use the respective materials (forms, etc.)</a:t>
            </a:r>
          </a:p>
          <a:p>
            <a:pPr marL="796925" lvl="1" indent="-339725">
              <a:spcBef>
                <a:spcPts val="0"/>
              </a:spcBef>
              <a:spcAft>
                <a:spcPts val="600"/>
              </a:spcAft>
              <a:buFont typeface="+mj-lt"/>
              <a:buAutoNum type="arabicPeriod"/>
            </a:pPr>
            <a:r>
              <a:rPr lang="en-US" b="1" dirty="0"/>
              <a:t>The T-PESS process is annual and on-going:  BOY, MOY &amp; EOY </a:t>
            </a:r>
          </a:p>
          <a:p>
            <a:pPr marL="796925" lvl="1" indent="-339725">
              <a:spcBef>
                <a:spcPts val="0"/>
              </a:spcBef>
              <a:spcAft>
                <a:spcPts val="600"/>
              </a:spcAft>
              <a:buFont typeface="+mj-lt"/>
              <a:buAutoNum type="arabicPeriod"/>
            </a:pPr>
            <a:r>
              <a:rPr lang="en-US" b="1" dirty="0"/>
              <a:t>The T-PESS process designed to promote professional growth</a:t>
            </a:r>
          </a:p>
          <a:p>
            <a:endParaRPr lang="en-US" dirty="0"/>
          </a:p>
        </p:txBody>
      </p:sp>
      <p:sp>
        <p:nvSpPr>
          <p:cNvPr id="4" name="Slide Number Placeholder 3"/>
          <p:cNvSpPr>
            <a:spLocks noGrp="1"/>
          </p:cNvSpPr>
          <p:nvPr>
            <p:ph type="sldNum" sz="quarter" idx="10"/>
          </p:nvPr>
        </p:nvSpPr>
        <p:spPr/>
        <p:txBody>
          <a:bodyPr/>
          <a:lstStyle/>
          <a:p>
            <a:pPr>
              <a:defRPr/>
            </a:pPr>
            <a:fld id="{6CC7DECC-E050-483A-8E75-490F58058DDF}" type="slidenum">
              <a:rPr lang="en-US" smtClean="0"/>
              <a:pPr>
                <a:defRPr/>
              </a:pPr>
              <a:t>2</a:t>
            </a:fld>
            <a:endParaRPr lang="en-US" dirty="0"/>
          </a:p>
        </p:txBody>
      </p:sp>
      <p:sp>
        <p:nvSpPr>
          <p:cNvPr id="5" name="Date Placeholder 4"/>
          <p:cNvSpPr>
            <a:spLocks noGrp="1"/>
          </p:cNvSpPr>
          <p:nvPr>
            <p:ph type="dt" idx="11"/>
          </p:nvPr>
        </p:nvSpPr>
        <p:spPr>
          <a:xfrm>
            <a:off x="3970938" y="0"/>
            <a:ext cx="3037840" cy="466434"/>
          </a:xfrm>
          <a:prstGeom prst="rect">
            <a:avLst/>
          </a:prstGeom>
        </p:spPr>
        <p:txBody>
          <a:bodyPr/>
          <a:lstStyle/>
          <a:p>
            <a:r>
              <a:rPr lang="en-US" dirty="0"/>
              <a:t>9/2016</a:t>
            </a:r>
          </a:p>
        </p:txBody>
      </p:sp>
      <p:sp>
        <p:nvSpPr>
          <p:cNvPr id="6" name="Header Placeholder 5"/>
          <p:cNvSpPr>
            <a:spLocks noGrp="1"/>
          </p:cNvSpPr>
          <p:nvPr>
            <p:ph type="hdr" sz="quarter" idx="12"/>
          </p:nvPr>
        </p:nvSpPr>
        <p:spPr>
          <a:xfrm>
            <a:off x="0" y="0"/>
            <a:ext cx="3037840" cy="466434"/>
          </a:xfrm>
          <a:prstGeom prst="rect">
            <a:avLst/>
          </a:prstGeom>
        </p:spPr>
        <p:txBody>
          <a:bodyPr/>
          <a:lstStyle/>
          <a:p>
            <a:r>
              <a:rPr lang="en-US" dirty="0"/>
              <a:t>Principal Orientation-PPT</a:t>
            </a:r>
          </a:p>
        </p:txBody>
      </p:sp>
      <p:sp>
        <p:nvSpPr>
          <p:cNvPr id="7" name="TextBox 6">
            <a:extLst>
              <a:ext uri="{FF2B5EF4-FFF2-40B4-BE49-F238E27FC236}">
                <a16:creationId xmlns:a16="http://schemas.microsoft.com/office/drawing/2014/main" id="{A2E91C8F-D738-4BE8-9DCC-BB346D08F37C}"/>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40184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9:29 – 9:33</a:t>
            </a:r>
          </a:p>
          <a:p>
            <a:endParaRPr lang="en-US" dirty="0"/>
          </a:p>
          <a:p>
            <a:r>
              <a:rPr lang="en-US" dirty="0"/>
              <a:t>Process per the slide. Reassign participants to the same breakout groups. </a:t>
            </a:r>
          </a:p>
          <a:p>
            <a:endParaRPr lang="en-US" dirty="0"/>
          </a:p>
          <a:p>
            <a:endParaRPr lang="en-US" dirty="0"/>
          </a:p>
        </p:txBody>
      </p:sp>
      <p:sp>
        <p:nvSpPr>
          <p:cNvPr id="4" name="Slide Number Placeholder 3"/>
          <p:cNvSpPr>
            <a:spLocks noGrp="1"/>
          </p:cNvSpPr>
          <p:nvPr>
            <p:ph type="sldNum" sz="quarter" idx="5"/>
          </p:nvPr>
        </p:nvSpPr>
        <p:spPr/>
        <p:txBody>
          <a:bodyPr/>
          <a:lstStyle/>
          <a:p>
            <a:fld id="{43EECFA3-1471-4CA6-912C-C72B25F838FE}" type="slidenum">
              <a:rPr lang="en-US" smtClean="0"/>
              <a:t>20</a:t>
            </a:fld>
            <a:endParaRPr lang="en-US" dirty="0"/>
          </a:p>
        </p:txBody>
      </p:sp>
    </p:spTree>
    <p:extLst>
      <p:ext uri="{BB962C8B-B14F-4D97-AF65-F5344CB8AC3E}">
        <p14:creationId xmlns:p14="http://schemas.microsoft.com/office/powerpoint/2010/main" val="2542422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9:33 – 9:35</a:t>
            </a:r>
          </a:p>
          <a:p>
            <a:endParaRPr lang="en-US" dirty="0"/>
          </a:p>
          <a:p>
            <a:r>
              <a:rPr lang="en-US" dirty="0"/>
              <a:t>Have participants read and cold call to share reflections. </a:t>
            </a:r>
          </a:p>
        </p:txBody>
      </p:sp>
      <p:sp>
        <p:nvSpPr>
          <p:cNvPr id="4" name="Slide Number Placeholder 3"/>
          <p:cNvSpPr>
            <a:spLocks noGrp="1"/>
          </p:cNvSpPr>
          <p:nvPr>
            <p:ph type="sldNum" sz="quarter" idx="5"/>
          </p:nvPr>
        </p:nvSpPr>
        <p:spPr/>
        <p:txBody>
          <a:bodyPr/>
          <a:lstStyle/>
          <a:p>
            <a:fld id="{43EECFA3-1471-4CA6-912C-C72B25F838FE}" type="slidenum">
              <a:rPr lang="en-US" smtClean="0"/>
              <a:t>21</a:t>
            </a:fld>
            <a:endParaRPr lang="en-US" dirty="0"/>
          </a:p>
        </p:txBody>
      </p:sp>
    </p:spTree>
    <p:extLst>
      <p:ext uri="{BB962C8B-B14F-4D97-AF65-F5344CB8AC3E}">
        <p14:creationId xmlns:p14="http://schemas.microsoft.com/office/powerpoint/2010/main" val="3963500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9:35 – 9:42</a:t>
            </a:r>
          </a:p>
          <a:p>
            <a:endParaRPr lang="en-US" dirty="0"/>
          </a:p>
          <a:p>
            <a:r>
              <a:rPr lang="en-US" dirty="0"/>
              <a:t>Following Break – Begin to process Domain 2 using the same processes as Domain 1. </a:t>
            </a:r>
          </a:p>
        </p:txBody>
      </p:sp>
      <p:sp>
        <p:nvSpPr>
          <p:cNvPr id="4" name="Slide Number Placeholder 3"/>
          <p:cNvSpPr>
            <a:spLocks noGrp="1"/>
          </p:cNvSpPr>
          <p:nvPr>
            <p:ph type="sldNum" sz="quarter" idx="5"/>
          </p:nvPr>
        </p:nvSpPr>
        <p:spPr/>
        <p:txBody>
          <a:bodyPr/>
          <a:lstStyle/>
          <a:p>
            <a:fld id="{43EECFA3-1471-4CA6-912C-C72B25F838FE}" type="slidenum">
              <a:rPr lang="en-US" smtClean="0"/>
              <a:t>22</a:t>
            </a:fld>
            <a:endParaRPr lang="en-US" dirty="0"/>
          </a:p>
        </p:txBody>
      </p:sp>
    </p:spTree>
    <p:extLst>
      <p:ext uri="{BB962C8B-B14F-4D97-AF65-F5344CB8AC3E}">
        <p14:creationId xmlns:p14="http://schemas.microsoft.com/office/powerpoint/2010/main" val="2916794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9:42 – 9:50</a:t>
            </a:r>
          </a:p>
          <a:p>
            <a:endParaRPr lang="en-US" dirty="0"/>
          </a:p>
          <a:p>
            <a:r>
              <a:rPr lang="en-US" dirty="0"/>
              <a:t>Process per the slide in breakout rooms. </a:t>
            </a:r>
          </a:p>
        </p:txBody>
      </p:sp>
      <p:sp>
        <p:nvSpPr>
          <p:cNvPr id="4" name="Slide Number Placeholder 3"/>
          <p:cNvSpPr>
            <a:spLocks noGrp="1"/>
          </p:cNvSpPr>
          <p:nvPr>
            <p:ph type="sldNum" sz="quarter" idx="5"/>
          </p:nvPr>
        </p:nvSpPr>
        <p:spPr/>
        <p:txBody>
          <a:bodyPr/>
          <a:lstStyle/>
          <a:p>
            <a:fld id="{43EECFA3-1471-4CA6-912C-C72B25F838FE}" type="slidenum">
              <a:rPr lang="en-US" smtClean="0"/>
              <a:t>23</a:t>
            </a:fld>
            <a:endParaRPr lang="en-US" dirty="0"/>
          </a:p>
        </p:txBody>
      </p:sp>
    </p:spTree>
    <p:extLst>
      <p:ext uri="{BB962C8B-B14F-4D97-AF65-F5344CB8AC3E}">
        <p14:creationId xmlns:p14="http://schemas.microsoft.com/office/powerpoint/2010/main" val="4226969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9:50 – 9:51</a:t>
            </a:r>
          </a:p>
          <a:p>
            <a:endParaRPr lang="en-US" dirty="0"/>
          </a:p>
          <a:p>
            <a:r>
              <a:rPr lang="en-US" dirty="0"/>
              <a:t>Refer to this section of the Principal Handbook. </a:t>
            </a:r>
          </a:p>
          <a:p>
            <a:endParaRPr lang="en-US" dirty="0"/>
          </a:p>
          <a:p>
            <a:endParaRPr lang="en-US" dirty="0"/>
          </a:p>
        </p:txBody>
      </p:sp>
      <p:sp>
        <p:nvSpPr>
          <p:cNvPr id="4" name="Slide Number Placeholder 3"/>
          <p:cNvSpPr>
            <a:spLocks noGrp="1"/>
          </p:cNvSpPr>
          <p:nvPr>
            <p:ph type="sldNum" sz="quarter" idx="5"/>
          </p:nvPr>
        </p:nvSpPr>
        <p:spPr/>
        <p:txBody>
          <a:bodyPr/>
          <a:lstStyle/>
          <a:p>
            <a:fld id="{43EECFA3-1471-4CA6-912C-C72B25F838FE}" type="slidenum">
              <a:rPr lang="en-US" smtClean="0"/>
              <a:t>24</a:t>
            </a:fld>
            <a:endParaRPr lang="en-US" dirty="0"/>
          </a:p>
        </p:txBody>
      </p:sp>
    </p:spTree>
    <p:extLst>
      <p:ext uri="{BB962C8B-B14F-4D97-AF65-F5344CB8AC3E}">
        <p14:creationId xmlns:p14="http://schemas.microsoft.com/office/powerpoint/2010/main" val="4016118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9:51-10:00</a:t>
            </a:r>
          </a:p>
          <a:p>
            <a:endParaRPr lang="en-US" dirty="0"/>
          </a:p>
          <a:p>
            <a:r>
              <a:rPr lang="en-US" dirty="0"/>
              <a:t>Process per the slide. Send participants to the same breakout rooms as Domain 1. </a:t>
            </a:r>
          </a:p>
        </p:txBody>
      </p:sp>
      <p:sp>
        <p:nvSpPr>
          <p:cNvPr id="4" name="Slide Number Placeholder 3"/>
          <p:cNvSpPr>
            <a:spLocks noGrp="1"/>
          </p:cNvSpPr>
          <p:nvPr>
            <p:ph type="sldNum" sz="quarter" idx="5"/>
          </p:nvPr>
        </p:nvSpPr>
        <p:spPr/>
        <p:txBody>
          <a:bodyPr/>
          <a:lstStyle/>
          <a:p>
            <a:fld id="{43EECFA3-1471-4CA6-912C-C72B25F838FE}" type="slidenum">
              <a:rPr lang="en-US" smtClean="0"/>
              <a:t>25</a:t>
            </a:fld>
            <a:endParaRPr lang="en-US" dirty="0"/>
          </a:p>
        </p:txBody>
      </p:sp>
    </p:spTree>
    <p:extLst>
      <p:ext uri="{BB962C8B-B14F-4D97-AF65-F5344CB8AC3E}">
        <p14:creationId xmlns:p14="http://schemas.microsoft.com/office/powerpoint/2010/main" val="1641723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10:00 – 10:02</a:t>
            </a:r>
          </a:p>
          <a:p>
            <a:endParaRPr lang="en-US" dirty="0"/>
          </a:p>
          <a:p>
            <a:r>
              <a:rPr lang="en-US" dirty="0"/>
              <a:t>Process per the slide.  </a:t>
            </a:r>
          </a:p>
        </p:txBody>
      </p:sp>
      <p:sp>
        <p:nvSpPr>
          <p:cNvPr id="4" name="Slide Number Placeholder 3"/>
          <p:cNvSpPr>
            <a:spLocks noGrp="1"/>
          </p:cNvSpPr>
          <p:nvPr>
            <p:ph type="sldNum" sz="quarter" idx="5"/>
          </p:nvPr>
        </p:nvSpPr>
        <p:spPr/>
        <p:txBody>
          <a:bodyPr/>
          <a:lstStyle/>
          <a:p>
            <a:fld id="{43EECFA3-1471-4CA6-912C-C72B25F838FE}" type="slidenum">
              <a:rPr lang="en-US" smtClean="0"/>
              <a:t>26</a:t>
            </a:fld>
            <a:endParaRPr lang="en-US" dirty="0"/>
          </a:p>
        </p:txBody>
      </p:sp>
    </p:spTree>
    <p:extLst>
      <p:ext uri="{BB962C8B-B14F-4D97-AF65-F5344CB8AC3E}">
        <p14:creationId xmlns:p14="http://schemas.microsoft.com/office/powerpoint/2010/main" val="2718175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10:02 – 10:10</a:t>
            </a:r>
          </a:p>
          <a:p>
            <a:endParaRPr lang="en-US" dirty="0"/>
          </a:p>
          <a:p>
            <a:r>
              <a:rPr lang="en-US" dirty="0"/>
              <a:t>Process per the slide. Send participants into new breakout groups after this analysis.</a:t>
            </a:r>
          </a:p>
        </p:txBody>
      </p:sp>
      <p:sp>
        <p:nvSpPr>
          <p:cNvPr id="4" name="Slide Number Placeholder 3"/>
          <p:cNvSpPr>
            <a:spLocks noGrp="1"/>
          </p:cNvSpPr>
          <p:nvPr>
            <p:ph type="sldNum" sz="quarter" idx="5"/>
          </p:nvPr>
        </p:nvSpPr>
        <p:spPr/>
        <p:txBody>
          <a:bodyPr/>
          <a:lstStyle/>
          <a:p>
            <a:fld id="{43EECFA3-1471-4CA6-912C-C72B25F838FE}" type="slidenum">
              <a:rPr lang="en-US" smtClean="0"/>
              <a:t>27</a:t>
            </a:fld>
            <a:endParaRPr lang="en-US" dirty="0"/>
          </a:p>
        </p:txBody>
      </p:sp>
    </p:spTree>
    <p:extLst>
      <p:ext uri="{BB962C8B-B14F-4D97-AF65-F5344CB8AC3E}">
        <p14:creationId xmlns:p14="http://schemas.microsoft.com/office/powerpoint/2010/main" val="3988228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10:10 – 10:20</a:t>
            </a:r>
          </a:p>
          <a:p>
            <a:endParaRPr lang="en-US" dirty="0"/>
          </a:p>
          <a:p>
            <a:r>
              <a:rPr lang="en-US" dirty="0"/>
              <a:t>Process per the slide and send participants into new breakout rooms for this Domain and Domain 4. </a:t>
            </a:r>
          </a:p>
        </p:txBody>
      </p:sp>
      <p:sp>
        <p:nvSpPr>
          <p:cNvPr id="4" name="Slide Number Placeholder 3"/>
          <p:cNvSpPr>
            <a:spLocks noGrp="1"/>
          </p:cNvSpPr>
          <p:nvPr>
            <p:ph type="sldNum" sz="quarter" idx="5"/>
          </p:nvPr>
        </p:nvSpPr>
        <p:spPr/>
        <p:txBody>
          <a:bodyPr/>
          <a:lstStyle/>
          <a:p>
            <a:fld id="{43EECFA3-1471-4CA6-912C-C72B25F838FE}" type="slidenum">
              <a:rPr lang="en-US" smtClean="0"/>
              <a:t>28</a:t>
            </a:fld>
            <a:endParaRPr lang="en-US" dirty="0"/>
          </a:p>
        </p:txBody>
      </p:sp>
    </p:spTree>
    <p:extLst>
      <p:ext uri="{BB962C8B-B14F-4D97-AF65-F5344CB8AC3E}">
        <p14:creationId xmlns:p14="http://schemas.microsoft.com/office/powerpoint/2010/main" val="3160705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10:20 – 10:21</a:t>
            </a:r>
          </a:p>
          <a:p>
            <a:endParaRPr lang="en-US" dirty="0"/>
          </a:p>
          <a:p>
            <a:r>
              <a:rPr lang="en-US" dirty="0"/>
              <a:t>Direct participants to this section of the Principal Handbook. </a:t>
            </a:r>
          </a:p>
        </p:txBody>
      </p:sp>
      <p:sp>
        <p:nvSpPr>
          <p:cNvPr id="4" name="Slide Number Placeholder 3"/>
          <p:cNvSpPr>
            <a:spLocks noGrp="1"/>
          </p:cNvSpPr>
          <p:nvPr>
            <p:ph type="sldNum" sz="quarter" idx="5"/>
          </p:nvPr>
        </p:nvSpPr>
        <p:spPr/>
        <p:txBody>
          <a:bodyPr/>
          <a:lstStyle/>
          <a:p>
            <a:fld id="{43EECFA3-1471-4CA6-912C-C72B25F838FE}" type="slidenum">
              <a:rPr lang="en-US" smtClean="0"/>
              <a:t>29</a:t>
            </a:fld>
            <a:endParaRPr lang="en-US" dirty="0"/>
          </a:p>
        </p:txBody>
      </p:sp>
    </p:spTree>
    <p:extLst>
      <p:ext uri="{BB962C8B-B14F-4D97-AF65-F5344CB8AC3E}">
        <p14:creationId xmlns:p14="http://schemas.microsoft.com/office/powerpoint/2010/main" val="266211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8:35-8:37</a:t>
            </a:r>
          </a:p>
          <a:p>
            <a:endParaRPr lang="en-US" dirty="0"/>
          </a:p>
          <a:p>
            <a:r>
              <a:rPr lang="en-US" dirty="0"/>
              <a:t>(Participants should have copies of the materials.)</a:t>
            </a:r>
          </a:p>
          <a:p>
            <a:endParaRPr lang="en-US" dirty="0"/>
          </a:p>
          <a:p>
            <a:r>
              <a:rPr lang="en-US" dirty="0"/>
              <a:t>Make sure participants have these materials, plus a highlighter. </a:t>
            </a:r>
          </a:p>
        </p:txBody>
      </p:sp>
      <p:sp>
        <p:nvSpPr>
          <p:cNvPr id="4" name="Slide Number Placeholder 3"/>
          <p:cNvSpPr>
            <a:spLocks noGrp="1"/>
          </p:cNvSpPr>
          <p:nvPr>
            <p:ph type="sldNum" sz="quarter" idx="5"/>
          </p:nvPr>
        </p:nvSpPr>
        <p:spPr/>
        <p:txBody>
          <a:bodyPr/>
          <a:lstStyle/>
          <a:p>
            <a:fld id="{43EECFA3-1471-4CA6-912C-C72B25F838FE}" type="slidenum">
              <a:rPr lang="en-US" smtClean="0"/>
              <a:t>3</a:t>
            </a:fld>
            <a:endParaRPr lang="en-US" dirty="0"/>
          </a:p>
        </p:txBody>
      </p:sp>
    </p:spTree>
    <p:extLst>
      <p:ext uri="{BB962C8B-B14F-4D97-AF65-F5344CB8AC3E}">
        <p14:creationId xmlns:p14="http://schemas.microsoft.com/office/powerpoint/2010/main" val="2153380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10:21 – 10:27</a:t>
            </a:r>
          </a:p>
          <a:p>
            <a:endParaRPr lang="en-US" dirty="0"/>
          </a:p>
          <a:p>
            <a:r>
              <a:rPr lang="en-US" dirty="0"/>
              <a:t>Process per the slide. Send participants back to breakrooms to process. </a:t>
            </a:r>
          </a:p>
        </p:txBody>
      </p:sp>
      <p:sp>
        <p:nvSpPr>
          <p:cNvPr id="4" name="Slide Number Placeholder 3"/>
          <p:cNvSpPr>
            <a:spLocks noGrp="1"/>
          </p:cNvSpPr>
          <p:nvPr>
            <p:ph type="sldNum" sz="quarter" idx="5"/>
          </p:nvPr>
        </p:nvSpPr>
        <p:spPr/>
        <p:txBody>
          <a:bodyPr/>
          <a:lstStyle/>
          <a:p>
            <a:fld id="{43EECFA3-1471-4CA6-912C-C72B25F838FE}" type="slidenum">
              <a:rPr lang="en-US" smtClean="0"/>
              <a:t>30</a:t>
            </a:fld>
            <a:endParaRPr lang="en-US" dirty="0"/>
          </a:p>
        </p:txBody>
      </p:sp>
    </p:spTree>
    <p:extLst>
      <p:ext uri="{BB962C8B-B14F-4D97-AF65-F5344CB8AC3E}">
        <p14:creationId xmlns:p14="http://schemas.microsoft.com/office/powerpoint/2010/main" val="21360448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10:27 – 10:29</a:t>
            </a:r>
          </a:p>
          <a:p>
            <a:endParaRPr lang="en-US" dirty="0"/>
          </a:p>
          <a:p>
            <a:r>
              <a:rPr lang="en-US" dirty="0"/>
              <a:t>Process per the slide. </a:t>
            </a:r>
          </a:p>
        </p:txBody>
      </p:sp>
      <p:sp>
        <p:nvSpPr>
          <p:cNvPr id="4" name="Slide Number Placeholder 3"/>
          <p:cNvSpPr>
            <a:spLocks noGrp="1"/>
          </p:cNvSpPr>
          <p:nvPr>
            <p:ph type="sldNum" sz="quarter" idx="5"/>
          </p:nvPr>
        </p:nvSpPr>
        <p:spPr/>
        <p:txBody>
          <a:bodyPr/>
          <a:lstStyle/>
          <a:p>
            <a:fld id="{43EECFA3-1471-4CA6-912C-C72B25F838FE}" type="slidenum">
              <a:rPr lang="en-US" smtClean="0"/>
              <a:t>31</a:t>
            </a:fld>
            <a:endParaRPr lang="en-US" dirty="0"/>
          </a:p>
        </p:txBody>
      </p:sp>
    </p:spTree>
    <p:extLst>
      <p:ext uri="{BB962C8B-B14F-4D97-AF65-F5344CB8AC3E}">
        <p14:creationId xmlns:p14="http://schemas.microsoft.com/office/powerpoint/2010/main" val="3831514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10:29 – 10:33</a:t>
            </a:r>
          </a:p>
          <a:p>
            <a:endParaRPr lang="en-US" dirty="0"/>
          </a:p>
          <a:p>
            <a:r>
              <a:rPr lang="en-US" dirty="0"/>
              <a:t>Process per the side for Domain 4. </a:t>
            </a:r>
          </a:p>
        </p:txBody>
      </p:sp>
      <p:sp>
        <p:nvSpPr>
          <p:cNvPr id="4" name="Slide Number Placeholder 3"/>
          <p:cNvSpPr>
            <a:spLocks noGrp="1"/>
          </p:cNvSpPr>
          <p:nvPr>
            <p:ph type="sldNum" sz="quarter" idx="5"/>
          </p:nvPr>
        </p:nvSpPr>
        <p:spPr/>
        <p:txBody>
          <a:bodyPr/>
          <a:lstStyle/>
          <a:p>
            <a:fld id="{43EECFA3-1471-4CA6-912C-C72B25F838FE}" type="slidenum">
              <a:rPr lang="en-US" smtClean="0"/>
              <a:t>32</a:t>
            </a:fld>
            <a:endParaRPr lang="en-US" dirty="0"/>
          </a:p>
        </p:txBody>
      </p:sp>
    </p:spTree>
    <p:extLst>
      <p:ext uri="{BB962C8B-B14F-4D97-AF65-F5344CB8AC3E}">
        <p14:creationId xmlns:p14="http://schemas.microsoft.com/office/powerpoint/2010/main" val="2178552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10:33 – 10:38</a:t>
            </a:r>
          </a:p>
          <a:p>
            <a:endParaRPr lang="en-US" dirty="0"/>
          </a:p>
          <a:p>
            <a:r>
              <a:rPr lang="en-US" dirty="0"/>
              <a:t>Process per the side in breakout rooms and debrief with cold call of breakout numbers. </a:t>
            </a:r>
          </a:p>
        </p:txBody>
      </p:sp>
      <p:sp>
        <p:nvSpPr>
          <p:cNvPr id="4" name="Slide Number Placeholder 3"/>
          <p:cNvSpPr>
            <a:spLocks noGrp="1"/>
          </p:cNvSpPr>
          <p:nvPr>
            <p:ph type="sldNum" sz="quarter" idx="5"/>
          </p:nvPr>
        </p:nvSpPr>
        <p:spPr/>
        <p:txBody>
          <a:bodyPr/>
          <a:lstStyle/>
          <a:p>
            <a:fld id="{43EECFA3-1471-4CA6-912C-C72B25F838FE}" type="slidenum">
              <a:rPr lang="en-US" smtClean="0"/>
              <a:t>33</a:t>
            </a:fld>
            <a:endParaRPr lang="en-US" dirty="0"/>
          </a:p>
        </p:txBody>
      </p:sp>
    </p:spTree>
    <p:extLst>
      <p:ext uri="{BB962C8B-B14F-4D97-AF65-F5344CB8AC3E}">
        <p14:creationId xmlns:p14="http://schemas.microsoft.com/office/powerpoint/2010/main" val="503003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10:39 – 10:39</a:t>
            </a:r>
          </a:p>
          <a:p>
            <a:endParaRPr lang="en-US" dirty="0"/>
          </a:p>
          <a:p>
            <a:r>
              <a:rPr lang="en-US" dirty="0"/>
              <a:t>Direct participants to this section of the Principal Handbook.</a:t>
            </a:r>
          </a:p>
        </p:txBody>
      </p:sp>
      <p:sp>
        <p:nvSpPr>
          <p:cNvPr id="4" name="Slide Number Placeholder 3"/>
          <p:cNvSpPr>
            <a:spLocks noGrp="1"/>
          </p:cNvSpPr>
          <p:nvPr>
            <p:ph type="sldNum" sz="quarter" idx="5"/>
          </p:nvPr>
        </p:nvSpPr>
        <p:spPr/>
        <p:txBody>
          <a:bodyPr/>
          <a:lstStyle/>
          <a:p>
            <a:fld id="{43EECFA3-1471-4CA6-912C-C72B25F838FE}" type="slidenum">
              <a:rPr lang="en-US" smtClean="0"/>
              <a:t>34</a:t>
            </a:fld>
            <a:endParaRPr lang="en-US" dirty="0"/>
          </a:p>
        </p:txBody>
      </p:sp>
    </p:spTree>
    <p:extLst>
      <p:ext uri="{BB962C8B-B14F-4D97-AF65-F5344CB8AC3E}">
        <p14:creationId xmlns:p14="http://schemas.microsoft.com/office/powerpoint/2010/main" val="3705078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10:30 – 10:34</a:t>
            </a:r>
          </a:p>
          <a:p>
            <a:endParaRPr lang="en-US" dirty="0"/>
          </a:p>
          <a:p>
            <a:r>
              <a:rPr lang="en-US" dirty="0"/>
              <a:t>Process per the slide. Use the Nearpod Collaborate Board to post reviews. </a:t>
            </a:r>
          </a:p>
        </p:txBody>
      </p:sp>
      <p:sp>
        <p:nvSpPr>
          <p:cNvPr id="4" name="Slide Number Placeholder 3"/>
          <p:cNvSpPr>
            <a:spLocks noGrp="1"/>
          </p:cNvSpPr>
          <p:nvPr>
            <p:ph type="sldNum" sz="quarter" idx="5"/>
          </p:nvPr>
        </p:nvSpPr>
        <p:spPr/>
        <p:txBody>
          <a:bodyPr/>
          <a:lstStyle/>
          <a:p>
            <a:fld id="{43EECFA3-1471-4CA6-912C-C72B25F838FE}" type="slidenum">
              <a:rPr lang="en-US" smtClean="0"/>
              <a:t>35</a:t>
            </a:fld>
            <a:endParaRPr lang="en-US" dirty="0"/>
          </a:p>
        </p:txBody>
      </p:sp>
    </p:spTree>
    <p:extLst>
      <p:ext uri="{BB962C8B-B14F-4D97-AF65-F5344CB8AC3E}">
        <p14:creationId xmlns:p14="http://schemas.microsoft.com/office/powerpoint/2010/main" val="2450049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10:34- 10:35</a:t>
            </a:r>
          </a:p>
          <a:p>
            <a:endParaRPr lang="en-US" dirty="0"/>
          </a:p>
          <a:p>
            <a:r>
              <a:rPr lang="en-US" dirty="0"/>
              <a:t>Process per the slide. Ask for reflections from participants using the Chat Option (Three people post their names in the chat to volunteer.)</a:t>
            </a:r>
          </a:p>
        </p:txBody>
      </p:sp>
      <p:sp>
        <p:nvSpPr>
          <p:cNvPr id="4" name="Slide Number Placeholder 3"/>
          <p:cNvSpPr>
            <a:spLocks noGrp="1"/>
          </p:cNvSpPr>
          <p:nvPr>
            <p:ph type="sldNum" sz="quarter" idx="5"/>
          </p:nvPr>
        </p:nvSpPr>
        <p:spPr/>
        <p:txBody>
          <a:bodyPr/>
          <a:lstStyle/>
          <a:p>
            <a:fld id="{43EECFA3-1471-4CA6-912C-C72B25F838FE}" type="slidenum">
              <a:rPr lang="en-US" smtClean="0"/>
              <a:t>36</a:t>
            </a:fld>
            <a:endParaRPr lang="en-US" dirty="0"/>
          </a:p>
        </p:txBody>
      </p:sp>
    </p:spTree>
    <p:extLst>
      <p:ext uri="{BB962C8B-B14F-4D97-AF65-F5344CB8AC3E}">
        <p14:creationId xmlns:p14="http://schemas.microsoft.com/office/powerpoint/2010/main" val="3268470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10:35 – 10:47 </a:t>
            </a:r>
          </a:p>
          <a:p>
            <a:endParaRPr lang="en-US" dirty="0"/>
          </a:p>
          <a:p>
            <a:r>
              <a:rPr lang="en-US" dirty="0"/>
              <a:t>Process per the slide and send to third group of breakouts. </a:t>
            </a:r>
          </a:p>
        </p:txBody>
      </p:sp>
      <p:sp>
        <p:nvSpPr>
          <p:cNvPr id="4" name="Slide Number Placeholder 3"/>
          <p:cNvSpPr>
            <a:spLocks noGrp="1"/>
          </p:cNvSpPr>
          <p:nvPr>
            <p:ph type="sldNum" sz="quarter" idx="5"/>
          </p:nvPr>
        </p:nvSpPr>
        <p:spPr/>
        <p:txBody>
          <a:bodyPr/>
          <a:lstStyle/>
          <a:p>
            <a:fld id="{43EECFA3-1471-4CA6-912C-C72B25F838FE}" type="slidenum">
              <a:rPr lang="en-US" smtClean="0"/>
              <a:t>37</a:t>
            </a:fld>
            <a:endParaRPr lang="en-US" dirty="0"/>
          </a:p>
        </p:txBody>
      </p:sp>
    </p:spTree>
    <p:extLst>
      <p:ext uri="{BB962C8B-B14F-4D97-AF65-F5344CB8AC3E}">
        <p14:creationId xmlns:p14="http://schemas.microsoft.com/office/powerpoint/2010/main" val="3149515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10:47 – 10:57</a:t>
            </a:r>
          </a:p>
          <a:p>
            <a:endParaRPr lang="en-US" dirty="0"/>
          </a:p>
          <a:p>
            <a:r>
              <a:rPr lang="en-US" dirty="0"/>
              <a:t>Debrief in breakrooms.  Cold call breakout numbers to debrief. </a:t>
            </a:r>
          </a:p>
        </p:txBody>
      </p:sp>
      <p:sp>
        <p:nvSpPr>
          <p:cNvPr id="4" name="Slide Number Placeholder 3"/>
          <p:cNvSpPr>
            <a:spLocks noGrp="1"/>
          </p:cNvSpPr>
          <p:nvPr>
            <p:ph type="sldNum" sz="quarter" idx="5"/>
          </p:nvPr>
        </p:nvSpPr>
        <p:spPr/>
        <p:txBody>
          <a:bodyPr/>
          <a:lstStyle/>
          <a:p>
            <a:fld id="{43EECFA3-1471-4CA6-912C-C72B25F838FE}" type="slidenum">
              <a:rPr lang="en-US" smtClean="0"/>
              <a:t>38</a:t>
            </a:fld>
            <a:endParaRPr lang="en-US" dirty="0"/>
          </a:p>
        </p:txBody>
      </p:sp>
    </p:spTree>
    <p:extLst>
      <p:ext uri="{BB962C8B-B14F-4D97-AF65-F5344CB8AC3E}">
        <p14:creationId xmlns:p14="http://schemas.microsoft.com/office/powerpoint/2010/main" val="4260528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10:57 – 10:58</a:t>
            </a:r>
          </a:p>
          <a:p>
            <a:endParaRPr lang="en-US" dirty="0"/>
          </a:p>
          <a:p>
            <a:r>
              <a:rPr lang="en-US" dirty="0"/>
              <a:t>Direct participants to this section of the Principal Handbook. </a:t>
            </a:r>
          </a:p>
        </p:txBody>
      </p:sp>
      <p:sp>
        <p:nvSpPr>
          <p:cNvPr id="4" name="Slide Number Placeholder 3"/>
          <p:cNvSpPr>
            <a:spLocks noGrp="1"/>
          </p:cNvSpPr>
          <p:nvPr>
            <p:ph type="sldNum" sz="quarter" idx="5"/>
          </p:nvPr>
        </p:nvSpPr>
        <p:spPr/>
        <p:txBody>
          <a:bodyPr/>
          <a:lstStyle/>
          <a:p>
            <a:fld id="{43EECFA3-1471-4CA6-912C-C72B25F838FE}" type="slidenum">
              <a:rPr lang="en-US" smtClean="0"/>
              <a:t>39</a:t>
            </a:fld>
            <a:endParaRPr lang="en-US" dirty="0"/>
          </a:p>
        </p:txBody>
      </p:sp>
    </p:spTree>
    <p:extLst>
      <p:ext uri="{BB962C8B-B14F-4D97-AF65-F5344CB8AC3E}">
        <p14:creationId xmlns:p14="http://schemas.microsoft.com/office/powerpoint/2010/main" val="1566028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spcAft>
                <a:spcPts val="600"/>
              </a:spcAft>
            </a:pPr>
            <a:r>
              <a:rPr lang="en-US" b="0" dirty="0"/>
              <a:t>8:37 – 8:39</a:t>
            </a:r>
          </a:p>
          <a:p>
            <a:pPr>
              <a:spcBef>
                <a:spcPts val="0"/>
              </a:spcBef>
              <a:spcAft>
                <a:spcPts val="600"/>
              </a:spcAft>
            </a:pPr>
            <a:endParaRPr lang="en-US" b="0" dirty="0"/>
          </a:p>
          <a:p>
            <a:pPr>
              <a:spcBef>
                <a:spcPts val="0"/>
              </a:spcBef>
              <a:spcAft>
                <a:spcPts val="600"/>
              </a:spcAft>
            </a:pPr>
            <a:r>
              <a:rPr lang="en-US" b="0" dirty="0"/>
              <a:t>Read</a:t>
            </a:r>
            <a:r>
              <a:rPr lang="en-US" b="0" baseline="0" dirty="0"/>
              <a:t> through slide and elaborate as follows:</a:t>
            </a:r>
          </a:p>
          <a:p>
            <a:pPr>
              <a:spcBef>
                <a:spcPts val="0"/>
              </a:spcBef>
              <a:spcAft>
                <a:spcPts val="600"/>
              </a:spcAft>
            </a:pPr>
            <a:endParaRPr lang="en-US" b="0" dirty="0"/>
          </a:p>
          <a:p>
            <a:pPr marL="228600" indent="-228600">
              <a:spcBef>
                <a:spcPts val="0"/>
              </a:spcBef>
              <a:spcAft>
                <a:spcPts val="600"/>
              </a:spcAft>
              <a:buAutoNum type="arabicPeriod"/>
            </a:pPr>
            <a:r>
              <a:rPr lang="en-US" b="1" dirty="0"/>
              <a:t>Both the rubric and the Principal Handbook work together to clarify the principal practices for each domain and across performance levels. </a:t>
            </a:r>
          </a:p>
          <a:p>
            <a:pPr marL="228600" indent="-228600">
              <a:spcBef>
                <a:spcPts val="0"/>
              </a:spcBef>
              <a:spcAft>
                <a:spcPts val="600"/>
              </a:spcAft>
              <a:buAutoNum type="arabicPeriod"/>
            </a:pPr>
            <a:r>
              <a:rPr lang="en-US" b="1" dirty="0"/>
              <a:t>The previous rubric used an additive/cumulative scoring system which sometimes didn’t accurately measure the progression of practices. The new rubric shows the practices across performance levels as levels of implementation and impact. As with T-TESS, the new system uses preponderance of evidence to determine performance levels. </a:t>
            </a:r>
          </a:p>
          <a:p>
            <a:pPr marL="228600" indent="-228600">
              <a:spcBef>
                <a:spcPts val="0"/>
              </a:spcBef>
              <a:spcAft>
                <a:spcPts val="600"/>
              </a:spcAft>
              <a:buAutoNum type="arabicPeriod"/>
            </a:pPr>
            <a:r>
              <a:rPr lang="en-US" b="1" dirty="0"/>
              <a:t>The updated rubric is aligned to the Texas Principal Standards and the Effective Schools Framework which is used statewide to highlight best practices with school leadership and improvement. </a:t>
            </a:r>
          </a:p>
          <a:p>
            <a:pPr marL="228600" indent="-228600">
              <a:spcBef>
                <a:spcPts val="0"/>
              </a:spcBef>
              <a:spcAft>
                <a:spcPts val="600"/>
              </a:spcAft>
              <a:buAutoNum type="arabicPeriod"/>
            </a:pPr>
            <a:r>
              <a:rPr lang="en-US" b="1" dirty="0"/>
              <a:t>The system, overall, has been streamlined for ease of use with scoring and tracking. </a:t>
            </a:r>
          </a:p>
          <a:p>
            <a:endParaRPr lang="en-US" dirty="0"/>
          </a:p>
        </p:txBody>
      </p:sp>
      <p:sp>
        <p:nvSpPr>
          <p:cNvPr id="4" name="Slide Number Placeholder 3"/>
          <p:cNvSpPr>
            <a:spLocks noGrp="1"/>
          </p:cNvSpPr>
          <p:nvPr>
            <p:ph type="sldNum" sz="quarter" idx="10"/>
          </p:nvPr>
        </p:nvSpPr>
        <p:spPr/>
        <p:txBody>
          <a:bodyPr/>
          <a:lstStyle/>
          <a:p>
            <a:pPr>
              <a:defRPr/>
            </a:pPr>
            <a:fld id="{6CC7DECC-E050-483A-8E75-490F58058DDF}" type="slidenum">
              <a:rPr lang="en-US" smtClean="0"/>
              <a:pPr>
                <a:defRPr/>
              </a:pPr>
              <a:t>4</a:t>
            </a:fld>
            <a:endParaRPr lang="en-US" dirty="0"/>
          </a:p>
        </p:txBody>
      </p:sp>
      <p:sp>
        <p:nvSpPr>
          <p:cNvPr id="5" name="Date Placeholder 4"/>
          <p:cNvSpPr>
            <a:spLocks noGrp="1"/>
          </p:cNvSpPr>
          <p:nvPr>
            <p:ph type="dt" idx="11"/>
          </p:nvPr>
        </p:nvSpPr>
        <p:spPr>
          <a:xfrm>
            <a:off x="3970938" y="0"/>
            <a:ext cx="3037840" cy="466434"/>
          </a:xfrm>
          <a:prstGeom prst="rect">
            <a:avLst/>
          </a:prstGeom>
        </p:spPr>
        <p:txBody>
          <a:bodyPr/>
          <a:lstStyle/>
          <a:p>
            <a:r>
              <a:rPr lang="en-US" dirty="0"/>
              <a:t>9/2016</a:t>
            </a:r>
          </a:p>
        </p:txBody>
      </p:sp>
      <p:sp>
        <p:nvSpPr>
          <p:cNvPr id="6" name="Header Placeholder 5"/>
          <p:cNvSpPr>
            <a:spLocks noGrp="1"/>
          </p:cNvSpPr>
          <p:nvPr>
            <p:ph type="hdr" sz="quarter" idx="12"/>
          </p:nvPr>
        </p:nvSpPr>
        <p:spPr>
          <a:xfrm>
            <a:off x="0" y="0"/>
            <a:ext cx="3037840" cy="466434"/>
          </a:xfrm>
          <a:prstGeom prst="rect">
            <a:avLst/>
          </a:prstGeom>
        </p:spPr>
        <p:txBody>
          <a:bodyPr/>
          <a:lstStyle/>
          <a:p>
            <a:r>
              <a:rPr lang="en-US" dirty="0"/>
              <a:t>Principal Orientation-PPT</a:t>
            </a:r>
          </a:p>
        </p:txBody>
      </p:sp>
      <p:sp>
        <p:nvSpPr>
          <p:cNvPr id="7" name="TextBox 6">
            <a:extLst>
              <a:ext uri="{FF2B5EF4-FFF2-40B4-BE49-F238E27FC236}">
                <a16:creationId xmlns:a16="http://schemas.microsoft.com/office/drawing/2014/main" id="{650CF17E-8D6A-4CA7-9967-A9A85732BF2C}"/>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40184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10:58 – 11:03</a:t>
            </a:r>
          </a:p>
          <a:p>
            <a:endParaRPr lang="en-US" dirty="0"/>
          </a:p>
          <a:p>
            <a:r>
              <a:rPr lang="en-US" dirty="0"/>
              <a:t>Participants read through this section of the Principal Handbook and make connections to the rubric’s descriptors. </a:t>
            </a:r>
          </a:p>
          <a:p>
            <a:endParaRPr lang="en-US" dirty="0"/>
          </a:p>
        </p:txBody>
      </p:sp>
      <p:sp>
        <p:nvSpPr>
          <p:cNvPr id="4" name="Slide Number Placeholder 3"/>
          <p:cNvSpPr>
            <a:spLocks noGrp="1"/>
          </p:cNvSpPr>
          <p:nvPr>
            <p:ph type="sldNum" sz="quarter" idx="5"/>
          </p:nvPr>
        </p:nvSpPr>
        <p:spPr/>
        <p:txBody>
          <a:bodyPr/>
          <a:lstStyle/>
          <a:p>
            <a:fld id="{43EECFA3-1471-4CA6-912C-C72B25F838FE}" type="slidenum">
              <a:rPr lang="en-US" smtClean="0"/>
              <a:t>40</a:t>
            </a:fld>
            <a:endParaRPr lang="en-US" dirty="0"/>
          </a:p>
        </p:txBody>
      </p:sp>
    </p:spTree>
    <p:extLst>
      <p:ext uri="{BB962C8B-B14F-4D97-AF65-F5344CB8AC3E}">
        <p14:creationId xmlns:p14="http://schemas.microsoft.com/office/powerpoint/2010/main" val="3364671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11:03 – 11:04</a:t>
            </a:r>
          </a:p>
          <a:p>
            <a:endParaRPr lang="en-US" dirty="0"/>
          </a:p>
          <a:p>
            <a:r>
              <a:rPr lang="en-US" dirty="0"/>
              <a:t>Participants review the sources of evidence on page 22. </a:t>
            </a:r>
          </a:p>
        </p:txBody>
      </p:sp>
      <p:sp>
        <p:nvSpPr>
          <p:cNvPr id="4" name="Slide Number Placeholder 3"/>
          <p:cNvSpPr>
            <a:spLocks noGrp="1"/>
          </p:cNvSpPr>
          <p:nvPr>
            <p:ph type="sldNum" sz="quarter" idx="5"/>
          </p:nvPr>
        </p:nvSpPr>
        <p:spPr/>
        <p:txBody>
          <a:bodyPr/>
          <a:lstStyle/>
          <a:p>
            <a:fld id="{43EECFA3-1471-4CA6-912C-C72B25F838FE}" type="slidenum">
              <a:rPr lang="en-US" smtClean="0"/>
              <a:t>41</a:t>
            </a:fld>
            <a:endParaRPr lang="en-US" dirty="0"/>
          </a:p>
        </p:txBody>
      </p:sp>
    </p:spTree>
    <p:extLst>
      <p:ext uri="{BB962C8B-B14F-4D97-AF65-F5344CB8AC3E}">
        <p14:creationId xmlns:p14="http://schemas.microsoft.com/office/powerpoint/2010/main" val="2707793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11:04 – 11:06</a:t>
            </a:r>
          </a:p>
          <a:p>
            <a:endParaRPr lang="en-US" dirty="0"/>
          </a:p>
          <a:p>
            <a:r>
              <a:rPr lang="en-US" dirty="0"/>
              <a:t>Review the scoring information noted on the slide. </a:t>
            </a:r>
          </a:p>
          <a:p>
            <a:r>
              <a:rPr lang="en-US" dirty="0"/>
              <a:t>Re-emphasize preponderance of evidence. </a:t>
            </a:r>
          </a:p>
          <a:p>
            <a:r>
              <a:rPr lang="en-US" dirty="0"/>
              <a:t>Note the BOY, MOY, and EOY tables for each indicator. These EOY scores are used to complete the summative section of the forms. </a:t>
            </a:r>
          </a:p>
          <a:p>
            <a:endParaRPr lang="en-US" dirty="0"/>
          </a:p>
          <a:p>
            <a:r>
              <a:rPr lang="en-US" dirty="0"/>
              <a:t>Discuss the district’s scoring system.</a:t>
            </a:r>
          </a:p>
        </p:txBody>
      </p:sp>
      <p:sp>
        <p:nvSpPr>
          <p:cNvPr id="4" name="Slide Number Placeholder 3"/>
          <p:cNvSpPr>
            <a:spLocks noGrp="1"/>
          </p:cNvSpPr>
          <p:nvPr>
            <p:ph type="sldNum" sz="quarter" idx="5"/>
          </p:nvPr>
        </p:nvSpPr>
        <p:spPr/>
        <p:txBody>
          <a:bodyPr/>
          <a:lstStyle/>
          <a:p>
            <a:fld id="{43EECFA3-1471-4CA6-912C-C72B25F838FE}" type="slidenum">
              <a:rPr lang="en-US" smtClean="0"/>
              <a:t>42</a:t>
            </a:fld>
            <a:endParaRPr lang="en-US" dirty="0"/>
          </a:p>
        </p:txBody>
      </p:sp>
    </p:spTree>
    <p:extLst>
      <p:ext uri="{BB962C8B-B14F-4D97-AF65-F5344CB8AC3E}">
        <p14:creationId xmlns:p14="http://schemas.microsoft.com/office/powerpoint/2010/main" val="3889910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11:06 – 11:08</a:t>
            </a:r>
          </a:p>
          <a:p>
            <a:endParaRPr lang="en-US" dirty="0"/>
          </a:p>
          <a:p>
            <a:r>
              <a:rPr lang="en-US" dirty="0"/>
              <a:t>Review the recommended timelines and how they apply to the appraiser, principal, or both, as noted on the slide. </a:t>
            </a:r>
          </a:p>
        </p:txBody>
      </p:sp>
      <p:sp>
        <p:nvSpPr>
          <p:cNvPr id="4" name="Slide Number Placeholder 3"/>
          <p:cNvSpPr>
            <a:spLocks noGrp="1"/>
          </p:cNvSpPr>
          <p:nvPr>
            <p:ph type="sldNum" sz="quarter" idx="5"/>
          </p:nvPr>
        </p:nvSpPr>
        <p:spPr/>
        <p:txBody>
          <a:bodyPr/>
          <a:lstStyle/>
          <a:p>
            <a:fld id="{43EECFA3-1471-4CA6-912C-C72B25F838FE}" type="slidenum">
              <a:rPr lang="en-US" smtClean="0"/>
              <a:t>43</a:t>
            </a:fld>
            <a:endParaRPr lang="en-US" dirty="0"/>
          </a:p>
        </p:txBody>
      </p:sp>
    </p:spTree>
    <p:extLst>
      <p:ext uri="{BB962C8B-B14F-4D97-AF65-F5344CB8AC3E}">
        <p14:creationId xmlns:p14="http://schemas.microsoft.com/office/powerpoint/2010/main" val="26347143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custDataLst>
              <p:tags r:id="rId1"/>
            </p:custDataLst>
          </p:nvPr>
        </p:nvSpPr>
        <p:spPr>
          <a:xfrm>
            <a:off x="413174" y="2560818"/>
            <a:ext cx="8470053" cy="4034853"/>
          </a:xfrm>
          <a:prstGeom prst="rect">
            <a:avLst/>
          </a:prstGeom>
        </p:spPr>
        <p:txBody>
          <a:bodyPr/>
          <a:lstStyle/>
          <a:p>
            <a:r>
              <a:rPr lang="en-US" sz="1400" b="0" baseline="0" dirty="0">
                <a:solidFill>
                  <a:schemeClr val="tx1"/>
                </a:solidFill>
              </a:rPr>
              <a:t>11:08-11:10</a:t>
            </a:r>
          </a:p>
          <a:p>
            <a:endParaRPr lang="en-US" sz="1400" b="1" baseline="0" dirty="0">
              <a:solidFill>
                <a:schemeClr val="tx1"/>
              </a:solidFill>
            </a:endParaRPr>
          </a:p>
          <a:p>
            <a:r>
              <a:rPr lang="en-US" sz="1400" b="1" baseline="0" dirty="0">
                <a:solidFill>
                  <a:schemeClr val="tx1"/>
                </a:solidFill>
              </a:rPr>
              <a:t>Take a minute to read about Step 2 on the slide. </a:t>
            </a:r>
          </a:p>
          <a:p>
            <a:r>
              <a:rPr lang="en-US" sz="1400" b="1" baseline="0" dirty="0">
                <a:solidFill>
                  <a:schemeClr val="tx1"/>
                </a:solidFill>
              </a:rPr>
              <a:t> </a:t>
            </a:r>
            <a:endParaRPr lang="en-US" sz="1400" b="1" dirty="0">
              <a:solidFill>
                <a:schemeClr val="tx1"/>
              </a:solidFill>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fld id="{40FD541B-864C-46A9-9201-7A34908F3A7B}"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018468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11:10 – 11:13</a:t>
            </a:r>
          </a:p>
          <a:p>
            <a:endParaRPr lang="en-US" dirty="0"/>
          </a:p>
          <a:p>
            <a:r>
              <a:rPr lang="en-US" dirty="0"/>
              <a:t>Remind participants that principals will receive this document – Principal Self-Assessment and Goal Setting Forms. </a:t>
            </a:r>
          </a:p>
          <a:p>
            <a:endParaRPr lang="en-US" dirty="0"/>
          </a:p>
          <a:p>
            <a:r>
              <a:rPr lang="en-US" dirty="0"/>
              <a:t>Have the document available to scan with them. Note the introduction, rubric self-analysis for BOY (EOY will be available for them at the end of year to compare), and goal-setting template to draft their goals. </a:t>
            </a:r>
          </a:p>
          <a:p>
            <a:endParaRPr lang="en-US" dirty="0"/>
          </a:p>
        </p:txBody>
      </p:sp>
      <p:sp>
        <p:nvSpPr>
          <p:cNvPr id="4" name="Slide Number Placeholder 3"/>
          <p:cNvSpPr>
            <a:spLocks noGrp="1"/>
          </p:cNvSpPr>
          <p:nvPr>
            <p:ph type="sldNum" sz="quarter" idx="5"/>
          </p:nvPr>
        </p:nvSpPr>
        <p:spPr/>
        <p:txBody>
          <a:bodyPr/>
          <a:lstStyle/>
          <a:p>
            <a:fld id="{43EECFA3-1471-4CA6-912C-C72B25F838FE}" type="slidenum">
              <a:rPr lang="en-US" smtClean="0"/>
              <a:t>45</a:t>
            </a:fld>
            <a:endParaRPr lang="en-US" dirty="0"/>
          </a:p>
        </p:txBody>
      </p:sp>
    </p:spTree>
    <p:extLst>
      <p:ext uri="{BB962C8B-B14F-4D97-AF65-F5344CB8AC3E}">
        <p14:creationId xmlns:p14="http://schemas.microsoft.com/office/powerpoint/2010/main" val="3299904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nvPr>
        </p:nvSpPr>
        <p:spPr>
          <a:xfrm>
            <a:off x="413174" y="2560818"/>
            <a:ext cx="8470053" cy="4034853"/>
          </a:xfrm>
          <a:prstGeom prst="rect">
            <a:avLst/>
          </a:prstGeom>
        </p:spPr>
        <p:txBody>
          <a:bodyPr>
            <a:normAutofit fontScale="92500" lnSpcReduction="20000"/>
          </a:bodyPr>
          <a:lstStyle/>
          <a:p>
            <a:r>
              <a:rPr lang="en-US" sz="1400" b="0" kern="1200" dirty="0">
                <a:solidFill>
                  <a:schemeClr val="tx1"/>
                </a:solidFill>
                <a:effectLst/>
                <a:latin typeface="+mn-lt"/>
                <a:ea typeface="+mn-ea"/>
                <a:cs typeface="+mn-cs"/>
              </a:rPr>
              <a:t>11:13 – 11:14</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Self</a:t>
            </a:r>
            <a:r>
              <a:rPr lang="en-US" sz="1400" b="1" kern="1200" baseline="0" dirty="0">
                <a:solidFill>
                  <a:schemeClr val="tx1"/>
                </a:solidFill>
                <a:effectLst/>
                <a:latin typeface="+mn-lt"/>
                <a:ea typeface="+mn-ea"/>
                <a:cs typeface="+mn-cs"/>
              </a:rPr>
              <a:t>-Assessment is one of the most important elements of the process for principals.  This is where they think deeply about their own capacity and what they want to improve professionally.</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While there are many reasons for conducting a self-assessment, the primary purpose here is to provide a solid foundation on which for collegial conversations about leadership, clarify expectations associated with performance improvement, and serve as the basis of goal setting and professional growth plans.</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Principals</a:t>
            </a:r>
            <a:r>
              <a:rPr lang="en-US" sz="1400" b="1" kern="1200" baseline="0" dirty="0">
                <a:solidFill>
                  <a:schemeClr val="tx1"/>
                </a:solidFill>
                <a:effectLst/>
                <a:latin typeface="+mn-lt"/>
                <a:ea typeface="+mn-ea"/>
                <a:cs typeface="+mn-cs"/>
              </a:rPr>
              <a:t> deepen their understanding of the T-PESS rubric when they devote time to reading each standard and its related indicators to better under the level of performance that is expected.</a:t>
            </a:r>
          </a:p>
          <a:p>
            <a:endParaRPr lang="en-US" sz="1400" b="1" kern="1200" baseline="0" dirty="0">
              <a:solidFill>
                <a:schemeClr val="tx1"/>
              </a:solidFill>
              <a:effectLst/>
              <a:latin typeface="+mn-lt"/>
              <a:ea typeface="+mn-ea"/>
              <a:cs typeface="+mn-cs"/>
            </a:endParaRPr>
          </a:p>
          <a:p>
            <a:r>
              <a:rPr lang="en-US" sz="1400" b="1" kern="1200" baseline="0" dirty="0">
                <a:solidFill>
                  <a:schemeClr val="tx1"/>
                </a:solidFill>
                <a:effectLst/>
                <a:latin typeface="+mn-lt"/>
                <a:ea typeface="+mn-ea"/>
                <a:cs typeface="+mn-cs"/>
              </a:rPr>
              <a:t>Previous evaluation instruments may not have been as rigorous nor as comprehensive as the T-PESS rubric.  Just like T-TESS, where more is being asked of teachers with regard to professional performance, T-PESS holds a very high standard for Principal performance. </a:t>
            </a:r>
          </a:p>
          <a:p>
            <a:endParaRPr lang="en-US" sz="1400" b="1" kern="1200" baseline="0" dirty="0">
              <a:solidFill>
                <a:schemeClr val="tx1"/>
              </a:solidFill>
              <a:effectLst/>
              <a:latin typeface="+mn-lt"/>
              <a:ea typeface="+mn-ea"/>
              <a:cs typeface="+mn-cs"/>
            </a:endParaRPr>
          </a:p>
          <a:p>
            <a:r>
              <a:rPr lang="en-US" sz="1400" b="1" kern="1200" baseline="0" dirty="0">
                <a:solidFill>
                  <a:schemeClr val="tx1"/>
                </a:solidFill>
                <a:effectLst/>
                <a:latin typeface="+mn-lt"/>
                <a:ea typeface="+mn-ea"/>
                <a:cs typeface="+mn-cs"/>
              </a:rPr>
              <a:t>T-PESS, like T-TESS uses an aspiration rubric—there is room for every principal, no matter how experienced, to grow with this instrument.</a:t>
            </a:r>
          </a:p>
          <a:p>
            <a:endParaRPr lang="en-US" sz="1400" b="1" kern="1200" baseline="0" dirty="0">
              <a:solidFill>
                <a:schemeClr val="tx1"/>
              </a:solidFill>
              <a:effectLst/>
              <a:latin typeface="+mn-lt"/>
              <a:ea typeface="+mn-ea"/>
              <a:cs typeface="+mn-cs"/>
            </a:endParaRPr>
          </a:p>
          <a:p>
            <a:r>
              <a:rPr lang="en-US" sz="1400" b="1" kern="1200" baseline="0" dirty="0">
                <a:solidFill>
                  <a:schemeClr val="tx1"/>
                </a:solidFill>
                <a:effectLst/>
                <a:latin typeface="+mn-lt"/>
                <a:ea typeface="+mn-ea"/>
                <a:cs typeface="+mn-cs"/>
              </a:rPr>
              <a:t>Ask:  How comfortable were principals with the self-assessment they led with teachers?  They will engage in the same reflective practice.</a:t>
            </a:r>
          </a:p>
          <a:p>
            <a:endParaRPr lang="en-US" sz="1400" b="1" kern="1200" baseline="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pPr>
              <a:defRPr/>
            </a:pPr>
            <a:fld id="{6CC7DECC-E050-483A-8E75-490F58058DDF}" type="slidenum">
              <a:rPr lang="en-US" smtClean="0">
                <a:solidFill>
                  <a:prstClr val="black"/>
                </a:solidFill>
              </a:rPr>
              <a:pPr>
                <a:defRPr/>
              </a:pPr>
              <a:t>46</a:t>
            </a:fld>
            <a:endParaRPr lang="en-US" dirty="0">
              <a:solidFill>
                <a:prstClr val="black"/>
              </a:solidFill>
            </a:endParaRPr>
          </a:p>
        </p:txBody>
      </p:sp>
      <p:sp>
        <p:nvSpPr>
          <p:cNvPr id="5" name="Date Placeholder 4"/>
          <p:cNvSpPr>
            <a:spLocks noGrp="1"/>
          </p:cNvSpPr>
          <p:nvPr>
            <p:ph type="dt" idx="11"/>
          </p:nvPr>
        </p:nvSpPr>
        <p:spPr>
          <a:xfrm>
            <a:off x="5265810" y="1"/>
            <a:ext cx="4028440" cy="344091"/>
          </a:xfrm>
          <a:prstGeom prst="rect">
            <a:avLst/>
          </a:prstGeom>
        </p:spPr>
        <p:txBody>
          <a:bodyPr/>
          <a:lstStyle/>
          <a:p>
            <a:r>
              <a:rPr lang="en-US" dirty="0">
                <a:solidFill>
                  <a:prstClr val="black"/>
                </a:solidFill>
              </a:rPr>
              <a:t>6/2014</a:t>
            </a:r>
          </a:p>
        </p:txBody>
      </p:sp>
      <p:sp>
        <p:nvSpPr>
          <p:cNvPr id="6" name="Header Placeholder 5"/>
          <p:cNvSpPr>
            <a:spLocks noGrp="1"/>
          </p:cNvSpPr>
          <p:nvPr>
            <p:ph type="hdr" sz="quarter" idx="12"/>
          </p:nvPr>
        </p:nvSpPr>
        <p:spPr>
          <a:xfrm>
            <a:off x="0" y="1"/>
            <a:ext cx="4028440" cy="344091"/>
          </a:xfrm>
          <a:prstGeom prst="rect">
            <a:avLst/>
          </a:prstGeom>
        </p:spPr>
        <p:txBody>
          <a:bodyPr/>
          <a:lstStyle/>
          <a:p>
            <a:r>
              <a:rPr lang="en-US" dirty="0">
                <a:solidFill>
                  <a:prstClr val="black"/>
                </a:solidFill>
              </a:rPr>
              <a:t>Texas Principal Evaluation-PPT</a:t>
            </a:r>
          </a:p>
        </p:txBody>
      </p:sp>
      <p:sp>
        <p:nvSpPr>
          <p:cNvPr id="7" name="TextBox 6">
            <a:extLst>
              <a:ext uri="{FF2B5EF4-FFF2-40B4-BE49-F238E27FC236}">
                <a16:creationId xmlns:a16="http://schemas.microsoft.com/office/drawing/2014/main" id="{4CD675EE-3819-48FC-9B55-535BE91E2E4E}"/>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16546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nvPr>
        </p:nvSpPr>
        <p:spPr>
          <a:xfrm>
            <a:off x="413174" y="2560818"/>
            <a:ext cx="8470053" cy="4034853"/>
          </a:xfrm>
          <a:prstGeom prst="rect">
            <a:avLst/>
          </a:prstGeo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effectLst/>
                <a:latin typeface="+mn-lt"/>
                <a:ea typeface="+mn-ea"/>
                <a:cs typeface="+mn-cs"/>
              </a:rPr>
              <a:t>11:14 – 11:16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baseline="0" dirty="0">
                <a:solidFill>
                  <a:schemeClr val="tx1"/>
                </a:solidFill>
                <a:effectLst/>
                <a:latin typeface="+mn-lt"/>
                <a:ea typeface="+mn-ea"/>
                <a:cs typeface="+mn-cs"/>
              </a:rPr>
              <a:t>Determine the evidence that best describes the current level of performance.</a:t>
            </a:r>
          </a:p>
          <a:p>
            <a:endParaRPr lang="en-US" sz="1400" b="1" kern="1200" baseline="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This review method, going descriptor by descriptor, identifies the next step to goal setting and professional growth. Principals are encouraged to self-select</a:t>
            </a:r>
            <a:r>
              <a:rPr lang="en-US" sz="1400" b="1" kern="1200" baseline="0" dirty="0">
                <a:solidFill>
                  <a:schemeClr val="tx1"/>
                </a:solidFill>
                <a:effectLst/>
                <a:latin typeface="+mn-lt"/>
                <a:ea typeface="+mn-ea"/>
                <a:cs typeface="+mn-cs"/>
              </a:rPr>
              <a:t> an area for growth from within the T-PESS Rubric by using this process.  It is important for the principal to select an area of growth that he or she desires.  The personal goal should NOT be a campus plan goal.</a:t>
            </a:r>
          </a:p>
          <a:p>
            <a:endParaRPr lang="en-US" sz="1400" b="1" kern="1200" baseline="0" dirty="0">
              <a:solidFill>
                <a:schemeClr val="tx1"/>
              </a:solidFill>
              <a:effectLst/>
              <a:latin typeface="+mn-lt"/>
              <a:ea typeface="+mn-ea"/>
              <a:cs typeface="+mn-cs"/>
            </a:endParaRPr>
          </a:p>
          <a:p>
            <a:r>
              <a:rPr lang="en-US" sz="1400" b="1" kern="1200" baseline="0" dirty="0">
                <a:solidFill>
                  <a:schemeClr val="tx1"/>
                </a:solidFill>
                <a:effectLst/>
                <a:latin typeface="+mn-lt"/>
                <a:ea typeface="+mn-ea"/>
                <a:cs typeface="+mn-cs"/>
              </a:rPr>
              <a:t>Professional growth goals pertain to the skills and abilities of the individual.</a:t>
            </a:r>
          </a:p>
          <a:p>
            <a:endParaRPr lang="en-US" sz="1400" b="1" kern="1200" baseline="0" dirty="0">
              <a:solidFill>
                <a:schemeClr val="tx1"/>
              </a:solidFill>
              <a:effectLst/>
              <a:latin typeface="+mn-lt"/>
              <a:ea typeface="+mn-ea"/>
              <a:cs typeface="+mn-cs"/>
            </a:endParaRPr>
          </a:p>
          <a:p>
            <a:endParaRPr lang="en-US" sz="1400" b="1" kern="1200" baseline="0" dirty="0">
              <a:solidFill>
                <a:schemeClr val="tx1"/>
              </a:solidFill>
              <a:effectLst/>
              <a:latin typeface="+mn-lt"/>
              <a:ea typeface="+mn-ea"/>
              <a:cs typeface="+mn-cs"/>
            </a:endParaRPr>
          </a:p>
          <a:p>
            <a:endParaRPr lang="en-US" sz="1400" b="1" kern="1200" baseline="0" dirty="0">
              <a:solidFill>
                <a:schemeClr val="tx1"/>
              </a:solidFill>
              <a:effectLst/>
              <a:latin typeface="+mn-lt"/>
              <a:ea typeface="+mn-ea"/>
              <a:cs typeface="+mn-cs"/>
            </a:endParaRPr>
          </a:p>
          <a:p>
            <a:endParaRPr lang="en-US" sz="1400" b="1"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pPr>
              <a:defRPr/>
            </a:pPr>
            <a:fld id="{6CC7DECC-E050-483A-8E75-490F58058DDF}" type="slidenum">
              <a:rPr lang="en-US" smtClean="0">
                <a:solidFill>
                  <a:prstClr val="black"/>
                </a:solidFill>
              </a:rPr>
              <a:pPr>
                <a:defRPr/>
              </a:pPr>
              <a:t>47</a:t>
            </a:fld>
            <a:endParaRPr lang="en-US" dirty="0">
              <a:solidFill>
                <a:prstClr val="black"/>
              </a:solidFill>
            </a:endParaRPr>
          </a:p>
        </p:txBody>
      </p:sp>
      <p:sp>
        <p:nvSpPr>
          <p:cNvPr id="5" name="Date Placeholder 4"/>
          <p:cNvSpPr>
            <a:spLocks noGrp="1"/>
          </p:cNvSpPr>
          <p:nvPr>
            <p:ph type="dt" idx="11"/>
          </p:nvPr>
        </p:nvSpPr>
        <p:spPr>
          <a:xfrm>
            <a:off x="5265810" y="1"/>
            <a:ext cx="4028440" cy="344091"/>
          </a:xfrm>
          <a:prstGeom prst="rect">
            <a:avLst/>
          </a:prstGeom>
        </p:spPr>
        <p:txBody>
          <a:bodyPr/>
          <a:lstStyle/>
          <a:p>
            <a:r>
              <a:rPr lang="en-US" dirty="0">
                <a:solidFill>
                  <a:prstClr val="black"/>
                </a:solidFill>
              </a:rPr>
              <a:t>6/2014</a:t>
            </a:r>
          </a:p>
        </p:txBody>
      </p:sp>
      <p:sp>
        <p:nvSpPr>
          <p:cNvPr id="6" name="Header Placeholder 5"/>
          <p:cNvSpPr>
            <a:spLocks noGrp="1"/>
          </p:cNvSpPr>
          <p:nvPr>
            <p:ph type="hdr" sz="quarter" idx="12"/>
          </p:nvPr>
        </p:nvSpPr>
        <p:spPr>
          <a:xfrm>
            <a:off x="0" y="1"/>
            <a:ext cx="4028440" cy="344091"/>
          </a:xfrm>
          <a:prstGeom prst="rect">
            <a:avLst/>
          </a:prstGeom>
        </p:spPr>
        <p:txBody>
          <a:bodyPr/>
          <a:lstStyle/>
          <a:p>
            <a:r>
              <a:rPr lang="en-US" dirty="0">
                <a:solidFill>
                  <a:prstClr val="black"/>
                </a:solidFill>
              </a:rPr>
              <a:t>Texas Principal Evaluation-PPT</a:t>
            </a:r>
          </a:p>
        </p:txBody>
      </p:sp>
      <p:sp>
        <p:nvSpPr>
          <p:cNvPr id="7" name="TextBox 6">
            <a:extLst>
              <a:ext uri="{FF2B5EF4-FFF2-40B4-BE49-F238E27FC236}">
                <a16:creationId xmlns:a16="http://schemas.microsoft.com/office/drawing/2014/main" id="{FD110007-D5AB-41A0-AB88-615962519023}"/>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31860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nvPr>
        </p:nvSpPr>
        <p:spPr>
          <a:xfrm>
            <a:off x="413174" y="2560818"/>
            <a:ext cx="8470053" cy="4034853"/>
          </a:xfrm>
          <a:prstGeom prst="rect">
            <a:avLst/>
          </a:prstGeom>
        </p:spPr>
        <p:txBody>
          <a:bodyPr>
            <a:normAutofit fontScale="85000" lnSpcReduction="10000"/>
          </a:bodyPr>
          <a:lstStyle/>
          <a:p>
            <a:r>
              <a:rPr lang="en-US" sz="1400" b="0" kern="1200" dirty="0">
                <a:solidFill>
                  <a:schemeClr val="tx1"/>
                </a:solidFill>
                <a:effectLst/>
                <a:latin typeface="+mn-lt"/>
                <a:ea typeface="+mn-ea"/>
                <a:cs typeface="+mn-cs"/>
              </a:rPr>
              <a:t> 11:16 – 11:19</a:t>
            </a:r>
          </a:p>
          <a:p>
            <a:endParaRPr lang="en-US" sz="1400" b="0" kern="1200" dirty="0">
              <a:solidFill>
                <a:schemeClr val="tx1"/>
              </a:solidFill>
              <a:effectLst/>
              <a:latin typeface="+mn-lt"/>
              <a:ea typeface="+mn-ea"/>
              <a:cs typeface="+mn-cs"/>
            </a:endParaRPr>
          </a:p>
          <a:p>
            <a:r>
              <a:rPr lang="en-US" sz="1400" b="0" kern="1200" dirty="0">
                <a:solidFill>
                  <a:schemeClr val="tx1"/>
                </a:solidFill>
                <a:effectLst/>
                <a:latin typeface="+mn-lt"/>
                <a:ea typeface="+mn-ea"/>
                <a:cs typeface="+mn-cs"/>
              </a:rPr>
              <a:t>NOTE: This slide has multiple transitions that highlight briefly explain each section of the T-PESS Goal Setting Form. Review the slide with participants making the connection between the sections of the form and the SMART criteria to be used for completing the form.</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The</a:t>
            </a:r>
            <a:r>
              <a:rPr lang="en-US" sz="1400" b="1" kern="1200" baseline="0" dirty="0">
                <a:solidFill>
                  <a:schemeClr val="tx1"/>
                </a:solidFill>
                <a:effectLst/>
                <a:latin typeface="+mn-lt"/>
                <a:ea typeface="+mn-ea"/>
                <a:cs typeface="+mn-cs"/>
              </a:rPr>
              <a:t> T-PESS</a:t>
            </a:r>
            <a:r>
              <a:rPr lang="en-US" sz="1400" b="1" kern="1200" dirty="0">
                <a:solidFill>
                  <a:schemeClr val="tx1"/>
                </a:solidFill>
                <a:effectLst/>
                <a:latin typeface="+mn-lt"/>
                <a:ea typeface="+mn-ea"/>
                <a:cs typeface="+mn-cs"/>
              </a:rPr>
              <a:t> Goal Setting Form</a:t>
            </a:r>
            <a:r>
              <a:rPr lang="en-US" sz="1400" b="1" kern="1200" baseline="0" dirty="0">
                <a:solidFill>
                  <a:schemeClr val="tx1"/>
                </a:solidFill>
                <a:effectLst/>
                <a:latin typeface="+mn-lt"/>
                <a:ea typeface="+mn-ea"/>
                <a:cs typeface="+mn-cs"/>
              </a:rPr>
              <a:t> leads the principal through the goal setting process.   Districts may design a local form if preferred.</a:t>
            </a:r>
          </a:p>
          <a:p>
            <a:endParaRPr lang="en-US" sz="1400" b="1" kern="1200" baseline="0" dirty="0">
              <a:solidFill>
                <a:schemeClr val="tx1"/>
              </a:solidFill>
              <a:effectLst/>
              <a:latin typeface="+mn-lt"/>
              <a:ea typeface="+mn-ea"/>
              <a:cs typeface="+mn-cs"/>
            </a:endParaRPr>
          </a:p>
          <a:p>
            <a:r>
              <a:rPr lang="en-US" sz="1400" b="0" kern="1200" baseline="0" dirty="0">
                <a:solidFill>
                  <a:schemeClr val="tx1"/>
                </a:solidFill>
                <a:effectLst/>
                <a:latin typeface="+mn-lt"/>
                <a:ea typeface="+mn-ea"/>
                <a:cs typeface="+mn-cs"/>
              </a:rPr>
              <a:t>(Click to highlight each section of the document.  Take your time with this explanation.)</a:t>
            </a: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“This is the Beginning-of-year: Goal Setting Form. This  form is intended to be used to set a single performance goal.  Because of the dynamic and complex nature of school-level leadership, we strongly recommend that principals and their appraisers limit goal setting to the two required</a:t>
            </a:r>
            <a:r>
              <a:rPr lang="en-US" sz="1400" b="1" kern="1200" baseline="0" dirty="0">
                <a:solidFill>
                  <a:schemeClr val="tx1"/>
                </a:solidFill>
                <a:effectLst/>
                <a:latin typeface="+mn-lt"/>
                <a:ea typeface="+mn-ea"/>
                <a:cs typeface="+mn-cs"/>
              </a:rPr>
              <a:t> goals—one pertaining to principal practice and the other pertaining to student growth.  </a:t>
            </a:r>
            <a:r>
              <a:rPr lang="en-US" sz="1400" b="1" kern="1200" dirty="0">
                <a:solidFill>
                  <a:schemeClr val="tx1"/>
                </a:solidFill>
                <a:effectLst/>
                <a:latin typeface="+mn-lt"/>
                <a:ea typeface="+mn-ea"/>
                <a:cs typeface="+mn-cs"/>
              </a:rPr>
              <a:t>Including too many goals limits the principal’s ability to focus and effectively execute his or her plan.  In the end, districts</a:t>
            </a:r>
            <a:r>
              <a:rPr lang="en-US" sz="1400" b="1" kern="1200" baseline="0" dirty="0">
                <a:solidFill>
                  <a:schemeClr val="tx1"/>
                </a:solidFill>
                <a:effectLst/>
                <a:latin typeface="+mn-lt"/>
                <a:ea typeface="+mn-ea"/>
                <a:cs typeface="+mn-cs"/>
              </a:rPr>
              <a:t> may develop their own forms for goal setting.  This is the example provided with T-PESS.  It is the process that is paramount.  The self-selection of a performance goal activates internal locus of control and personal motivation.  Supervisors are collaborators in the process because they give feedback and help to refine the goal(s) set by the principal. </a:t>
            </a:r>
            <a:endParaRPr lang="en-US" sz="1400" b="1"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Each goal should focus on the connection between the goal and the T-PESS standards and indicators best believed to support goal attainment. Principals should carefully consider the actions and activities and the alignment of resources (Kaplan &amp; Norton, 2008) that will most effectively accomplish the goal</a:t>
            </a:r>
            <a:r>
              <a:rPr lang="en-US" sz="1400" b="1" kern="1200" baseline="0" dirty="0">
                <a:solidFill>
                  <a:schemeClr val="tx1"/>
                </a:solidFill>
                <a:effectLst/>
                <a:latin typeface="+mn-lt"/>
                <a:ea typeface="+mn-ea"/>
                <a:cs typeface="+mn-cs"/>
              </a:rPr>
              <a:t> and </a:t>
            </a:r>
            <a:r>
              <a:rPr lang="en-US" sz="1400" b="1" kern="1200" dirty="0">
                <a:solidFill>
                  <a:schemeClr val="tx1"/>
                </a:solidFill>
                <a:effectLst/>
                <a:latin typeface="+mn-lt"/>
                <a:ea typeface="+mn-ea"/>
                <a:cs typeface="+mn-cs"/>
              </a:rPr>
              <a:t>improve</a:t>
            </a:r>
            <a:r>
              <a:rPr lang="en-US" sz="1400" b="1" kern="1200" baseline="0" dirty="0">
                <a:solidFill>
                  <a:schemeClr val="tx1"/>
                </a:solidFill>
                <a:effectLst/>
                <a:latin typeface="+mn-lt"/>
                <a:ea typeface="+mn-ea"/>
                <a:cs typeface="+mn-cs"/>
              </a:rPr>
              <a:t> their performance</a:t>
            </a:r>
            <a:r>
              <a:rPr lang="en-US" sz="1400" b="1" kern="1200" dirty="0">
                <a:solidFill>
                  <a:schemeClr val="tx1"/>
                </a:solidFill>
                <a:effectLst/>
                <a:latin typeface="+mn-lt"/>
                <a:ea typeface="+mn-ea"/>
                <a:cs typeface="+mn-cs"/>
              </a:rPr>
              <a:t>. </a:t>
            </a:r>
          </a:p>
          <a:p>
            <a:r>
              <a:rPr lang="en-US" sz="1400" b="1"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 </a:t>
            </a:r>
          </a:p>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pPr>
              <a:defRPr/>
            </a:pPr>
            <a:fld id="{6CC7DECC-E050-483A-8E75-490F58058DDF}" type="slidenum">
              <a:rPr lang="en-US" smtClean="0">
                <a:solidFill>
                  <a:prstClr val="black"/>
                </a:solidFill>
              </a:rPr>
              <a:pPr>
                <a:defRPr/>
              </a:pPr>
              <a:t>48</a:t>
            </a:fld>
            <a:endParaRPr lang="en-US" dirty="0">
              <a:solidFill>
                <a:prstClr val="black"/>
              </a:solidFill>
            </a:endParaRPr>
          </a:p>
        </p:txBody>
      </p:sp>
      <p:sp>
        <p:nvSpPr>
          <p:cNvPr id="5" name="Date Placeholder 4"/>
          <p:cNvSpPr>
            <a:spLocks noGrp="1"/>
          </p:cNvSpPr>
          <p:nvPr>
            <p:ph type="dt" idx="11"/>
          </p:nvPr>
        </p:nvSpPr>
        <p:spPr>
          <a:xfrm>
            <a:off x="5265810" y="1"/>
            <a:ext cx="4028440" cy="344091"/>
          </a:xfrm>
          <a:prstGeom prst="rect">
            <a:avLst/>
          </a:prstGeom>
        </p:spPr>
        <p:txBody>
          <a:bodyPr/>
          <a:lstStyle/>
          <a:p>
            <a:r>
              <a:rPr lang="en-US" dirty="0">
                <a:solidFill>
                  <a:prstClr val="black"/>
                </a:solidFill>
              </a:rPr>
              <a:t>6/2014</a:t>
            </a:r>
          </a:p>
        </p:txBody>
      </p:sp>
      <p:sp>
        <p:nvSpPr>
          <p:cNvPr id="6" name="Header Placeholder 5"/>
          <p:cNvSpPr>
            <a:spLocks noGrp="1"/>
          </p:cNvSpPr>
          <p:nvPr>
            <p:ph type="hdr" sz="quarter" idx="12"/>
          </p:nvPr>
        </p:nvSpPr>
        <p:spPr>
          <a:xfrm>
            <a:off x="0" y="1"/>
            <a:ext cx="4028440" cy="344091"/>
          </a:xfrm>
          <a:prstGeom prst="rect">
            <a:avLst/>
          </a:prstGeom>
        </p:spPr>
        <p:txBody>
          <a:bodyPr/>
          <a:lstStyle/>
          <a:p>
            <a:r>
              <a:rPr lang="en-US" dirty="0">
                <a:solidFill>
                  <a:prstClr val="black"/>
                </a:solidFill>
              </a:rPr>
              <a:t>Texas Principal Evaluation-PPT</a:t>
            </a:r>
          </a:p>
        </p:txBody>
      </p:sp>
      <p:sp>
        <p:nvSpPr>
          <p:cNvPr id="7" name="TextBox 6">
            <a:extLst>
              <a:ext uri="{FF2B5EF4-FFF2-40B4-BE49-F238E27FC236}">
                <a16:creationId xmlns:a16="http://schemas.microsoft.com/office/drawing/2014/main" id="{7DB72FA7-73D4-41D5-B80E-084EE0B2424A}"/>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49175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custDataLst>
              <p:tags r:id="rId1"/>
            </p:custDataLst>
          </p:nvPr>
        </p:nvSpPr>
        <p:spPr>
          <a:xfrm>
            <a:off x="413174" y="2560818"/>
            <a:ext cx="8470053" cy="4034853"/>
          </a:xfrm>
          <a:prstGeom prst="rect">
            <a:avLst/>
          </a:prstGeom>
        </p:spPr>
        <p:txBody>
          <a:bodyPr/>
          <a:lstStyle/>
          <a:p>
            <a:r>
              <a:rPr lang="en-US" sz="1400" b="0" dirty="0">
                <a:solidFill>
                  <a:schemeClr val="tx1"/>
                </a:solidFill>
              </a:rPr>
              <a:t>11:19 – 11:20</a:t>
            </a:r>
          </a:p>
          <a:p>
            <a:endParaRPr lang="en-US" sz="1400" b="1" dirty="0">
              <a:solidFill>
                <a:schemeClr val="tx1"/>
              </a:solidFill>
            </a:endParaRPr>
          </a:p>
          <a:p>
            <a:r>
              <a:rPr lang="en-US" sz="1400" b="1" dirty="0">
                <a:solidFill>
                  <a:schemeClr val="tx1"/>
                </a:solidFill>
              </a:rPr>
              <a:t>We want to be sure </a:t>
            </a:r>
            <a:r>
              <a:rPr lang="en-US" sz="1400" b="1" baseline="0" dirty="0">
                <a:solidFill>
                  <a:schemeClr val="tx1"/>
                </a:solidFill>
              </a:rPr>
              <a:t>principals understand they have an opportunity to write a goal that is specifically about their professional practice.  It should be personal and meaningful to them while tied to the Standards of the Rubric.</a:t>
            </a:r>
          </a:p>
          <a:p>
            <a:endParaRPr lang="en-US" sz="1400" b="1" baseline="0" dirty="0">
              <a:solidFill>
                <a:schemeClr val="tx1"/>
              </a:solidFill>
            </a:endParaRPr>
          </a:p>
          <a:p>
            <a:r>
              <a:rPr lang="en-US" sz="1400" b="1" baseline="0" dirty="0">
                <a:solidFill>
                  <a:schemeClr val="tx1"/>
                </a:solidFill>
              </a:rPr>
              <a:t>The second goal, required by Commissioner’s Rule as of 2017-2018 is a Student Growth Goal.  </a:t>
            </a:r>
          </a:p>
          <a:p>
            <a:endParaRPr lang="en-US" sz="1400" b="1" baseline="0" dirty="0">
              <a:solidFill>
                <a:schemeClr val="tx1"/>
              </a:solidFill>
            </a:endParaRPr>
          </a:p>
          <a:p>
            <a:r>
              <a:rPr lang="en-US" sz="1400" b="1" baseline="0" dirty="0">
                <a:solidFill>
                  <a:schemeClr val="tx1"/>
                </a:solidFill>
              </a:rPr>
              <a:t>For 2017-18 they will be crafting TWO goals—their Practice Goal and their Student Growth Goal.</a:t>
            </a:r>
            <a:endParaRPr lang="en-US" sz="1400" b="1" dirty="0">
              <a:solidFill>
                <a:schemeClr val="tx1"/>
              </a:solidFill>
            </a:endParaRPr>
          </a:p>
          <a:p>
            <a:endParaRPr lang="en-US" sz="1400" dirty="0">
              <a:solidFill>
                <a:schemeClr val="tx1"/>
              </a:solidFill>
            </a:endParaRPr>
          </a:p>
          <a:p>
            <a:endParaRPr lang="en-US" sz="1400" dirty="0">
              <a:solidFill>
                <a:schemeClr val="tx1"/>
              </a:solidFill>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fld id="{40FD541B-864C-46A9-9201-7A34908F3A7B}" type="slidenum">
              <a:rPr lang="en-US" smtClean="0"/>
              <a:t>49</a:t>
            </a:fld>
            <a:endParaRPr lang="en-US" dirty="0"/>
          </a:p>
        </p:txBody>
      </p:sp>
    </p:spTree>
    <p:extLst>
      <p:ext uri="{BB962C8B-B14F-4D97-AF65-F5344CB8AC3E}">
        <p14:creationId xmlns:p14="http://schemas.microsoft.com/office/powerpoint/2010/main" val="991657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8:39 – 8:41</a:t>
            </a:r>
          </a:p>
          <a:p>
            <a:endParaRPr lang="en-US" dirty="0"/>
          </a:p>
          <a:p>
            <a:r>
              <a:rPr lang="en-US" dirty="0"/>
              <a:t>Review the agenda items on the slide. </a:t>
            </a:r>
          </a:p>
          <a:p>
            <a:endParaRPr lang="en-US" dirty="0"/>
          </a:p>
          <a:p>
            <a:r>
              <a:rPr lang="en-US" dirty="0"/>
              <a:t>Remind participants that the T-PESS Rubric is the driver for this work. The orientation is intended to ensure that principals understand the rubric and embedded practices.  </a:t>
            </a:r>
          </a:p>
        </p:txBody>
      </p:sp>
      <p:sp>
        <p:nvSpPr>
          <p:cNvPr id="4" name="Slide Number Placeholder 3"/>
          <p:cNvSpPr>
            <a:spLocks noGrp="1"/>
          </p:cNvSpPr>
          <p:nvPr>
            <p:ph type="sldNum" sz="quarter" idx="5"/>
          </p:nvPr>
        </p:nvSpPr>
        <p:spPr/>
        <p:txBody>
          <a:bodyPr/>
          <a:lstStyle/>
          <a:p>
            <a:fld id="{43EECFA3-1471-4CA6-912C-C72B25F838FE}" type="slidenum">
              <a:rPr lang="en-US" smtClean="0"/>
              <a:t>5</a:t>
            </a:fld>
            <a:endParaRPr lang="en-US" dirty="0"/>
          </a:p>
        </p:txBody>
      </p:sp>
    </p:spTree>
    <p:extLst>
      <p:ext uri="{BB962C8B-B14F-4D97-AF65-F5344CB8AC3E}">
        <p14:creationId xmlns:p14="http://schemas.microsoft.com/office/powerpoint/2010/main" val="286525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custDataLst>
              <p:tags r:id="rId1"/>
            </p:custDataLst>
          </p:nvPr>
        </p:nvSpPr>
        <p:spPr>
          <a:xfrm>
            <a:off x="413174" y="2560818"/>
            <a:ext cx="8470053" cy="4034853"/>
          </a:xfrm>
          <a:prstGeom prst="rect">
            <a:avLst/>
          </a:prstGeom>
        </p:spPr>
        <p:txBody>
          <a:bodyPr/>
          <a:lstStyle/>
          <a:p>
            <a:r>
              <a:rPr lang="en-US" sz="1400" b="0" dirty="0">
                <a:solidFill>
                  <a:schemeClr val="tx1"/>
                </a:solidFill>
              </a:rPr>
              <a:t>11:20 – 11:22</a:t>
            </a:r>
          </a:p>
          <a:p>
            <a:endParaRPr lang="en-US" sz="1400" b="1" dirty="0">
              <a:solidFill>
                <a:schemeClr val="tx1"/>
              </a:solidFill>
            </a:endParaRPr>
          </a:p>
          <a:p>
            <a:r>
              <a:rPr lang="en-US" sz="1400" b="1" dirty="0">
                <a:solidFill>
                  <a:schemeClr val="tx1"/>
                </a:solidFill>
              </a:rPr>
              <a:t>This is</a:t>
            </a:r>
            <a:r>
              <a:rPr lang="en-US" sz="1400" b="1" baseline="0" dirty="0">
                <a:solidFill>
                  <a:schemeClr val="tx1"/>
                </a:solidFill>
              </a:rPr>
              <a:t> a sample annual goal that could use some “coaching-up.” </a:t>
            </a:r>
          </a:p>
          <a:p>
            <a:endParaRPr lang="en-US" sz="1400" b="1" baseline="0" dirty="0">
              <a:solidFill>
                <a:schemeClr val="tx1"/>
              </a:solidFill>
            </a:endParaRPr>
          </a:p>
          <a:p>
            <a:r>
              <a:rPr lang="en-US" sz="1400" b="1" baseline="0" dirty="0">
                <a:solidFill>
                  <a:schemeClr val="tx1"/>
                </a:solidFill>
              </a:rPr>
              <a:t>So let’s take a look at this goal… (read goal)  </a:t>
            </a:r>
          </a:p>
          <a:p>
            <a:br>
              <a:rPr lang="en-US" sz="1400" b="1" baseline="0" dirty="0">
                <a:solidFill>
                  <a:schemeClr val="tx1"/>
                </a:solidFill>
              </a:rPr>
            </a:br>
            <a:r>
              <a:rPr lang="en-US" sz="1400" b="1" baseline="0" dirty="0">
                <a:solidFill>
                  <a:schemeClr val="tx1"/>
                </a:solidFill>
              </a:rPr>
              <a:t>ASK:   </a:t>
            </a:r>
            <a:r>
              <a:rPr lang="en-US" sz="1400" b="1" i="0" baseline="0" dirty="0">
                <a:solidFill>
                  <a:schemeClr val="tx1"/>
                </a:solidFill>
              </a:rPr>
              <a:t>Do you consider this goal to be more related to an individual principal’s professional growth or is It more related to a District initiative?</a:t>
            </a:r>
          </a:p>
          <a:p>
            <a:endParaRPr lang="en-US" sz="1400" b="1" baseline="0" dirty="0">
              <a:solidFill>
                <a:schemeClr val="tx1"/>
              </a:solidFill>
            </a:endParaRPr>
          </a:p>
          <a:p>
            <a:r>
              <a:rPr lang="en-US" sz="1400" b="1" baseline="0" dirty="0">
                <a:solidFill>
                  <a:schemeClr val="tx1"/>
                </a:solidFill>
              </a:rPr>
              <a:t>Answer:  Most people see this as more related to a district initiative.  It is a worthy goal.  We just want to be sure every principal in Texas has at least one goal that is tied to the development of his or her personal leadership skill and ability.   </a:t>
            </a:r>
          </a:p>
          <a:p>
            <a:endParaRPr lang="en-US" sz="1400" b="1" baseline="0" dirty="0">
              <a:solidFill>
                <a:schemeClr val="tx1"/>
              </a:solidFill>
            </a:endParaRPr>
          </a:p>
          <a:p>
            <a:r>
              <a:rPr lang="en-US" sz="1400" b="1" baseline="0" dirty="0">
                <a:solidFill>
                  <a:schemeClr val="tx1"/>
                </a:solidFill>
              </a:rPr>
              <a:t>State:  This goal could be slightly tweaked to focus in on the skill the principal has identified which is the capacity to EVALUATE implementation of a curriculum.  The criteria that is identified includes students having access to the curriculum and teachers having time to teach the curriculum.</a:t>
            </a:r>
          </a:p>
          <a:p>
            <a:r>
              <a:rPr lang="en-US" sz="1400" b="1" baseline="0" dirty="0">
                <a:solidFill>
                  <a:schemeClr val="tx1"/>
                </a:solidFill>
              </a:rPr>
              <a:t> </a:t>
            </a:r>
          </a:p>
          <a:p>
            <a:endParaRPr lang="en-US" sz="1400" b="1" baseline="0" dirty="0">
              <a:solidFill>
                <a:schemeClr val="tx1"/>
              </a:solidFill>
            </a:endParaRPr>
          </a:p>
          <a:p>
            <a:endParaRPr lang="en-US" sz="1400" b="1" baseline="0" dirty="0">
              <a:solidFill>
                <a:schemeClr val="tx1"/>
              </a:solidFill>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fld id="{40FD541B-864C-46A9-9201-7A34908F3A7B}"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19130582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custDataLst>
              <p:tags r:id="rId1"/>
            </p:custDataLst>
          </p:nvPr>
        </p:nvSpPr>
        <p:spPr>
          <a:xfrm>
            <a:off x="413174" y="2560818"/>
            <a:ext cx="8470053" cy="4034853"/>
          </a:xfrm>
          <a:prstGeom prst="rect">
            <a:avLst/>
          </a:prstGeom>
        </p:spPr>
        <p:txBody>
          <a:bodyPr/>
          <a:lstStyle/>
          <a:p>
            <a:r>
              <a:rPr lang="en-US" sz="1400" b="0" dirty="0">
                <a:solidFill>
                  <a:schemeClr val="tx1"/>
                </a:solidFill>
              </a:rPr>
              <a:t>11:22 – 11:24</a:t>
            </a:r>
          </a:p>
          <a:p>
            <a:endParaRPr lang="en-US" sz="1400" b="1" dirty="0">
              <a:solidFill>
                <a:schemeClr val="tx1"/>
              </a:solidFill>
            </a:endParaRPr>
          </a:p>
          <a:p>
            <a:r>
              <a:rPr lang="en-US" sz="1400" b="1" dirty="0">
                <a:solidFill>
                  <a:schemeClr val="tx1"/>
                </a:solidFill>
              </a:rPr>
              <a:t>Slightly Revised</a:t>
            </a:r>
            <a:r>
              <a:rPr lang="en-US" sz="1400" b="1" baseline="0" dirty="0">
                <a:solidFill>
                  <a:schemeClr val="tx1"/>
                </a:solidFill>
              </a:rPr>
              <a:t> Annual Goal</a:t>
            </a:r>
          </a:p>
          <a:p>
            <a:endParaRPr lang="en-US" sz="1400" b="1" baseline="0" dirty="0">
              <a:solidFill>
                <a:schemeClr val="tx1"/>
              </a:solidFill>
            </a:endParaRPr>
          </a:p>
          <a:p>
            <a:endParaRPr lang="en-US" sz="1400" b="1" baseline="0" dirty="0">
              <a:solidFill>
                <a:schemeClr val="tx1"/>
              </a:solidFill>
            </a:endParaRPr>
          </a:p>
          <a:p>
            <a:r>
              <a:rPr lang="en-US" sz="1400" b="1" baseline="0" dirty="0">
                <a:solidFill>
                  <a:schemeClr val="tx1"/>
                </a:solidFill>
              </a:rPr>
              <a:t>State:  Principals draft their personal goals and then meet with their supervisor to discuss.  This is a collaborative process and the supervisor should be comfortable to provide feedback.  In this case, with just a slight adjustment, the Annual Goal becomes more personalized and specific to the skill to be developed.</a:t>
            </a:r>
          </a:p>
          <a:p>
            <a:br>
              <a:rPr lang="en-US" sz="1400" b="1" baseline="0" dirty="0">
                <a:solidFill>
                  <a:schemeClr val="tx1"/>
                </a:solidFill>
              </a:rPr>
            </a:br>
            <a:r>
              <a:rPr lang="en-US" sz="1400" b="1" baseline="0" dirty="0">
                <a:solidFill>
                  <a:schemeClr val="tx1"/>
                </a:solidFill>
              </a:rPr>
              <a:t>ASK:   </a:t>
            </a:r>
            <a:r>
              <a:rPr lang="en-US" sz="1400" b="1" i="0" baseline="0" dirty="0">
                <a:solidFill>
                  <a:schemeClr val="tx1"/>
                </a:solidFill>
              </a:rPr>
              <a:t>Do you believe the Leadership Standards and Indicators that have been selected are on target?</a:t>
            </a:r>
          </a:p>
          <a:p>
            <a:endParaRPr lang="en-US" sz="1400" b="1" baseline="0" dirty="0">
              <a:solidFill>
                <a:schemeClr val="tx1"/>
              </a:solidFill>
            </a:endParaRPr>
          </a:p>
          <a:p>
            <a:r>
              <a:rPr lang="en-US" sz="1400" b="1" baseline="0" dirty="0">
                <a:solidFill>
                  <a:schemeClr val="tx1"/>
                </a:solidFill>
              </a:rPr>
              <a:t>ASK:  How about the strategies and actions the principal has identified?  Do you see these as supporting the growth that is desired?</a:t>
            </a:r>
          </a:p>
          <a:p>
            <a:endParaRPr lang="en-US" sz="1400" b="1" baseline="0" dirty="0">
              <a:solidFill>
                <a:schemeClr val="tx1"/>
              </a:solidFill>
            </a:endParaRPr>
          </a:p>
          <a:p>
            <a:r>
              <a:rPr lang="en-US" sz="1400" b="1" baseline="0" dirty="0">
                <a:solidFill>
                  <a:schemeClr val="tx1"/>
                </a:solidFill>
              </a:rPr>
              <a:t>ASK:  How about the time line for achieving the goal—does it appear realistic?</a:t>
            </a:r>
          </a:p>
          <a:p>
            <a:endParaRPr lang="en-US" sz="1400" b="1" baseline="0" dirty="0">
              <a:solidFill>
                <a:schemeClr val="tx1"/>
              </a:solidFill>
            </a:endParaRPr>
          </a:p>
          <a:p>
            <a:r>
              <a:rPr lang="en-US" sz="1400" b="1" baseline="0" dirty="0">
                <a:solidFill>
                  <a:schemeClr val="tx1"/>
                </a:solidFill>
              </a:rPr>
              <a:t>ASK:  Are the resources within reason?</a:t>
            </a:r>
          </a:p>
          <a:p>
            <a:endParaRPr lang="en-US" sz="1400" b="1" baseline="0" dirty="0">
              <a:solidFill>
                <a:schemeClr val="tx1"/>
              </a:solidFill>
            </a:endParaRPr>
          </a:p>
          <a:p>
            <a:r>
              <a:rPr lang="en-US" sz="1400" b="1" baseline="0" dirty="0">
                <a:solidFill>
                  <a:schemeClr val="tx1"/>
                </a:solidFill>
              </a:rPr>
              <a:t>State:  This is the process a supervisor will go through to provide feedback to the principal. </a:t>
            </a:r>
          </a:p>
          <a:p>
            <a:endParaRPr lang="en-US" sz="1400" b="1" baseline="0" dirty="0">
              <a:solidFill>
                <a:schemeClr val="tx1"/>
              </a:solidFill>
            </a:endParaRPr>
          </a:p>
          <a:p>
            <a:r>
              <a:rPr lang="en-US" sz="1400" b="1" baseline="0" dirty="0">
                <a:solidFill>
                  <a:schemeClr val="tx1"/>
                </a:solidFill>
              </a:rPr>
              <a:t>Allow for natural discussion that may arise.</a:t>
            </a:r>
          </a:p>
          <a:p>
            <a:r>
              <a:rPr lang="en-US" sz="1400" b="1" baseline="0" dirty="0">
                <a:solidFill>
                  <a:schemeClr val="tx1"/>
                </a:solidFill>
              </a:rPr>
              <a:t> </a:t>
            </a:r>
          </a:p>
          <a:p>
            <a:endParaRPr lang="en-US" sz="1400" b="1" baseline="0" dirty="0">
              <a:solidFill>
                <a:schemeClr val="tx1"/>
              </a:solidFill>
            </a:endParaRPr>
          </a:p>
          <a:p>
            <a:endParaRPr lang="en-US" sz="1400" b="1" baseline="0" dirty="0">
              <a:solidFill>
                <a:schemeClr val="tx1"/>
              </a:solidFill>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fld id="{40FD541B-864C-46A9-9201-7A34908F3A7B}"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7218758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custDataLst>
              <p:tags r:id="rId1"/>
            </p:custDataLst>
          </p:nvPr>
        </p:nvSpPr>
        <p:spPr>
          <a:xfrm>
            <a:off x="413174" y="2560818"/>
            <a:ext cx="8470053" cy="4034853"/>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11:24 – 11:25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Student growth is a critical comp</a:t>
            </a:r>
            <a:r>
              <a:rPr lang="en-US" sz="1400" b="1" kern="1200" dirty="0">
                <a:solidFill>
                  <a:schemeClr val="tx1"/>
                </a:solidFill>
                <a:effectLst/>
                <a:latin typeface="+mn-lt"/>
                <a:ea typeface="+mn-ea"/>
                <a:cs typeface="+mn-cs"/>
              </a:rPr>
              <a:t>onent of T-PESS.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The inclusion of a student growth measure allows principals to focus on a particular area of concern as it relates to student performance, capture strategies and actions that should lead to improvement in that area and assess the impact the principal’s practices and leadership had on the student performance outcome.</a:t>
            </a:r>
          </a:p>
          <a:p>
            <a:r>
              <a:rPr lang="en-US" sz="1400" b="1" kern="1200" dirty="0">
                <a:solidFill>
                  <a:schemeClr val="tx1"/>
                </a:solidFill>
                <a:effectLst/>
                <a:latin typeface="+mn-lt"/>
                <a:ea typeface="+mn-ea"/>
                <a:cs typeface="+mn-cs"/>
              </a:rPr>
              <a:t>For student growth to be a valuable tool in continuous improvement, principal supervisors should keep the following in mind:</a:t>
            </a:r>
          </a:p>
          <a:p>
            <a:pPr marL="285750" lvl="0" indent="-285750">
              <a:buFont typeface="Arial" charset="0"/>
              <a:buChar char="•"/>
            </a:pPr>
            <a:r>
              <a:rPr lang="en-US" sz="1400" b="1" kern="1200" dirty="0">
                <a:solidFill>
                  <a:schemeClr val="tx1"/>
                </a:solidFill>
                <a:effectLst/>
                <a:latin typeface="+mn-lt"/>
                <a:ea typeface="+mn-ea"/>
                <a:cs typeface="+mn-cs"/>
              </a:rPr>
              <a:t>Although it’s called student growth, it is really about principal growth;</a:t>
            </a:r>
          </a:p>
          <a:p>
            <a:pPr marL="285750" lvl="0" indent="-285750">
              <a:buFont typeface="Arial" charset="0"/>
              <a:buChar char="•"/>
            </a:pPr>
            <a:r>
              <a:rPr lang="en-US" sz="1400" b="1" kern="1200" dirty="0">
                <a:solidFill>
                  <a:schemeClr val="tx1"/>
                </a:solidFill>
                <a:effectLst/>
                <a:latin typeface="+mn-lt"/>
                <a:ea typeface="+mn-ea"/>
                <a:cs typeface="+mn-cs"/>
              </a:rPr>
              <a:t>Student growth is not the end in itself – the key to a meaningful student growth goal is the ability to translate the student growth outcomes into feedback on leadership practices;</a:t>
            </a:r>
          </a:p>
          <a:p>
            <a:pPr marL="285750" lvl="0" indent="-285750">
              <a:buFont typeface="Arial" charset="0"/>
              <a:buChar char="•"/>
            </a:pPr>
            <a:r>
              <a:rPr lang="en-US" sz="1400" b="1" kern="1200" dirty="0">
                <a:solidFill>
                  <a:schemeClr val="tx1"/>
                </a:solidFill>
                <a:effectLst/>
                <a:latin typeface="+mn-lt"/>
                <a:ea typeface="+mn-ea"/>
                <a:cs typeface="+mn-cs"/>
              </a:rPr>
              <a:t>Honest assessment of practice, sincere reflection on the approach to planning and implementation, and a commitment to adjusting leadership practices when targets aren’t met are the best ways to improve student growth;</a:t>
            </a:r>
          </a:p>
          <a:p>
            <a:pPr marL="285750" lvl="0" indent="-285750">
              <a:buFont typeface="Arial" charset="0"/>
              <a:buChar char="•"/>
            </a:pPr>
            <a:r>
              <a:rPr lang="en-US" sz="1400" b="1" kern="1200" dirty="0">
                <a:solidFill>
                  <a:schemeClr val="tx1"/>
                </a:solidFill>
                <a:effectLst/>
                <a:latin typeface="+mn-lt"/>
                <a:ea typeface="+mn-ea"/>
                <a:cs typeface="+mn-cs"/>
              </a:rPr>
              <a:t>Ratings are less important than the process of professional growth.</a:t>
            </a:r>
          </a:p>
          <a:p>
            <a:endParaRPr lang="en-US" sz="1400" b="1" dirty="0">
              <a:solidFill>
                <a:schemeClr val="tx1"/>
              </a:solidFill>
            </a:endParaRPr>
          </a:p>
          <a:p>
            <a:r>
              <a:rPr lang="en-US" sz="1400" b="0" dirty="0">
                <a:solidFill>
                  <a:schemeClr val="tx1"/>
                </a:solidFill>
              </a:rPr>
              <a:t>Go over this the slide, point by point.  There is some new learning here as we introduce the idea that a growth goal can be set for a period of time longer than one year and that non-academic that influence student performance can also be considered such as attendance, discipline, etc.  </a:t>
            </a:r>
          </a:p>
          <a:p>
            <a:endParaRPr lang="en-US" sz="1400" b="0" dirty="0">
              <a:solidFill>
                <a:schemeClr val="tx1"/>
              </a:solidFill>
            </a:endParaRPr>
          </a:p>
          <a:p>
            <a:r>
              <a:rPr lang="en-US" sz="1400" b="0" dirty="0">
                <a:solidFill>
                  <a:schemeClr val="tx1"/>
                </a:solidFill>
              </a:rPr>
              <a:t>Allow for audience reaction and brief discussion.</a:t>
            </a:r>
          </a:p>
          <a:p>
            <a:endParaRPr lang="en-US" sz="1600" dirty="0">
              <a:solidFill>
                <a:schemeClr val="tx1"/>
              </a:solidFill>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fld id="{40FD541B-864C-46A9-9201-7A34908F3A7B}"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2885007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400" b="0" dirty="0"/>
              <a:t>11:25 – 11:28</a:t>
            </a:r>
          </a:p>
          <a:p>
            <a:endParaRPr lang="en-US" sz="1400" b="1" dirty="0"/>
          </a:p>
          <a:p>
            <a:r>
              <a:rPr lang="en-US" sz="1400" b="0" dirty="0"/>
              <a:t>Process the questions on the slide and allow for discussion. </a:t>
            </a:r>
          </a:p>
          <a:p>
            <a:endParaRPr lang="en-US" sz="1400" b="1" dirty="0"/>
          </a:p>
        </p:txBody>
      </p:sp>
      <p:sp>
        <p:nvSpPr>
          <p:cNvPr id="4" name="Slide Number Placeholder 3"/>
          <p:cNvSpPr>
            <a:spLocks noGrp="1"/>
          </p:cNvSpPr>
          <p:nvPr>
            <p:ph type="sldNum" sz="quarter" idx="10"/>
          </p:nvPr>
        </p:nvSpPr>
        <p:spPr/>
        <p:txBody>
          <a:bodyPr/>
          <a:lstStyle/>
          <a:p>
            <a:fld id="{43EECFA3-1471-4CA6-912C-C72B25F838FE}" type="slidenum">
              <a:rPr lang="en-US" smtClean="0"/>
              <a:t>53</a:t>
            </a:fld>
            <a:endParaRPr lang="en-US" dirty="0"/>
          </a:p>
        </p:txBody>
      </p:sp>
    </p:spTree>
    <p:extLst>
      <p:ext uri="{BB962C8B-B14F-4D97-AF65-F5344CB8AC3E}">
        <p14:creationId xmlns:p14="http://schemas.microsoft.com/office/powerpoint/2010/main" val="366730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400" b="0" dirty="0"/>
              <a:t>11:28 – 11:30</a:t>
            </a:r>
          </a:p>
          <a:p>
            <a:endParaRPr lang="en-US" sz="1400" b="1" dirty="0"/>
          </a:p>
          <a:p>
            <a:r>
              <a:rPr lang="en-US" sz="1400" b="0" dirty="0"/>
              <a:t>We want to allow</a:t>
            </a:r>
            <a:r>
              <a:rPr lang="en-US" sz="1400" b="0" baseline="0" dirty="0"/>
              <a:t> the audience time to really think about long term goals.  They do not have to be certain of their goal at this time, but should have some practice with considering ideas and applying the idea of accomplishing a goal over time—short term, mid-way, and final assessment.</a:t>
            </a:r>
            <a:endParaRPr lang="en-US" sz="1400" b="0" dirty="0"/>
          </a:p>
          <a:p>
            <a:endParaRPr lang="en-US" sz="1400" b="1" dirty="0"/>
          </a:p>
          <a:p>
            <a:r>
              <a:rPr lang="en-US" sz="1400" b="1" dirty="0"/>
              <a:t>Turn and talk with a neighbor about a possible student growth area for long-term focus.  </a:t>
            </a:r>
          </a:p>
          <a:p>
            <a:endParaRPr lang="en-US" sz="1400" b="1" dirty="0"/>
          </a:p>
          <a:p>
            <a:r>
              <a:rPr lang="en-US" sz="1400" b="1" dirty="0"/>
              <a:t>The duration of the goal will depend on what is to be accomplished.  </a:t>
            </a:r>
          </a:p>
          <a:p>
            <a:endParaRPr lang="en-US" sz="1400" b="1" dirty="0"/>
          </a:p>
          <a:p>
            <a:r>
              <a:rPr lang="en-US" sz="1400" b="1" dirty="0"/>
              <a:t>The goal will include short term, mid-way, and long-term metrics—or measurement over time.</a:t>
            </a:r>
          </a:p>
          <a:p>
            <a:pPr marL="0" indent="0">
              <a:buNone/>
            </a:pPr>
            <a:endParaRPr lang="en-US" sz="1400" b="1" dirty="0"/>
          </a:p>
          <a:p>
            <a:pPr marL="0" indent="0">
              <a:buNone/>
            </a:pPr>
            <a:r>
              <a:rPr lang="en-US" sz="1400" b="1" dirty="0">
                <a:solidFill>
                  <a:srgbClr val="C00000"/>
                </a:solidFill>
              </a:rPr>
              <a:t>Ask:  What ideas come to mind about possible student growth goals?  Generate one or two possibilities to share.  </a:t>
            </a:r>
          </a:p>
          <a:p>
            <a:endParaRPr lang="en-US" sz="1400" b="1" dirty="0"/>
          </a:p>
        </p:txBody>
      </p:sp>
      <p:sp>
        <p:nvSpPr>
          <p:cNvPr id="4" name="Slide Number Placeholder 3"/>
          <p:cNvSpPr>
            <a:spLocks noGrp="1"/>
          </p:cNvSpPr>
          <p:nvPr>
            <p:ph type="sldNum" sz="quarter" idx="10"/>
          </p:nvPr>
        </p:nvSpPr>
        <p:spPr/>
        <p:txBody>
          <a:bodyPr/>
          <a:lstStyle/>
          <a:p>
            <a:fld id="{43EECFA3-1471-4CA6-912C-C72B25F838FE}" type="slidenum">
              <a:rPr lang="en-US" smtClean="0"/>
              <a:t>54</a:t>
            </a:fld>
            <a:endParaRPr lang="en-US" dirty="0"/>
          </a:p>
        </p:txBody>
      </p:sp>
    </p:spTree>
    <p:extLst>
      <p:ext uri="{BB962C8B-B14F-4D97-AF65-F5344CB8AC3E}">
        <p14:creationId xmlns:p14="http://schemas.microsoft.com/office/powerpoint/2010/main" val="835556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custDataLst>
              <p:tags r:id="rId1"/>
            </p:custDataLst>
          </p:nvPr>
        </p:nvSpPr>
        <p:spPr>
          <a:xfrm>
            <a:off x="413174" y="2560818"/>
            <a:ext cx="8470053" cy="4034853"/>
          </a:xfrm>
          <a:prstGeom prst="rect">
            <a:avLst/>
          </a:prstGeom>
        </p:spPr>
        <p:txBody>
          <a:bodyPr/>
          <a:lstStyle/>
          <a:p>
            <a:pPr marL="0" indent="0">
              <a:buNone/>
            </a:pPr>
            <a:r>
              <a:rPr lang="en-US" sz="1400" b="0" dirty="0">
                <a:solidFill>
                  <a:schemeClr val="tx1"/>
                </a:solidFill>
              </a:rPr>
              <a:t>11:30 -11:33</a:t>
            </a:r>
          </a:p>
          <a:p>
            <a:pPr marL="0" indent="0">
              <a:buNone/>
            </a:pPr>
            <a:endParaRPr lang="en-US" sz="1400" b="1" dirty="0">
              <a:solidFill>
                <a:schemeClr val="tx1"/>
              </a:solidFill>
            </a:endParaRPr>
          </a:p>
          <a:p>
            <a:pPr marL="0" indent="0">
              <a:buNone/>
            </a:pPr>
            <a:r>
              <a:rPr lang="en-US" sz="1400" b="1" dirty="0">
                <a:solidFill>
                  <a:schemeClr val="tx1"/>
                </a:solidFill>
              </a:rPr>
              <a:t>The T-PESS GSPD plan</a:t>
            </a:r>
            <a:r>
              <a:rPr lang="en-US" sz="1400" b="1" baseline="0" dirty="0">
                <a:solidFill>
                  <a:schemeClr val="tx1"/>
                </a:solidFill>
              </a:rPr>
              <a:t> </a:t>
            </a:r>
            <a:r>
              <a:rPr lang="en-US" sz="1400" b="1" dirty="0">
                <a:solidFill>
                  <a:schemeClr val="tx1"/>
                </a:solidFill>
              </a:rPr>
              <a:t>consists of three main parts (see #1 – 3)  but may be reviewed and revisited as helpful throughout the year.</a:t>
            </a:r>
          </a:p>
          <a:p>
            <a:endParaRPr lang="en-US" sz="1400" b="1" dirty="0">
              <a:solidFill>
                <a:schemeClr val="tx1"/>
              </a:solidFill>
            </a:endParaRPr>
          </a:p>
          <a:p>
            <a:pPr marL="514350" indent="-514350">
              <a:buFont typeface="+mj-lt"/>
              <a:buAutoNum type="arabicPeriod"/>
            </a:pPr>
            <a:r>
              <a:rPr lang="en-US" sz="1400" b="1" dirty="0">
                <a:solidFill>
                  <a:schemeClr val="tx1"/>
                </a:solidFill>
              </a:rPr>
              <a:t>Beginning of the Year Goal Setting</a:t>
            </a:r>
          </a:p>
          <a:p>
            <a:pPr marL="514350" indent="-514350">
              <a:buFont typeface="+mj-lt"/>
              <a:buAutoNum type="arabicPeriod"/>
            </a:pPr>
            <a:r>
              <a:rPr lang="en-US" sz="1400" b="1" dirty="0">
                <a:solidFill>
                  <a:schemeClr val="tx1"/>
                </a:solidFill>
              </a:rPr>
              <a:t>Mid-Year progress toward Goal Attainment</a:t>
            </a:r>
          </a:p>
          <a:p>
            <a:pPr marL="514350" indent="-514350">
              <a:buFont typeface="+mj-lt"/>
              <a:buAutoNum type="arabicPeriod"/>
            </a:pPr>
            <a:r>
              <a:rPr lang="en-US" sz="1400" b="1" dirty="0">
                <a:solidFill>
                  <a:schemeClr val="tx1"/>
                </a:solidFill>
              </a:rPr>
              <a:t>End-of-Year Goal Attainment”</a:t>
            </a:r>
          </a:p>
          <a:p>
            <a:pPr marL="514350" indent="-514350">
              <a:buFont typeface="+mj-lt"/>
              <a:buAutoNum type="arabicPeriod"/>
            </a:pPr>
            <a:r>
              <a:rPr lang="en-US" sz="1400" b="1" dirty="0">
                <a:solidFill>
                  <a:schemeClr val="tx1"/>
                </a:solidFill>
              </a:rPr>
              <a:t>Other times as helpful for professional reflection and feedback</a:t>
            </a:r>
          </a:p>
          <a:p>
            <a:pPr marL="514350" indent="-514350">
              <a:buFont typeface="+mj-lt"/>
              <a:buAutoNum type="arabicPeriod"/>
            </a:pPr>
            <a:endParaRPr lang="en-US" sz="1400" b="1" dirty="0">
              <a:solidFill>
                <a:schemeClr val="tx1"/>
              </a:solidFill>
            </a:endParaRPr>
          </a:p>
          <a:p>
            <a:pPr marL="0" indent="0">
              <a:buFont typeface="+mj-lt"/>
              <a:buNone/>
            </a:pPr>
            <a:r>
              <a:rPr lang="en-US" sz="1400" b="1" dirty="0">
                <a:solidFill>
                  <a:schemeClr val="tx1"/>
                </a:solidFill>
              </a:rPr>
              <a:t>ASK</a:t>
            </a:r>
            <a:r>
              <a:rPr lang="en-US" sz="1400" b="1" baseline="0" dirty="0">
                <a:solidFill>
                  <a:schemeClr val="tx1"/>
                </a:solidFill>
              </a:rPr>
              <a:t> for any questions or comments.</a:t>
            </a:r>
            <a:endParaRPr lang="en-US" sz="1400" b="1" dirty="0">
              <a:solidFill>
                <a:schemeClr val="tx1"/>
              </a:solidFill>
            </a:endParaRPr>
          </a:p>
          <a:p>
            <a:endParaRPr lang="en-US" sz="1400" dirty="0">
              <a:solidFill>
                <a:schemeClr val="tx1"/>
              </a:solidFill>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fld id="{40FD541B-864C-46A9-9201-7A34908F3A7B}"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0950353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custDataLst>
              <p:tags r:id="rId1"/>
            </p:custDataLst>
          </p:nvPr>
        </p:nvSpPr>
        <p:spPr>
          <a:xfrm>
            <a:off x="413174" y="2560818"/>
            <a:ext cx="8470053" cy="4034853"/>
          </a:xfrm>
          <a:prstGeom prst="rect">
            <a:avLst/>
          </a:prstGeom>
        </p:spPr>
        <p:txBody>
          <a:bodyPr/>
          <a:lstStyle/>
          <a:p>
            <a:r>
              <a:rPr lang="en-US" sz="1400" b="0" dirty="0">
                <a:solidFill>
                  <a:schemeClr val="tx1"/>
                </a:solidFill>
              </a:rPr>
              <a:t>11:33 – 11:36</a:t>
            </a:r>
            <a:endParaRPr lang="en-US" sz="1400" b="0" baseline="0" dirty="0">
              <a:solidFill>
                <a:schemeClr val="tx1"/>
              </a:solidFill>
            </a:endParaRPr>
          </a:p>
          <a:p>
            <a:endParaRPr lang="en-US" sz="1400" b="1" dirty="0">
              <a:solidFill>
                <a:schemeClr val="tx1"/>
              </a:solidFill>
            </a:endParaRPr>
          </a:p>
          <a:p>
            <a:r>
              <a:rPr lang="en-US" sz="1400" b="1" baseline="0" dirty="0">
                <a:solidFill>
                  <a:schemeClr val="tx1"/>
                </a:solidFill>
              </a:rPr>
              <a:t>Take a minute to read what’s on the slide and make notes about the next step in the T-PESS process:  Beginning of Year Conference.</a:t>
            </a:r>
          </a:p>
          <a:p>
            <a:endParaRPr lang="en-US" sz="1400" b="1" baseline="0" dirty="0">
              <a:solidFill>
                <a:schemeClr val="tx1"/>
              </a:solidFill>
            </a:endParaRPr>
          </a:p>
          <a:p>
            <a:r>
              <a:rPr lang="en-US" sz="1400" b="1" baseline="0" dirty="0">
                <a:solidFill>
                  <a:schemeClr val="tx1"/>
                </a:solidFill>
              </a:rPr>
              <a:t>Facilitator ensures a quiet environment for silent reading for 2 minutes.   This activity is helpful to some of the adult learners in the room.  The  T-PESS graphic is helpful to others.  We are trying to support everyone in gaining a strong conceptual understanding of the T-PESS process.</a:t>
            </a:r>
            <a:endParaRPr lang="en-US" sz="1400" b="1" dirty="0">
              <a:solidFill>
                <a:schemeClr val="tx1"/>
              </a:solidFill>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fld id="{40FD541B-864C-46A9-9201-7A34908F3A7B}"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40714028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7925" y="100013"/>
            <a:ext cx="2071688" cy="1552575"/>
          </a:xfrm>
        </p:spPr>
      </p:sp>
      <p:sp>
        <p:nvSpPr>
          <p:cNvPr id="3" name="Notes Placeholder 2"/>
          <p:cNvSpPr>
            <a:spLocks noGrp="1"/>
          </p:cNvSpPr>
          <p:nvPr>
            <p:ph type="body" idx="1"/>
            <p:custDataLst>
              <p:tags r:id="rId1"/>
            </p:custDataLst>
          </p:nvPr>
        </p:nvSpPr>
        <p:spPr/>
        <p:txBody>
          <a:bodyPr/>
          <a:lstStyle/>
          <a:p>
            <a:r>
              <a:rPr lang="en-US" sz="1400" b="0" dirty="0">
                <a:solidFill>
                  <a:schemeClr val="tx1"/>
                </a:solidFill>
              </a:rPr>
              <a:t>11:36- 11:38</a:t>
            </a:r>
          </a:p>
          <a:p>
            <a:endParaRPr lang="en-US" sz="1400" b="1" dirty="0">
              <a:solidFill>
                <a:schemeClr val="tx1"/>
              </a:solidFill>
            </a:endParaRPr>
          </a:p>
          <a:p>
            <a:r>
              <a:rPr lang="en-US" sz="1400" b="1" baseline="0" dirty="0">
                <a:solidFill>
                  <a:schemeClr val="tx1"/>
                </a:solidFill>
              </a:rPr>
              <a:t>Take a minute to read the slide and make notes about the next step in the T-PESS process:  Site Visits and Informal Assessment.</a:t>
            </a:r>
          </a:p>
          <a:p>
            <a:endParaRPr lang="en-US" sz="1400" b="1" baseline="0" dirty="0">
              <a:solidFill>
                <a:schemeClr val="tx1"/>
              </a:solidFill>
            </a:endParaRPr>
          </a:p>
          <a:p>
            <a:r>
              <a:rPr lang="en-US" sz="1400" b="1" baseline="0" dirty="0">
                <a:solidFill>
                  <a:schemeClr val="tx1"/>
                </a:solidFill>
              </a:rPr>
              <a:t>Facilitator ensures a quiet environment for silent reading for 2 minutes.   This activity is helpful to some of the adult learners in the room.  The  T-PESS graphic is helpful to others.  We are trying to support everyone in gaining a strong conceptual understanding of the T-PESS process.</a:t>
            </a:r>
            <a:endParaRPr lang="en-US" sz="1400" b="1" dirty="0">
              <a:solidFill>
                <a:schemeClr val="tx1"/>
              </a:solidFill>
            </a:endParaRPr>
          </a:p>
          <a:p>
            <a:endParaRPr lang="en-US" b="1"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3EECFA3-1471-4CA6-912C-C72B25F838FE}" type="slidenum">
              <a:rPr lang="en-US" smtClean="0"/>
              <a:t>57</a:t>
            </a:fld>
            <a:endParaRPr lang="en-US" dirty="0"/>
          </a:p>
        </p:txBody>
      </p:sp>
    </p:spTree>
    <p:extLst>
      <p:ext uri="{BB962C8B-B14F-4D97-AF65-F5344CB8AC3E}">
        <p14:creationId xmlns:p14="http://schemas.microsoft.com/office/powerpoint/2010/main" val="10999175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7925" y="100013"/>
            <a:ext cx="2071688" cy="1552575"/>
          </a:xfrm>
        </p:spPr>
      </p:sp>
      <p:sp>
        <p:nvSpPr>
          <p:cNvPr id="3" name="Notes Placeholder 2"/>
          <p:cNvSpPr>
            <a:spLocks noGrp="1"/>
          </p:cNvSpPr>
          <p:nvPr>
            <p:ph type="body" idx="1"/>
            <p:custDataLst>
              <p:tags r:id="rId1"/>
            </p:custDataLst>
          </p:nvPr>
        </p:nvSpPr>
        <p:spPr/>
        <p:txBody>
          <a:bodyPr/>
          <a:lstStyle/>
          <a:p>
            <a:r>
              <a:rPr lang="en-US" sz="1400" b="0" dirty="0">
                <a:solidFill>
                  <a:schemeClr val="tx1"/>
                </a:solidFill>
              </a:rPr>
              <a:t>11:38-11:40</a:t>
            </a:r>
            <a:endParaRPr lang="en-US" sz="1400" b="0" baseline="0" dirty="0">
              <a:solidFill>
                <a:schemeClr val="tx1"/>
              </a:solidFill>
            </a:endParaRPr>
          </a:p>
          <a:p>
            <a:endParaRPr lang="en-US" sz="1400" b="1" dirty="0">
              <a:solidFill>
                <a:schemeClr val="tx1"/>
              </a:solidFill>
            </a:endParaRPr>
          </a:p>
          <a:p>
            <a:r>
              <a:rPr lang="en-US" b="1" dirty="0"/>
              <a:t>Take a minute to read through Step 5 on the slide. </a:t>
            </a:r>
          </a:p>
        </p:txBody>
      </p:sp>
      <p:sp>
        <p:nvSpPr>
          <p:cNvPr id="4" name="Slide Number Placeholder 3"/>
          <p:cNvSpPr>
            <a:spLocks noGrp="1"/>
          </p:cNvSpPr>
          <p:nvPr>
            <p:ph type="sldNum" sz="quarter" idx="10"/>
          </p:nvPr>
        </p:nvSpPr>
        <p:spPr/>
        <p:txBody>
          <a:bodyPr/>
          <a:lstStyle/>
          <a:p>
            <a:fld id="{43EECFA3-1471-4CA6-912C-C72B25F838FE}" type="slidenum">
              <a:rPr lang="en-US" smtClean="0"/>
              <a:t>58</a:t>
            </a:fld>
            <a:endParaRPr lang="en-US" dirty="0"/>
          </a:p>
        </p:txBody>
      </p:sp>
    </p:spTree>
    <p:extLst>
      <p:ext uri="{BB962C8B-B14F-4D97-AF65-F5344CB8AC3E}">
        <p14:creationId xmlns:p14="http://schemas.microsoft.com/office/powerpoint/2010/main" val="6780808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nvPr>
        </p:nvSpPr>
        <p:spPr>
          <a:xfrm>
            <a:off x="413174" y="2560818"/>
            <a:ext cx="8470053" cy="4034853"/>
          </a:xfrm>
          <a:prstGeom prst="rect">
            <a:avLst/>
          </a:prstGeom>
        </p:spPr>
        <p:txBody>
          <a:bodyPr/>
          <a:lstStyle/>
          <a:p>
            <a:r>
              <a:rPr lang="en-US" sz="1400" b="0" kern="1200" dirty="0">
                <a:solidFill>
                  <a:schemeClr val="tx1"/>
                </a:solidFill>
                <a:effectLst/>
                <a:latin typeface="+mn-lt"/>
                <a:ea typeface="+mn-ea"/>
                <a:cs typeface="+mn-cs"/>
              </a:rPr>
              <a:t>11:40 -11:42</a:t>
            </a:r>
          </a:p>
          <a:p>
            <a:endParaRPr lang="en-US" sz="1400" b="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The Mid-year Progress Form serves</a:t>
            </a:r>
            <a:r>
              <a:rPr lang="en-US" sz="1400" b="1" kern="1200" baseline="0" dirty="0">
                <a:solidFill>
                  <a:schemeClr val="tx1"/>
                </a:solidFill>
                <a:effectLst/>
                <a:latin typeface="+mn-lt"/>
                <a:ea typeface="+mn-ea"/>
                <a:cs typeface="+mn-cs"/>
              </a:rPr>
              <a:t> to capture dialogue and decisions discussed during the MOY conference</a:t>
            </a:r>
            <a:r>
              <a:rPr lang="en-US" sz="1400" b="1" kern="1200" dirty="0">
                <a:solidFill>
                  <a:schemeClr val="tx1"/>
                </a:solidFill>
                <a:effectLst/>
                <a:latin typeface="+mn-lt"/>
                <a:ea typeface="+mn-ea"/>
                <a:cs typeface="+mn-cs"/>
              </a:rPr>
              <a:t>. The appraiser and the principal complete</a:t>
            </a:r>
            <a:r>
              <a:rPr lang="en-US" sz="1400" b="1" kern="1200" baseline="0" dirty="0">
                <a:solidFill>
                  <a:schemeClr val="tx1"/>
                </a:solidFill>
                <a:effectLst/>
                <a:latin typeface="+mn-lt"/>
                <a:ea typeface="+mn-ea"/>
                <a:cs typeface="+mn-cs"/>
              </a:rPr>
              <a:t> </a:t>
            </a:r>
            <a:r>
              <a:rPr lang="en-US" sz="1400" b="1" kern="1200" dirty="0">
                <a:solidFill>
                  <a:schemeClr val="tx1"/>
                </a:solidFill>
                <a:effectLst/>
                <a:latin typeface="+mn-lt"/>
                <a:ea typeface="+mn-ea"/>
                <a:cs typeface="+mn-cs"/>
              </a:rPr>
              <a:t>the form based on the available data, artifacts, and evidence as agreed upon in the Beginning-of-year Goal Setting</a:t>
            </a:r>
            <a:r>
              <a:rPr lang="en-US" sz="1400" b="1" kern="1200" baseline="0" dirty="0">
                <a:solidFill>
                  <a:schemeClr val="tx1"/>
                </a:solidFill>
                <a:effectLst/>
                <a:latin typeface="+mn-lt"/>
                <a:ea typeface="+mn-ea"/>
                <a:cs typeface="+mn-cs"/>
              </a:rPr>
              <a:t> Conference</a:t>
            </a:r>
            <a:r>
              <a:rPr lang="en-US" sz="1400" b="1" kern="1200" dirty="0">
                <a:solidFill>
                  <a:schemeClr val="tx1"/>
                </a:solidFill>
                <a:effectLst/>
                <a:latin typeface="+mn-lt"/>
                <a:ea typeface="+mn-ea"/>
                <a:cs typeface="+mn-cs"/>
              </a:rPr>
              <a:t>.</a:t>
            </a:r>
          </a:p>
          <a:p>
            <a:endParaRPr lang="en-US" sz="14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p:txBody>
      </p:sp>
      <p:sp>
        <p:nvSpPr>
          <p:cNvPr id="4" name="Header Placeholder 3"/>
          <p:cNvSpPr>
            <a:spLocks noGrp="1"/>
          </p:cNvSpPr>
          <p:nvPr>
            <p:ph type="hdr" sz="quarter" idx="10"/>
          </p:nvPr>
        </p:nvSpPr>
        <p:spPr>
          <a:xfrm>
            <a:off x="0" y="1"/>
            <a:ext cx="4028440" cy="344091"/>
          </a:xfrm>
          <a:prstGeom prst="rect">
            <a:avLst/>
          </a:prstGeom>
        </p:spPr>
        <p:txBody>
          <a:bodyPr/>
          <a:lstStyle/>
          <a:p>
            <a:r>
              <a:rPr lang="en-US" dirty="0">
                <a:solidFill>
                  <a:prstClr val="black"/>
                </a:solidFill>
              </a:rPr>
              <a:t>Texas Principal Evaluation-PPT</a:t>
            </a:r>
          </a:p>
        </p:txBody>
      </p:sp>
      <p:sp>
        <p:nvSpPr>
          <p:cNvPr id="5" name="Date Placeholder 4"/>
          <p:cNvSpPr>
            <a:spLocks noGrp="1"/>
          </p:cNvSpPr>
          <p:nvPr>
            <p:ph type="dt" idx="11"/>
          </p:nvPr>
        </p:nvSpPr>
        <p:spPr>
          <a:xfrm>
            <a:off x="5265810" y="1"/>
            <a:ext cx="4028440" cy="344091"/>
          </a:xfrm>
          <a:prstGeom prst="rect">
            <a:avLst/>
          </a:prstGeom>
        </p:spPr>
        <p:txBody>
          <a:bodyPr/>
          <a:lstStyle/>
          <a:p>
            <a:r>
              <a:rPr lang="en-US" dirty="0">
                <a:solidFill>
                  <a:prstClr val="black"/>
                </a:solidFill>
              </a:rPr>
              <a:t>6/2014</a:t>
            </a:r>
          </a:p>
        </p:txBody>
      </p:sp>
      <p:sp>
        <p:nvSpPr>
          <p:cNvPr id="6" name="Slide Number Placeholder 5"/>
          <p:cNvSpPr>
            <a:spLocks noGrp="1"/>
          </p:cNvSpPr>
          <p:nvPr>
            <p:ph type="sldNum" sz="quarter" idx="12"/>
          </p:nvPr>
        </p:nvSpPr>
        <p:spPr>
          <a:xfrm>
            <a:off x="5265810" y="6651885"/>
            <a:ext cx="4028440" cy="206115"/>
          </a:xfrm>
          <a:prstGeom prst="rect">
            <a:avLst/>
          </a:prstGeom>
        </p:spPr>
        <p:txBody>
          <a:bodyPr/>
          <a:lstStyle/>
          <a:p>
            <a:fld id="{51265FB6-EC9D-49D2-AACA-92A240A4735A}" type="slidenum">
              <a:rPr lang="en-US" smtClean="0">
                <a:solidFill>
                  <a:prstClr val="black"/>
                </a:solidFill>
              </a:rPr>
              <a:pPr/>
              <a:t>59</a:t>
            </a:fld>
            <a:endParaRPr lang="en-US" dirty="0">
              <a:solidFill>
                <a:prstClr val="black"/>
              </a:solidFill>
            </a:endParaRPr>
          </a:p>
        </p:txBody>
      </p:sp>
      <p:sp>
        <p:nvSpPr>
          <p:cNvPr id="7" name="TextBox 6">
            <a:extLst>
              <a:ext uri="{FF2B5EF4-FFF2-40B4-BE49-F238E27FC236}">
                <a16:creationId xmlns:a16="http://schemas.microsoft.com/office/drawing/2014/main" id="{60BF8D40-229B-4AE0-8308-155F1E30128A}"/>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1327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Overview</a:t>
            </a:r>
            <a:r>
              <a:rPr lang="en-US" b="0" baseline="0" dirty="0"/>
              <a:t> of T-PESS Process</a:t>
            </a:r>
          </a:p>
          <a:p>
            <a:r>
              <a:rPr lang="en-US" b="0" baseline="0" dirty="0"/>
              <a:t>8:41 – 8:43</a:t>
            </a:r>
          </a:p>
          <a:p>
            <a:endParaRPr lang="en-US" b="0" baseline="0" dirty="0"/>
          </a:p>
          <a:p>
            <a:r>
              <a:rPr lang="en-US" b="0" baseline="0" dirty="0"/>
              <a:t>Walk through the T-PESS graphic with the audience.</a:t>
            </a:r>
            <a:endParaRPr lang="en-US" b="0" dirty="0"/>
          </a:p>
          <a:p>
            <a:endParaRPr lang="en-US" b="1" dirty="0"/>
          </a:p>
          <a:p>
            <a:r>
              <a:rPr lang="en-US" b="1" dirty="0"/>
              <a:t>The T-PESS process includes various formative steps that results in an annual summary assessment of the principal.  It is intended and best used as a growth-based model based on an annual process of actions and activities that self-assess, establish performance goals, collect and analyze information, and provide constructive feedback resulting in the improvement and refinement of practice. </a:t>
            </a:r>
          </a:p>
          <a:p>
            <a:endParaRPr lang="en-US" b="1" dirty="0"/>
          </a:p>
          <a:p>
            <a:r>
              <a:rPr lang="en-US" b="1" dirty="0"/>
              <a:t>T-PESS is intended to improve the quality and effectiveness of the principal through their personal involvement in the process, along with that of their supervisor or appraiser. </a:t>
            </a:r>
          </a:p>
          <a:p>
            <a:endParaRPr lang="en-US" dirty="0"/>
          </a:p>
        </p:txBody>
      </p:sp>
      <p:sp>
        <p:nvSpPr>
          <p:cNvPr id="4" name="Slide Number Placeholder 3"/>
          <p:cNvSpPr>
            <a:spLocks noGrp="1"/>
          </p:cNvSpPr>
          <p:nvPr>
            <p:ph type="sldNum" sz="quarter" idx="10"/>
          </p:nvPr>
        </p:nvSpPr>
        <p:spPr/>
        <p:txBody>
          <a:bodyPr/>
          <a:lstStyle/>
          <a:p>
            <a:fld id="{51265FB6-EC9D-49D2-AACA-92A240A4735A}" type="slidenum">
              <a:rPr lang="en-US" smtClean="0"/>
              <a:t>6</a:t>
            </a:fld>
            <a:endParaRPr lang="en-US" dirty="0"/>
          </a:p>
        </p:txBody>
      </p:sp>
      <p:sp>
        <p:nvSpPr>
          <p:cNvPr id="5" name="Date Placeholder 4"/>
          <p:cNvSpPr>
            <a:spLocks noGrp="1"/>
          </p:cNvSpPr>
          <p:nvPr>
            <p:ph type="dt" idx="11"/>
          </p:nvPr>
        </p:nvSpPr>
        <p:spPr>
          <a:xfrm>
            <a:off x="3970938" y="0"/>
            <a:ext cx="3037840" cy="466434"/>
          </a:xfrm>
          <a:prstGeom prst="rect">
            <a:avLst/>
          </a:prstGeom>
        </p:spPr>
        <p:txBody>
          <a:bodyPr/>
          <a:lstStyle/>
          <a:p>
            <a:r>
              <a:rPr lang="en-US" dirty="0"/>
              <a:t>9/2016</a:t>
            </a:r>
          </a:p>
        </p:txBody>
      </p:sp>
      <p:sp>
        <p:nvSpPr>
          <p:cNvPr id="6" name="Header Placeholder 5"/>
          <p:cNvSpPr>
            <a:spLocks noGrp="1"/>
          </p:cNvSpPr>
          <p:nvPr>
            <p:ph type="hdr" sz="quarter" idx="12"/>
          </p:nvPr>
        </p:nvSpPr>
        <p:spPr>
          <a:xfrm>
            <a:off x="0" y="0"/>
            <a:ext cx="3037840" cy="466434"/>
          </a:xfrm>
          <a:prstGeom prst="rect">
            <a:avLst/>
          </a:prstGeom>
        </p:spPr>
        <p:txBody>
          <a:bodyPr/>
          <a:lstStyle/>
          <a:p>
            <a:r>
              <a:rPr lang="en-US" dirty="0"/>
              <a:t>Principal Orientation-PPT</a:t>
            </a:r>
          </a:p>
        </p:txBody>
      </p:sp>
      <p:sp>
        <p:nvSpPr>
          <p:cNvPr id="7" name="TextBox 6">
            <a:extLst>
              <a:ext uri="{FF2B5EF4-FFF2-40B4-BE49-F238E27FC236}">
                <a16:creationId xmlns:a16="http://schemas.microsoft.com/office/drawing/2014/main" id="{70B3F321-9A95-43EB-9024-6F9D2F370232}"/>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4400827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7925" y="100013"/>
            <a:ext cx="2071688" cy="1552575"/>
          </a:xfrm>
        </p:spPr>
      </p:sp>
      <p:sp>
        <p:nvSpPr>
          <p:cNvPr id="3" name="Notes Placeholder 2"/>
          <p:cNvSpPr>
            <a:spLocks noGrp="1"/>
          </p:cNvSpPr>
          <p:nvPr>
            <p:ph type="body" idx="1"/>
            <p:custDataLst>
              <p:tags r:id="rId1"/>
            </p:custDataLst>
          </p:nvPr>
        </p:nvSpPr>
        <p:spPr/>
        <p:txBody>
          <a:bodyPr/>
          <a:lstStyle/>
          <a:p>
            <a:r>
              <a:rPr lang="en-US" sz="1400" b="0" baseline="0" dirty="0">
                <a:solidFill>
                  <a:schemeClr val="tx1"/>
                </a:solidFill>
              </a:rPr>
              <a:t>11:42 – 11:44</a:t>
            </a:r>
          </a:p>
          <a:p>
            <a:endParaRPr lang="en-US" sz="1400" b="1" baseline="0" dirty="0">
              <a:solidFill>
                <a:schemeClr val="tx1"/>
              </a:solidFill>
            </a:endParaRPr>
          </a:p>
          <a:p>
            <a:r>
              <a:rPr lang="en-US" sz="1400" b="1" baseline="0" dirty="0">
                <a:solidFill>
                  <a:schemeClr val="tx1"/>
                </a:solidFill>
              </a:rPr>
              <a:t>Take a minute to read and make notes about the next step in the T-PESS process:  Beginning of Year Conference.</a:t>
            </a:r>
          </a:p>
          <a:p>
            <a:endParaRPr lang="en-US" sz="1400" b="1" baseline="0" dirty="0">
              <a:solidFill>
                <a:schemeClr val="tx1"/>
              </a:solidFill>
            </a:endParaRPr>
          </a:p>
          <a:p>
            <a:r>
              <a:rPr lang="en-US" dirty="0"/>
              <a:t>Make a connection to the evidence at the end of each Domain in the rubric. </a:t>
            </a:r>
          </a:p>
        </p:txBody>
      </p:sp>
      <p:sp>
        <p:nvSpPr>
          <p:cNvPr id="4" name="Slide Number Placeholder 3"/>
          <p:cNvSpPr>
            <a:spLocks noGrp="1"/>
          </p:cNvSpPr>
          <p:nvPr>
            <p:ph type="sldNum" sz="quarter" idx="10"/>
          </p:nvPr>
        </p:nvSpPr>
        <p:spPr/>
        <p:txBody>
          <a:bodyPr/>
          <a:lstStyle/>
          <a:p>
            <a:fld id="{43EECFA3-1471-4CA6-912C-C72B25F838FE}" type="slidenum">
              <a:rPr lang="en-US" smtClean="0"/>
              <a:t>60</a:t>
            </a:fld>
            <a:endParaRPr lang="en-US" dirty="0"/>
          </a:p>
        </p:txBody>
      </p:sp>
    </p:spTree>
    <p:extLst>
      <p:ext uri="{BB962C8B-B14F-4D97-AF65-F5344CB8AC3E}">
        <p14:creationId xmlns:p14="http://schemas.microsoft.com/office/powerpoint/2010/main" val="13693875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7925" y="100013"/>
            <a:ext cx="2071688" cy="1552575"/>
          </a:xfrm>
        </p:spPr>
      </p:sp>
      <p:sp>
        <p:nvSpPr>
          <p:cNvPr id="3" name="Notes Placeholder 2"/>
          <p:cNvSpPr>
            <a:spLocks noGrp="1"/>
          </p:cNvSpPr>
          <p:nvPr>
            <p:ph type="body" idx="1"/>
            <p:custDataLst>
              <p:tags r:id="rId1"/>
            </p:custDataLst>
          </p:nvPr>
        </p:nvSpPr>
        <p:spPr/>
        <p:txBody>
          <a:bodyPr/>
          <a:lstStyle/>
          <a:p>
            <a:r>
              <a:rPr lang="en-US" sz="1400" b="0" dirty="0">
                <a:solidFill>
                  <a:schemeClr val="tx1"/>
                </a:solidFill>
              </a:rPr>
              <a:t>11:44 – 11:47</a:t>
            </a:r>
          </a:p>
          <a:p>
            <a:endParaRPr lang="en-US" sz="1400" b="0" dirty="0">
              <a:solidFill>
                <a:schemeClr val="tx1"/>
              </a:solidFill>
            </a:endParaRPr>
          </a:p>
          <a:p>
            <a:r>
              <a:rPr lang="en-US" sz="1400" b="0" dirty="0">
                <a:solidFill>
                  <a:schemeClr val="tx1"/>
                </a:solidFill>
              </a:rPr>
              <a:t>Review Step 8 on the slide. </a:t>
            </a:r>
          </a:p>
        </p:txBody>
      </p:sp>
      <p:sp>
        <p:nvSpPr>
          <p:cNvPr id="4" name="Slide Number Placeholder 3"/>
          <p:cNvSpPr>
            <a:spLocks noGrp="1"/>
          </p:cNvSpPr>
          <p:nvPr>
            <p:ph type="sldNum" sz="quarter" idx="10"/>
          </p:nvPr>
        </p:nvSpPr>
        <p:spPr/>
        <p:txBody>
          <a:bodyPr/>
          <a:lstStyle/>
          <a:p>
            <a:fld id="{43EECFA3-1471-4CA6-912C-C72B25F838FE}" type="slidenum">
              <a:rPr lang="en-US" smtClean="0"/>
              <a:t>61</a:t>
            </a:fld>
            <a:endParaRPr lang="en-US" dirty="0"/>
          </a:p>
        </p:txBody>
      </p:sp>
    </p:spTree>
    <p:extLst>
      <p:ext uri="{BB962C8B-B14F-4D97-AF65-F5344CB8AC3E}">
        <p14:creationId xmlns:p14="http://schemas.microsoft.com/office/powerpoint/2010/main" val="7696985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280988"/>
            <a:ext cx="4181475" cy="3136900"/>
          </a:xfrm>
          <a:prstGeom prst="rect">
            <a:avLst/>
          </a:prstGeom>
        </p:spPr>
      </p:sp>
      <p:sp>
        <p:nvSpPr>
          <p:cNvPr id="3" name="Notes Placeholder 2"/>
          <p:cNvSpPr>
            <a:spLocks noGrp="1"/>
          </p:cNvSpPr>
          <p:nvPr>
            <p:ph type="body" idx="1"/>
          </p:nvPr>
        </p:nvSpPr>
        <p:spPr>
          <a:xfrm>
            <a:off x="304800" y="3471331"/>
            <a:ext cx="6248400" cy="5469467"/>
          </a:xfrm>
          <a:prstGeom prst="rect">
            <a:avLst/>
          </a:prstGeom>
        </p:spPr>
        <p:txBody>
          <a:bodyPr/>
          <a:lstStyle/>
          <a:p>
            <a:r>
              <a:rPr lang="en-US" sz="1400" b="0" kern="1200" dirty="0">
                <a:solidFill>
                  <a:schemeClr val="tx1"/>
                </a:solidFill>
                <a:effectLst/>
                <a:latin typeface="+mn-lt"/>
                <a:ea typeface="+mn-ea"/>
                <a:cs typeface="+mn-cs"/>
              </a:rPr>
              <a:t> 11:47 – 11:50</a:t>
            </a:r>
          </a:p>
          <a:p>
            <a:endParaRPr lang="en-US" sz="1400" b="0" kern="1200" dirty="0">
              <a:solidFill>
                <a:schemeClr val="tx1"/>
              </a:solidFill>
              <a:effectLst/>
              <a:latin typeface="+mn-lt"/>
              <a:ea typeface="+mn-ea"/>
              <a:cs typeface="+mn-cs"/>
            </a:endParaRPr>
          </a:p>
          <a:p>
            <a:r>
              <a:rPr lang="en-US" sz="1200" b="1" i="0" u="none" strike="noStrike" kern="1200" baseline="0" dirty="0">
                <a:solidFill>
                  <a:schemeClr val="tx1"/>
                </a:solidFill>
                <a:latin typeface="+mn-lt"/>
                <a:ea typeface="+mn-ea"/>
                <a:cs typeface="+mn-cs"/>
              </a:rPr>
              <a:t>The artifacts and evidence inform goal attainment, and, with the principal’s</a:t>
            </a:r>
          </a:p>
          <a:p>
            <a:r>
              <a:rPr lang="en-US" sz="1200" b="1" i="0" u="none" strike="noStrike" kern="1200" baseline="0" dirty="0">
                <a:solidFill>
                  <a:schemeClr val="tx1"/>
                </a:solidFill>
                <a:latin typeface="+mn-lt"/>
                <a:ea typeface="+mn-ea"/>
                <a:cs typeface="+mn-cs"/>
              </a:rPr>
              <a:t>input, decisions are made about final performance ratings using a preponderance of</a:t>
            </a:r>
          </a:p>
          <a:p>
            <a:r>
              <a:rPr lang="en-US" sz="1200" b="1" i="0" u="none" strike="noStrike" kern="1200" baseline="0" dirty="0">
                <a:solidFill>
                  <a:schemeClr val="tx1"/>
                </a:solidFill>
                <a:latin typeface="+mn-lt"/>
                <a:ea typeface="+mn-ea"/>
                <a:cs typeface="+mn-cs"/>
              </a:rPr>
              <a:t>evidence. That information is further used to project and establish draft performance goals</a:t>
            </a:r>
          </a:p>
          <a:p>
            <a:r>
              <a:rPr lang="en-US" sz="1200" b="1" i="0" u="none" strike="noStrike" kern="1200" baseline="0" dirty="0">
                <a:solidFill>
                  <a:schemeClr val="tx1"/>
                </a:solidFill>
                <a:latin typeface="+mn-lt"/>
                <a:ea typeface="+mn-ea"/>
                <a:cs typeface="+mn-cs"/>
              </a:rPr>
              <a:t>and performance refinements for the next school year as a cycle of continuous improvement.</a:t>
            </a:r>
            <a:endParaRPr lang="en-US" sz="1400" b="1"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p>
        </p:txBody>
      </p:sp>
      <p:sp>
        <p:nvSpPr>
          <p:cNvPr id="4" name="Header Placeholder 3"/>
          <p:cNvSpPr>
            <a:spLocks noGrp="1"/>
          </p:cNvSpPr>
          <p:nvPr>
            <p:ph type="hdr" sz="quarter" idx="10"/>
          </p:nvPr>
        </p:nvSpPr>
        <p:spPr>
          <a:xfrm>
            <a:off x="0" y="2"/>
            <a:ext cx="2971800" cy="466434"/>
          </a:xfrm>
          <a:prstGeom prst="rect">
            <a:avLst/>
          </a:prstGeom>
        </p:spPr>
        <p:txBody>
          <a:bodyPr/>
          <a:lstStyle/>
          <a:p>
            <a:r>
              <a:rPr lang="en-US" dirty="0"/>
              <a:t>Texas Principal Evaluation-PPT</a:t>
            </a:r>
          </a:p>
        </p:txBody>
      </p:sp>
      <p:sp>
        <p:nvSpPr>
          <p:cNvPr id="5" name="Date Placeholder 4"/>
          <p:cNvSpPr>
            <a:spLocks noGrp="1"/>
          </p:cNvSpPr>
          <p:nvPr>
            <p:ph type="dt" idx="11"/>
          </p:nvPr>
        </p:nvSpPr>
        <p:spPr>
          <a:xfrm>
            <a:off x="3884614" y="2"/>
            <a:ext cx="2971800" cy="466434"/>
          </a:xfrm>
          <a:prstGeom prst="rect">
            <a:avLst/>
          </a:prstGeom>
        </p:spPr>
        <p:txBody>
          <a:bodyPr/>
          <a:lstStyle/>
          <a:p>
            <a:r>
              <a:rPr lang="en-US" dirty="0"/>
              <a:t>6/2014</a:t>
            </a:r>
          </a:p>
        </p:txBody>
      </p:sp>
      <p:sp>
        <p:nvSpPr>
          <p:cNvPr id="6" name="Slide Number Placeholder 5"/>
          <p:cNvSpPr>
            <a:spLocks noGrp="1"/>
          </p:cNvSpPr>
          <p:nvPr>
            <p:ph type="sldNum" sz="quarter" idx="12"/>
          </p:nvPr>
        </p:nvSpPr>
        <p:spPr>
          <a:xfrm>
            <a:off x="3884614" y="9017000"/>
            <a:ext cx="2971800" cy="279400"/>
          </a:xfrm>
          <a:prstGeom prst="rect">
            <a:avLst/>
          </a:prstGeom>
        </p:spPr>
        <p:txBody>
          <a:bodyPr/>
          <a:lstStyle/>
          <a:p>
            <a:fld id="{51265FB6-EC9D-49D2-AACA-92A240A4735A}" type="slidenum">
              <a:rPr lang="en-US" smtClean="0"/>
              <a:t>62</a:t>
            </a:fld>
            <a:endParaRPr lang="en-US" dirty="0"/>
          </a:p>
        </p:txBody>
      </p:sp>
      <p:sp>
        <p:nvSpPr>
          <p:cNvPr id="7" name="TextBox 6">
            <a:extLst>
              <a:ext uri="{FF2B5EF4-FFF2-40B4-BE49-F238E27FC236}">
                <a16:creationId xmlns:a16="http://schemas.microsoft.com/office/drawing/2014/main" id="{D60446E1-3B41-42B3-A97A-1725F932EBB5}"/>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290623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280988"/>
            <a:ext cx="4181475" cy="3136900"/>
          </a:xfrm>
          <a:prstGeom prst="rect">
            <a:avLst/>
          </a:prstGeom>
        </p:spPr>
      </p:sp>
      <p:sp>
        <p:nvSpPr>
          <p:cNvPr id="3" name="Notes Placeholder 2"/>
          <p:cNvSpPr>
            <a:spLocks noGrp="1"/>
          </p:cNvSpPr>
          <p:nvPr>
            <p:ph type="body" idx="1"/>
          </p:nvPr>
        </p:nvSpPr>
        <p:spPr>
          <a:xfrm>
            <a:off x="304800" y="3471331"/>
            <a:ext cx="6248400" cy="5469467"/>
          </a:xfrm>
          <a:prstGeom prst="rect">
            <a:avLst/>
          </a:prstGeom>
        </p:spPr>
        <p:txBody>
          <a:bodyPr/>
          <a:lstStyle/>
          <a:p>
            <a:pPr defTabSz="873161">
              <a:defRPr/>
            </a:pPr>
            <a:r>
              <a:rPr lang="en-US" sz="1400" b="0" baseline="0" dirty="0">
                <a:solidFill>
                  <a:schemeClr val="tx1"/>
                </a:solidFill>
                <a:latin typeface="+mn-lt"/>
              </a:rPr>
              <a:t>11:50 – 11:52</a:t>
            </a:r>
          </a:p>
          <a:p>
            <a:pPr defTabSz="873161">
              <a:defRPr/>
            </a:pPr>
            <a:endParaRPr lang="en-US" sz="1400" b="0" baseline="0" dirty="0">
              <a:solidFill>
                <a:schemeClr val="tx1"/>
              </a:solidFill>
              <a:latin typeface="+mn-lt"/>
            </a:endParaRPr>
          </a:p>
          <a:p>
            <a:pPr defTabSz="873161">
              <a:defRPr/>
            </a:pPr>
            <a:r>
              <a:rPr lang="en-US" sz="1400" b="0" baseline="0" dirty="0">
                <a:solidFill>
                  <a:schemeClr val="tx1"/>
                </a:solidFill>
                <a:latin typeface="+mn-lt"/>
              </a:rPr>
              <a:t>NOTE:  THE OVERALL RATING SCORE IS NOT REQUIRED.  Districts have the option of summative, domain, or indicator level scores. </a:t>
            </a:r>
          </a:p>
          <a:p>
            <a:pPr defTabSz="873161">
              <a:defRPr/>
            </a:pPr>
            <a:endParaRPr lang="en-US" sz="1400" b="1" baseline="0" dirty="0">
              <a:solidFill>
                <a:schemeClr val="tx1"/>
              </a:solidFill>
              <a:latin typeface="+mn-lt"/>
            </a:endParaRPr>
          </a:p>
          <a:p>
            <a:pPr defTabSz="873161">
              <a:defRPr/>
            </a:pPr>
            <a:r>
              <a:rPr lang="en-US" sz="1400" b="1" dirty="0">
                <a:solidFill>
                  <a:schemeClr val="tx1"/>
                </a:solidFill>
                <a:latin typeface="+mn-lt"/>
              </a:rPr>
              <a:t>The formative annual process of collecting performance data and providing constructive feedback rolls up to provide a Summary of the school-level leader’s performance. This “quick at a glance” form provide the appraiser with the data necessary to make final performance ratings.</a:t>
            </a:r>
          </a:p>
          <a:p>
            <a:endParaRPr lang="en-US" sz="1400" b="1" dirty="0">
              <a:solidFill>
                <a:schemeClr val="tx1"/>
              </a:solidFill>
            </a:endParaRPr>
          </a:p>
          <a:p>
            <a:r>
              <a:rPr lang="en-US" sz="1400" b="0" kern="1200" dirty="0">
                <a:solidFill>
                  <a:schemeClr val="tx1"/>
                </a:solidFill>
                <a:effectLst/>
                <a:latin typeface="+mn-lt"/>
                <a:ea typeface="+mn-ea"/>
                <a:cs typeface="+mn-cs"/>
              </a:rPr>
              <a:t>In preparation for the End-of-year Performance Discussion, the appraiser should:</a:t>
            </a:r>
          </a:p>
          <a:p>
            <a:r>
              <a:rPr lang="en-US" sz="1400" b="0" kern="1200" dirty="0">
                <a:solidFill>
                  <a:schemeClr val="tx1"/>
                </a:solidFill>
                <a:effectLst/>
                <a:latin typeface="+mn-lt"/>
                <a:ea typeface="+mn-ea"/>
                <a:cs typeface="+mn-cs"/>
              </a:rPr>
              <a:t>1. Review the performance goals,</a:t>
            </a:r>
          </a:p>
          <a:p>
            <a:r>
              <a:rPr lang="en-US" sz="1400" b="0" kern="1200" dirty="0">
                <a:solidFill>
                  <a:schemeClr val="tx1"/>
                </a:solidFill>
                <a:effectLst/>
                <a:latin typeface="+mn-lt"/>
                <a:ea typeface="+mn-ea"/>
                <a:cs typeface="+mn-cs"/>
              </a:rPr>
              <a:t>2. Review the Mid-year Progress Form, </a:t>
            </a:r>
          </a:p>
          <a:p>
            <a:r>
              <a:rPr lang="en-US" sz="1400" b="0" kern="1200" dirty="0">
                <a:solidFill>
                  <a:schemeClr val="tx1"/>
                </a:solidFill>
                <a:effectLst/>
                <a:latin typeface="+mn-lt"/>
                <a:ea typeface="+mn-ea"/>
                <a:cs typeface="+mn-cs"/>
              </a:rPr>
              <a:t>3. take stock of the information contained in the summary</a:t>
            </a:r>
            <a:r>
              <a:rPr lang="en-US" sz="1400" b="0" kern="1200" baseline="0" dirty="0">
                <a:solidFill>
                  <a:schemeClr val="tx1"/>
                </a:solidFill>
                <a:effectLst/>
                <a:latin typeface="+mn-lt"/>
                <a:ea typeface="+mn-ea"/>
                <a:cs typeface="+mn-cs"/>
              </a:rPr>
              <a:t> provided by the principal</a:t>
            </a:r>
            <a:r>
              <a:rPr lang="en-US" sz="1400" b="0" kern="1200" dirty="0">
                <a:solidFill>
                  <a:schemeClr val="tx1"/>
                </a:solidFill>
                <a:effectLst/>
                <a:latin typeface="+mn-lt"/>
                <a:ea typeface="+mn-ea"/>
                <a:cs typeface="+mn-cs"/>
              </a:rPr>
              <a:t>, and </a:t>
            </a:r>
          </a:p>
          <a:p>
            <a:r>
              <a:rPr lang="en-US" sz="1400" b="0" kern="1200" dirty="0">
                <a:solidFill>
                  <a:schemeClr val="tx1"/>
                </a:solidFill>
                <a:effectLst/>
                <a:latin typeface="+mn-lt"/>
                <a:ea typeface="+mn-ea"/>
                <a:cs typeface="+mn-cs"/>
              </a:rPr>
              <a:t>4. reflect on the principal’s performance in relation to his or her goals,</a:t>
            </a:r>
            <a:r>
              <a:rPr lang="en-US" sz="1400" b="0" kern="1200" baseline="0" dirty="0">
                <a:solidFill>
                  <a:schemeClr val="tx1"/>
                </a:solidFill>
                <a:effectLst/>
                <a:latin typeface="+mn-lt"/>
                <a:ea typeface="+mn-ea"/>
                <a:cs typeface="+mn-cs"/>
              </a:rPr>
              <a:t> </a:t>
            </a:r>
            <a:r>
              <a:rPr lang="en-US" sz="1400" b="0" kern="1200" dirty="0">
                <a:solidFill>
                  <a:schemeClr val="tx1"/>
                </a:solidFill>
                <a:effectLst/>
                <a:latin typeface="+mn-lt"/>
                <a:ea typeface="+mn-ea"/>
                <a:cs typeface="+mn-cs"/>
              </a:rPr>
              <a:t>the Texas Principal Standards, and identified leadership practices. </a:t>
            </a:r>
          </a:p>
          <a:p>
            <a:endParaRPr lang="en-US" sz="1400" b="1" kern="1200" dirty="0">
              <a:solidFill>
                <a:schemeClr val="tx1"/>
              </a:solidFill>
              <a:effectLst/>
              <a:latin typeface="+mn-lt"/>
              <a:ea typeface="+mn-ea"/>
              <a:cs typeface="+mn-cs"/>
            </a:endParaRPr>
          </a:p>
          <a:p>
            <a:r>
              <a:rPr lang="en-US" sz="1400" b="0" kern="1200" dirty="0">
                <a:solidFill>
                  <a:schemeClr val="tx1"/>
                </a:solidFill>
                <a:effectLst/>
                <a:latin typeface="+mn-lt"/>
                <a:ea typeface="+mn-ea"/>
                <a:cs typeface="+mn-cs"/>
              </a:rPr>
              <a:t>This slide illustrates the Summary Rating Form. It is necessary to provide summary ratings for all indicators and an overall rating for each standard of T-PESS</a:t>
            </a:r>
            <a:r>
              <a:rPr lang="en-US" sz="1400" b="0" kern="1200" baseline="0" dirty="0">
                <a:solidFill>
                  <a:schemeClr val="tx1"/>
                </a:solidFill>
                <a:effectLst/>
                <a:latin typeface="+mn-lt"/>
                <a:ea typeface="+mn-ea"/>
                <a:cs typeface="+mn-cs"/>
              </a:rPr>
              <a:t> however districts are not required to provide an overall score for each Standard. </a:t>
            </a:r>
          </a:p>
          <a:p>
            <a:endParaRPr lang="en-US" sz="1400" b="0" kern="1200" dirty="0">
              <a:solidFill>
                <a:schemeClr val="tx1"/>
              </a:solidFill>
              <a:effectLst/>
              <a:latin typeface="+mn-lt"/>
              <a:ea typeface="+mn-ea"/>
              <a:cs typeface="+mn-cs"/>
            </a:endParaRPr>
          </a:p>
          <a:p>
            <a:r>
              <a:rPr lang="en-US" sz="1400" b="0" kern="1200" dirty="0">
                <a:solidFill>
                  <a:schemeClr val="tx1"/>
                </a:solidFill>
                <a:effectLst/>
                <a:latin typeface="+mn-lt"/>
                <a:ea typeface="+mn-ea"/>
                <a:cs typeface="+mn-cs"/>
              </a:rPr>
              <a:t>Indicator ratings should reflect the scoring rule (cumulative and additive). That score will transfer directly to the Summary Rating Form. If</a:t>
            </a:r>
            <a:r>
              <a:rPr lang="en-US" sz="1400" b="0" kern="1200" baseline="0" dirty="0">
                <a:solidFill>
                  <a:schemeClr val="tx1"/>
                </a:solidFill>
                <a:effectLst/>
                <a:latin typeface="+mn-lt"/>
                <a:ea typeface="+mn-ea"/>
                <a:cs typeface="+mn-cs"/>
              </a:rPr>
              <a:t> the district is using a single score for each standard, t</a:t>
            </a:r>
            <a:r>
              <a:rPr lang="en-US" sz="1400" b="0" kern="1200" dirty="0">
                <a:solidFill>
                  <a:schemeClr val="tx1"/>
                </a:solidFill>
                <a:effectLst/>
                <a:latin typeface="+mn-lt"/>
                <a:ea typeface="+mn-ea"/>
                <a:cs typeface="+mn-cs"/>
              </a:rPr>
              <a:t>he overall score for each standard should take into account the indicator ratings and any artifacts, evidence, and data supporting performance related to a standard.  </a:t>
            </a:r>
          </a:p>
          <a:p>
            <a:r>
              <a:rPr lang="en-US" sz="1400" b="0" kern="1200" dirty="0">
                <a:solidFill>
                  <a:schemeClr val="tx1"/>
                </a:solidFill>
                <a:effectLst/>
                <a:latin typeface="+mn-lt"/>
                <a:ea typeface="+mn-ea"/>
                <a:cs typeface="+mn-cs"/>
              </a:rPr>
              <a:t> </a:t>
            </a:r>
          </a:p>
          <a:p>
            <a:r>
              <a:rPr lang="en-US" sz="1400" b="0" i="0" kern="1200" dirty="0">
                <a:solidFill>
                  <a:schemeClr val="tx1"/>
                </a:solidFill>
                <a:effectLst/>
                <a:latin typeface="+mn-lt"/>
                <a:ea typeface="+mn-ea"/>
                <a:cs typeface="+mn-cs"/>
              </a:rPr>
              <a:t>Note to Facilitator</a:t>
            </a:r>
            <a:endParaRPr lang="en-US" sz="1400" b="0" i="1" kern="1200" dirty="0">
              <a:solidFill>
                <a:schemeClr val="tx1"/>
              </a:solidFill>
              <a:effectLst/>
              <a:latin typeface="+mn-lt"/>
              <a:ea typeface="+mn-ea"/>
              <a:cs typeface="+mn-cs"/>
            </a:endParaRPr>
          </a:p>
          <a:p>
            <a:r>
              <a:rPr lang="en-US" sz="1400" b="0" kern="1200" dirty="0">
                <a:solidFill>
                  <a:schemeClr val="tx1"/>
                </a:solidFill>
                <a:effectLst/>
                <a:latin typeface="+mn-lt"/>
                <a:ea typeface="+mn-ea"/>
                <a:cs typeface="+mn-cs"/>
              </a:rPr>
              <a:t>You may want to review the rubric scoring rule. Doing so will help participants see the relationship between rubric scoring methodology and determining summary ratings.</a:t>
            </a:r>
          </a:p>
          <a:p>
            <a:r>
              <a:rPr lang="en-US" sz="1400" b="0" kern="1200" dirty="0">
                <a:solidFill>
                  <a:schemeClr val="tx1"/>
                </a:solidFill>
                <a:effectLst/>
                <a:latin typeface="+mn-lt"/>
                <a:ea typeface="+mn-ea"/>
                <a:cs typeface="+mn-cs"/>
              </a:rPr>
              <a:t> </a:t>
            </a:r>
          </a:p>
          <a:p>
            <a:endParaRPr lang="en-US" sz="1400" b="1" dirty="0">
              <a:solidFill>
                <a:schemeClr val="tx1"/>
              </a:solidFill>
            </a:endParaRPr>
          </a:p>
        </p:txBody>
      </p:sp>
      <p:sp>
        <p:nvSpPr>
          <p:cNvPr id="4" name="Slide Number Placeholder 3"/>
          <p:cNvSpPr>
            <a:spLocks noGrp="1"/>
          </p:cNvSpPr>
          <p:nvPr>
            <p:ph type="sldNum" sz="quarter" idx="10"/>
          </p:nvPr>
        </p:nvSpPr>
        <p:spPr>
          <a:xfrm>
            <a:off x="3884614" y="9017000"/>
            <a:ext cx="2971800" cy="279400"/>
          </a:xfrm>
          <a:prstGeom prst="rect">
            <a:avLst/>
          </a:prstGeom>
        </p:spPr>
        <p:txBody>
          <a:bodyPr/>
          <a:lstStyle/>
          <a:p>
            <a:pPr>
              <a:defRPr/>
            </a:pPr>
            <a:fld id="{92E0E7BA-3EE9-404C-9360-0550A4832276}" type="slidenum">
              <a:rPr lang="en-US" smtClean="0"/>
              <a:pPr>
                <a:defRPr/>
              </a:pPr>
              <a:t>63</a:t>
            </a:fld>
            <a:endParaRPr lang="en-US" dirty="0"/>
          </a:p>
        </p:txBody>
      </p:sp>
      <p:sp>
        <p:nvSpPr>
          <p:cNvPr id="5" name="Date Placeholder 4"/>
          <p:cNvSpPr>
            <a:spLocks noGrp="1"/>
          </p:cNvSpPr>
          <p:nvPr>
            <p:ph type="dt" idx="11"/>
          </p:nvPr>
        </p:nvSpPr>
        <p:spPr>
          <a:xfrm>
            <a:off x="3884614" y="2"/>
            <a:ext cx="2971800" cy="466434"/>
          </a:xfrm>
          <a:prstGeom prst="rect">
            <a:avLst/>
          </a:prstGeom>
        </p:spPr>
        <p:txBody>
          <a:bodyPr/>
          <a:lstStyle/>
          <a:p>
            <a:r>
              <a:rPr lang="en-US" dirty="0"/>
              <a:t>6/2014</a:t>
            </a:r>
          </a:p>
        </p:txBody>
      </p:sp>
      <p:sp>
        <p:nvSpPr>
          <p:cNvPr id="6" name="Header Placeholder 5"/>
          <p:cNvSpPr>
            <a:spLocks noGrp="1"/>
          </p:cNvSpPr>
          <p:nvPr>
            <p:ph type="hdr" sz="quarter" idx="12"/>
          </p:nvPr>
        </p:nvSpPr>
        <p:spPr>
          <a:xfrm>
            <a:off x="0" y="2"/>
            <a:ext cx="2971800" cy="466434"/>
          </a:xfrm>
          <a:prstGeom prst="rect">
            <a:avLst/>
          </a:prstGeom>
        </p:spPr>
        <p:txBody>
          <a:bodyPr/>
          <a:lstStyle/>
          <a:p>
            <a:r>
              <a:rPr lang="en-US" dirty="0"/>
              <a:t>Texas Principal Evaluation-PPT</a:t>
            </a:r>
          </a:p>
        </p:txBody>
      </p:sp>
      <p:sp>
        <p:nvSpPr>
          <p:cNvPr id="7" name="TextBox 6">
            <a:extLst>
              <a:ext uri="{FF2B5EF4-FFF2-40B4-BE49-F238E27FC236}">
                <a16:creationId xmlns:a16="http://schemas.microsoft.com/office/drawing/2014/main" id="{BC9002A4-B690-4DE1-AC09-94FA441C7919}"/>
              </a:ext>
            </a:extLst>
          </p:cNvPr>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85073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custDataLst>
              <p:tags r:id="rId1"/>
            </p:custDataLst>
          </p:nvPr>
        </p:nvSpPr>
        <p:spPr>
          <a:xfrm>
            <a:off x="413174" y="2560818"/>
            <a:ext cx="8470053" cy="4034853"/>
          </a:xfrm>
          <a:prstGeom prst="rect">
            <a:avLst/>
          </a:prstGeom>
        </p:spPr>
        <p:txBody>
          <a:bodyPr/>
          <a:lstStyle/>
          <a:p>
            <a:r>
              <a:rPr lang="en-US" sz="2000" b="0" i="0" kern="1200" baseline="0" dirty="0">
                <a:solidFill>
                  <a:schemeClr val="tx1"/>
                </a:solidFill>
                <a:latin typeface="+mn-lt"/>
                <a:ea typeface="+mn-ea"/>
                <a:cs typeface="+mn-cs"/>
              </a:rPr>
              <a:t>11:52 – 11:55</a:t>
            </a:r>
          </a:p>
          <a:p>
            <a:endParaRPr lang="en-US" sz="2000" b="1" i="0" kern="1200" baseline="0" dirty="0">
              <a:solidFill>
                <a:schemeClr val="tx1"/>
              </a:solidFill>
              <a:latin typeface="+mn-lt"/>
              <a:ea typeface="+mn-ea"/>
              <a:cs typeface="+mn-cs"/>
            </a:endParaRPr>
          </a:p>
          <a:p>
            <a:r>
              <a:rPr lang="en-US" sz="2000" b="0" i="0" kern="1200" baseline="0" dirty="0">
                <a:solidFill>
                  <a:schemeClr val="tx1"/>
                </a:solidFill>
                <a:latin typeface="+mn-lt"/>
                <a:ea typeface="+mn-ea"/>
                <a:cs typeface="+mn-cs"/>
              </a:rPr>
              <a:t>Explain how forms will be accessed/available within the district. </a:t>
            </a:r>
          </a:p>
          <a:p>
            <a:endParaRPr lang="en-US" sz="2000" b="0" i="0"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artifacts and evidence inform goal attainment, and, with the principal’s</a:t>
            </a:r>
          </a:p>
          <a:p>
            <a:r>
              <a:rPr lang="en-US" sz="1200" b="0" i="0" u="none" strike="noStrike" kern="1200" baseline="0" dirty="0">
                <a:solidFill>
                  <a:schemeClr val="tx1"/>
                </a:solidFill>
                <a:latin typeface="+mn-lt"/>
                <a:ea typeface="+mn-ea"/>
                <a:cs typeface="+mn-cs"/>
              </a:rPr>
              <a:t>input, decisions are made about final performance ratings using a preponderance of</a:t>
            </a:r>
          </a:p>
          <a:p>
            <a:r>
              <a:rPr lang="en-US" sz="1200" b="0" i="0" u="none" strike="noStrike" kern="1200" baseline="0" dirty="0">
                <a:solidFill>
                  <a:schemeClr val="tx1"/>
                </a:solidFill>
                <a:latin typeface="+mn-lt"/>
                <a:ea typeface="+mn-ea"/>
                <a:cs typeface="+mn-cs"/>
              </a:rPr>
              <a:t>evidence. That information is further used to project and establish draft performance goals</a:t>
            </a:r>
          </a:p>
          <a:p>
            <a:r>
              <a:rPr lang="en-US" sz="1200" b="0" i="0" u="none" strike="noStrike" kern="1200" baseline="0" dirty="0">
                <a:solidFill>
                  <a:schemeClr val="tx1"/>
                </a:solidFill>
                <a:latin typeface="+mn-lt"/>
                <a:ea typeface="+mn-ea"/>
                <a:cs typeface="+mn-cs"/>
              </a:rPr>
              <a:t>and performance refinements for the next school year as a cycle of continuous improvement.</a:t>
            </a:r>
            <a:endParaRPr lang="en-US" sz="1400" b="1"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fld id="{40FD541B-864C-46A9-9201-7A34908F3A7B}"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9461598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134938"/>
            <a:ext cx="2806700" cy="2105025"/>
          </a:xfrm>
        </p:spPr>
      </p:sp>
      <p:sp>
        <p:nvSpPr>
          <p:cNvPr id="3" name="Notes Placeholder 2"/>
          <p:cNvSpPr>
            <a:spLocks noGrp="1"/>
          </p:cNvSpPr>
          <p:nvPr>
            <p:ph type="body" idx="1"/>
            <p:custDataLst>
              <p:tags r:id="rId1"/>
            </p:custDataLst>
          </p:nvPr>
        </p:nvSpPr>
        <p:spPr/>
        <p:txBody>
          <a:bodyPr/>
          <a:lstStyle/>
          <a:p>
            <a:r>
              <a:rPr lang="en-US" b="0" dirty="0"/>
              <a:t>11:55 – 12:00</a:t>
            </a:r>
          </a:p>
          <a:p>
            <a:endParaRPr lang="en-US" b="1" dirty="0"/>
          </a:p>
          <a:p>
            <a:endParaRPr lang="en-US" b="1" dirty="0"/>
          </a:p>
          <a:p>
            <a:r>
              <a:rPr lang="en-US" b="0" dirty="0"/>
              <a:t>Process the questions on the slide. </a:t>
            </a:r>
          </a:p>
          <a:p>
            <a:endParaRPr lang="en-US" b="0" dirty="0"/>
          </a:p>
        </p:txBody>
      </p:sp>
      <p:sp>
        <p:nvSpPr>
          <p:cNvPr id="4" name="Slide Number Placeholder 3"/>
          <p:cNvSpPr>
            <a:spLocks noGrp="1"/>
          </p:cNvSpPr>
          <p:nvPr>
            <p:ph type="sldNum" sz="quarter" idx="10"/>
          </p:nvPr>
        </p:nvSpPr>
        <p:spPr/>
        <p:txBody>
          <a:bodyPr/>
          <a:lstStyle/>
          <a:p>
            <a:fld id="{43EECFA3-1471-4CA6-912C-C72B25F838FE}" type="slidenum">
              <a:rPr lang="en-US" smtClean="0"/>
              <a:t>65</a:t>
            </a:fld>
            <a:endParaRPr lang="en-US"/>
          </a:p>
        </p:txBody>
      </p:sp>
    </p:spTree>
    <p:extLst>
      <p:ext uri="{BB962C8B-B14F-4D97-AF65-F5344CB8AC3E}">
        <p14:creationId xmlns:p14="http://schemas.microsoft.com/office/powerpoint/2010/main" val="13758402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custDataLst>
              <p:tags r:id="rId1"/>
            </p:custDataLst>
          </p:nvPr>
        </p:nvSpPr>
        <p:spPr>
          <a:xfrm>
            <a:off x="413174" y="2560818"/>
            <a:ext cx="8470053" cy="4034853"/>
          </a:xfrm>
          <a:prstGeom prst="rect">
            <a:avLst/>
          </a:prstGeom>
        </p:spPr>
        <p:txBody>
          <a:bodyPr/>
          <a:lstStyle/>
          <a:p>
            <a:r>
              <a:rPr lang="en-US" sz="1400" b="1" kern="1200" dirty="0">
                <a:solidFill>
                  <a:schemeClr val="tx1"/>
                </a:solidFill>
                <a:effectLst/>
                <a:latin typeface="+mn-lt"/>
                <a:ea typeface="+mn-ea"/>
                <a:cs typeface="+mn-cs"/>
              </a:rPr>
              <a:t>Closure—Talk</a:t>
            </a:r>
            <a:r>
              <a:rPr lang="en-US" sz="1400" b="1" kern="1200" baseline="0" dirty="0">
                <a:solidFill>
                  <a:schemeClr val="tx1"/>
                </a:solidFill>
                <a:effectLst/>
                <a:latin typeface="+mn-lt"/>
                <a:ea typeface="+mn-ea"/>
                <a:cs typeface="+mn-cs"/>
              </a:rPr>
              <a:t> about Next Steps with T-PESS in YOUR DISTRICT </a:t>
            </a:r>
            <a:endParaRPr lang="en-US" sz="1400" b="1"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a:p>
            <a:r>
              <a:rPr lang="en-US" sz="14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dirty="0">
                <a:solidFill>
                  <a:schemeClr val="tx1"/>
                </a:solidFill>
              </a:rPr>
              <a:t>Note to Trainers – some additional activities will be available to help facilitate ongoing discussion</a:t>
            </a:r>
            <a:r>
              <a:rPr lang="en-US" baseline="0" dirty="0">
                <a:solidFill>
                  <a:schemeClr val="tx1"/>
                </a:solidFill>
              </a:rPr>
              <a:t> of T-PESS. </a:t>
            </a:r>
            <a:endParaRPr lang="en-US" dirty="0">
              <a:solidFill>
                <a:schemeClr val="tx1"/>
              </a:solidFill>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fld id="{40FD541B-864C-46A9-9201-7A34908F3A7B}" type="slidenum">
              <a:rPr lang="en-US" smtClean="0"/>
              <a:t>66</a:t>
            </a:fld>
            <a:endParaRPr lang="en-US" dirty="0"/>
          </a:p>
        </p:txBody>
      </p:sp>
    </p:spTree>
    <p:extLst>
      <p:ext uri="{BB962C8B-B14F-4D97-AF65-F5344CB8AC3E}">
        <p14:creationId xmlns:p14="http://schemas.microsoft.com/office/powerpoint/2010/main" val="1018414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06738" y="207963"/>
            <a:ext cx="3082925" cy="2312987"/>
          </a:xfrm>
          <a:prstGeom prst="rect">
            <a:avLst/>
          </a:prstGeom>
        </p:spPr>
      </p:sp>
      <p:sp>
        <p:nvSpPr>
          <p:cNvPr id="3" name="Notes Placeholder 2"/>
          <p:cNvSpPr>
            <a:spLocks noGrp="1"/>
          </p:cNvSpPr>
          <p:nvPr>
            <p:ph type="body" idx="1"/>
            <p:custDataLst>
              <p:tags r:id="rId1"/>
            </p:custDataLst>
          </p:nvPr>
        </p:nvSpPr>
        <p:spPr>
          <a:xfrm>
            <a:off x="413174" y="2560818"/>
            <a:ext cx="8470053" cy="4034853"/>
          </a:xfrm>
          <a:prstGeom prst="rect">
            <a:avLst/>
          </a:prstGeom>
        </p:spPr>
        <p:txBody>
          <a:bodyPr/>
          <a:lstStyle/>
          <a:p>
            <a:r>
              <a:rPr lang="en-US" sz="1400" b="0" baseline="0" dirty="0">
                <a:solidFill>
                  <a:schemeClr val="tx1"/>
                </a:solidFill>
              </a:rPr>
              <a:t>8:43  - 8:45 </a:t>
            </a:r>
          </a:p>
          <a:p>
            <a:pPr marL="0" indent="0">
              <a:buNone/>
            </a:pPr>
            <a:endParaRPr lang="en-US" sz="1400" b="1" dirty="0">
              <a:solidFill>
                <a:schemeClr val="tx1"/>
              </a:solidFill>
            </a:endParaRPr>
          </a:p>
          <a:p>
            <a:r>
              <a:rPr lang="en-US" sz="1400" b="1" baseline="0" dirty="0">
                <a:solidFill>
                  <a:schemeClr val="tx1"/>
                </a:solidFill>
              </a:rPr>
              <a:t>We are currently conducting the orientation, so we are in the initial step.  </a:t>
            </a:r>
          </a:p>
          <a:p>
            <a:endParaRPr lang="en-US" sz="1400" b="1" baseline="0" dirty="0">
              <a:solidFill>
                <a:schemeClr val="tx1"/>
              </a:solidFill>
            </a:endParaRPr>
          </a:p>
          <a:p>
            <a:r>
              <a:rPr lang="en-US" sz="1200" b="1" i="0" u="none" strike="noStrike" kern="1200" baseline="0" dirty="0">
                <a:solidFill>
                  <a:schemeClr val="tx1"/>
                </a:solidFill>
                <a:latin typeface="+mn-lt"/>
                <a:ea typeface="+mn-ea"/>
                <a:cs typeface="+mn-cs"/>
              </a:rPr>
              <a:t>At the beginning of each year, an orientation is conducted with all principals to clarify the T-PESS rubric, along with the district’s expectations for practice and performance, timelines, materials, forms, and any additional rollout information. The orientation is an important step in the process, because it:</a:t>
            </a:r>
          </a:p>
          <a:p>
            <a:r>
              <a:rPr lang="en-US" sz="1200" b="1" i="0" u="none" strike="noStrike" kern="1200" baseline="0" dirty="0">
                <a:solidFill>
                  <a:schemeClr val="tx1"/>
                </a:solidFill>
                <a:latin typeface="+mn-lt"/>
                <a:ea typeface="+mn-ea"/>
                <a:cs typeface="+mn-cs"/>
              </a:rPr>
              <a:t> - provides the appraiser and principal with concise and accurate information regarding T-PESS, including the actions embedded in the rubric;</a:t>
            </a:r>
          </a:p>
          <a:p>
            <a:r>
              <a:rPr lang="en-US" sz="1200" b="1" i="0" u="none" strike="noStrike" kern="1200" baseline="0" dirty="0">
                <a:solidFill>
                  <a:schemeClr val="tx1"/>
                </a:solidFill>
                <a:latin typeface="+mn-lt"/>
                <a:ea typeface="+mn-ea"/>
                <a:cs typeface="+mn-cs"/>
              </a:rPr>
              <a:t> - ensures that the appraiser and principal understand individual roles and responsibilities;</a:t>
            </a:r>
          </a:p>
          <a:p>
            <a:r>
              <a:rPr lang="en-US" sz="1200" b="1" i="0" u="none" strike="noStrike" kern="1200" baseline="0" dirty="0">
                <a:solidFill>
                  <a:schemeClr val="tx1"/>
                </a:solidFill>
                <a:latin typeface="+mn-lt"/>
                <a:ea typeface="+mn-ea"/>
                <a:cs typeface="+mn-cs"/>
              </a:rPr>
              <a:t> - details the T-PESS process and provides specific timelines for when required activities are due;</a:t>
            </a:r>
          </a:p>
          <a:p>
            <a:r>
              <a:rPr lang="en-US" sz="1200" b="1" i="0" u="none" strike="noStrike" kern="1200" baseline="0" dirty="0">
                <a:solidFill>
                  <a:schemeClr val="tx1"/>
                </a:solidFill>
                <a:latin typeface="+mn-lt"/>
                <a:ea typeface="+mn-ea"/>
                <a:cs typeface="+mn-cs"/>
              </a:rPr>
              <a:t> - communicates any regulations and policies that govern principal evaluations; and</a:t>
            </a:r>
          </a:p>
          <a:p>
            <a:r>
              <a:rPr lang="en-US" sz="1200" b="1" i="0" u="none" strike="noStrike" kern="1200" baseline="0" dirty="0">
                <a:solidFill>
                  <a:schemeClr val="tx1"/>
                </a:solidFill>
                <a:latin typeface="+mn-lt"/>
                <a:ea typeface="+mn-ea"/>
                <a:cs typeface="+mn-cs"/>
              </a:rPr>
              <a:t> - clarifies how performance will be measured.</a:t>
            </a:r>
            <a:endParaRPr lang="en-US" sz="1400" b="1" dirty="0">
              <a:solidFill>
                <a:schemeClr val="tx1"/>
              </a:solidFill>
            </a:endParaRPr>
          </a:p>
        </p:txBody>
      </p:sp>
      <p:sp>
        <p:nvSpPr>
          <p:cNvPr id="4" name="Slide Number Placeholder 3"/>
          <p:cNvSpPr>
            <a:spLocks noGrp="1"/>
          </p:cNvSpPr>
          <p:nvPr>
            <p:ph type="sldNum" sz="quarter" idx="10"/>
          </p:nvPr>
        </p:nvSpPr>
        <p:spPr>
          <a:xfrm>
            <a:off x="5265810" y="6651885"/>
            <a:ext cx="4028440" cy="206115"/>
          </a:xfrm>
          <a:prstGeom prst="rect">
            <a:avLst/>
          </a:prstGeom>
        </p:spPr>
        <p:txBody>
          <a:bodyPr/>
          <a:lstStyle/>
          <a:p>
            <a:fld id="{40FD541B-864C-46A9-9201-7A34908F3A7B}"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691763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280988"/>
            <a:ext cx="4181475" cy="3136900"/>
          </a:xfrm>
          <a:prstGeom prst="rect">
            <a:avLst/>
          </a:prstGeom>
        </p:spPr>
      </p:sp>
      <p:sp>
        <p:nvSpPr>
          <p:cNvPr id="3" name="Notes Placeholder 2"/>
          <p:cNvSpPr>
            <a:spLocks noGrp="1"/>
          </p:cNvSpPr>
          <p:nvPr>
            <p:ph type="body" idx="1"/>
          </p:nvPr>
        </p:nvSpPr>
        <p:spPr>
          <a:xfrm>
            <a:off x="304800" y="3471331"/>
            <a:ext cx="6248400" cy="5469467"/>
          </a:xfrm>
          <a:prstGeom prst="rect">
            <a:avLst/>
          </a:prstGeom>
        </p:spPr>
        <p:txBody>
          <a:bodyPr/>
          <a:lstStyle/>
          <a:p>
            <a:r>
              <a:rPr lang="en-US" sz="1400" b="0" dirty="0">
                <a:solidFill>
                  <a:schemeClr val="tx1"/>
                </a:solidFill>
                <a:effectLst>
                  <a:outerShdw blurRad="38100" dist="38100" dir="2700000" algn="tl">
                    <a:srgbClr val="000000">
                      <a:alpha val="43137"/>
                    </a:srgbClr>
                  </a:outerShdw>
                </a:effectLst>
              </a:rPr>
              <a:t>8:45 – 8:47</a:t>
            </a:r>
          </a:p>
          <a:p>
            <a:endParaRPr lang="en-US" sz="1400" b="1" i="1" dirty="0">
              <a:solidFill>
                <a:schemeClr val="tx1"/>
              </a:solidFill>
            </a:endParaRPr>
          </a:p>
          <a:p>
            <a:r>
              <a:rPr lang="en-US" sz="1400" b="1" u="none" dirty="0">
                <a:solidFill>
                  <a:schemeClr val="tx1"/>
                </a:solidFill>
              </a:rPr>
              <a:t>As a reminder, T-PESS was developed to align with these defining priorities</a:t>
            </a:r>
            <a:r>
              <a:rPr lang="en-US" sz="1400" b="1" dirty="0">
                <a:solidFill>
                  <a:schemeClr val="tx1"/>
                </a:solidFill>
              </a:rPr>
              <a:t>.  The priorities supported a theory of action that informed the development of the performance rubric and these purposes will be emphasized in the professional development that accompanies implementation. The system is now aligned with the principal standards, the Effective Schools Framework, the Texas Instructional Leadership program, T-TESS, and AEL, or the Advanced Educational Leadership program.</a:t>
            </a:r>
          </a:p>
          <a:p>
            <a:endParaRPr lang="en-US" sz="1400" b="1"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outerShdw blurRad="38100" dist="38100" dir="2700000" algn="tl">
                    <a:srgbClr val="000000">
                      <a:alpha val="43137"/>
                    </a:srgbClr>
                  </a:outerShdw>
                </a:effectLst>
              </a:rPr>
              <a:t>Successful implementation of the system is dependent upon attending to the priorities, which should be treated as guiding principles for the evaluation system.</a:t>
            </a:r>
            <a:endParaRPr lang="en-US" sz="1400" b="1" dirty="0">
              <a:solidFill>
                <a:schemeClr val="tx1"/>
              </a:solidFill>
            </a:endParaRPr>
          </a:p>
          <a:p>
            <a:endParaRPr lang="en-US" sz="1400" b="1" dirty="0">
              <a:solidFill>
                <a:schemeClr val="tx1"/>
              </a:solidFill>
            </a:endParaRPr>
          </a:p>
          <a:p>
            <a:r>
              <a:rPr lang="en-US" sz="1400" b="0" dirty="0">
                <a:solidFill>
                  <a:schemeClr val="tx1"/>
                </a:solidFill>
              </a:rPr>
              <a:t>Emphasize this model is predicated on growth and development - NOT rank ordering leadership performance. </a:t>
            </a:r>
          </a:p>
          <a:p>
            <a:endParaRPr lang="en-US" sz="1400" b="0" dirty="0">
              <a:solidFill>
                <a:schemeClr val="tx1"/>
              </a:solidFill>
            </a:endParaRPr>
          </a:p>
          <a:p>
            <a:r>
              <a:rPr lang="en-US" sz="1400" b="1" dirty="0">
                <a:solidFill>
                  <a:schemeClr val="tx1"/>
                </a:solidFill>
              </a:rPr>
              <a:t>The</a:t>
            </a:r>
            <a:r>
              <a:rPr lang="en-US" sz="1400" b="1" baseline="0" dirty="0">
                <a:solidFill>
                  <a:schemeClr val="tx1"/>
                </a:solidFill>
              </a:rPr>
              <a:t> model is meant to g</a:t>
            </a:r>
            <a:r>
              <a:rPr lang="en-US" sz="1400" b="1" dirty="0">
                <a:solidFill>
                  <a:schemeClr val="tx1"/>
                </a:solidFill>
              </a:rPr>
              <a:t>uide professional development for principals.</a:t>
            </a:r>
          </a:p>
          <a:p>
            <a:pPr marL="226448" indent="-226448">
              <a:buAutoNum type="arabicPeriod"/>
            </a:pPr>
            <a:r>
              <a:rPr lang="en-US" sz="1400" b="1" dirty="0">
                <a:solidFill>
                  <a:schemeClr val="tx1"/>
                </a:solidFill>
              </a:rPr>
              <a:t>Serve as a tool in developing coaching and mentoring programs for principals.</a:t>
            </a:r>
          </a:p>
          <a:p>
            <a:pPr marL="226448" indent="-226448">
              <a:buAutoNum type="arabicPeriod"/>
            </a:pPr>
            <a:r>
              <a:rPr lang="en-US" sz="1400" b="1" dirty="0">
                <a:solidFill>
                  <a:schemeClr val="tx1"/>
                </a:solidFill>
              </a:rPr>
              <a:t>The implementation and evaluation of the system must embody continuous improvement.</a:t>
            </a:r>
          </a:p>
          <a:p>
            <a:pPr marL="226448" indent="-226448">
              <a:buAutoNum type="arabicPeriod"/>
            </a:pPr>
            <a:r>
              <a:rPr lang="en-US" sz="1400" b="1" dirty="0">
                <a:solidFill>
                  <a:schemeClr val="tx1"/>
                </a:solidFill>
              </a:rPr>
              <a:t>Provide meaningful and credible feedback that improves performance.</a:t>
            </a:r>
          </a:p>
          <a:p>
            <a:pPr marL="226448" indent="-226448">
              <a:buAutoNum type="arabicPeriod"/>
            </a:pPr>
            <a:r>
              <a:rPr lang="en-US" sz="1400" b="1" dirty="0">
                <a:solidFill>
                  <a:schemeClr val="tx1"/>
                </a:solidFill>
              </a:rPr>
              <a:t>The development and implementation of the evaluation systems must continue to involve stakeholders in a collaborative process.</a:t>
            </a:r>
          </a:p>
          <a:p>
            <a:endParaRPr lang="en-US" sz="1400" b="1" dirty="0">
              <a:solidFill>
                <a:schemeClr val="tx1"/>
              </a:solidFill>
            </a:endParaRPr>
          </a:p>
        </p:txBody>
      </p:sp>
      <p:sp>
        <p:nvSpPr>
          <p:cNvPr id="4" name="Header Placeholder 3"/>
          <p:cNvSpPr>
            <a:spLocks noGrp="1"/>
          </p:cNvSpPr>
          <p:nvPr>
            <p:ph type="hdr" sz="quarter" idx="10"/>
          </p:nvPr>
        </p:nvSpPr>
        <p:spPr>
          <a:xfrm>
            <a:off x="0" y="2"/>
            <a:ext cx="2971800" cy="466434"/>
          </a:xfrm>
          <a:prstGeom prst="rect">
            <a:avLst/>
          </a:prstGeom>
        </p:spPr>
        <p:txBody>
          <a:bodyPr/>
          <a:lstStyle/>
          <a:p>
            <a:r>
              <a:rPr lang="en-US"/>
              <a:t>Texas Principal Evaluation-PPT</a:t>
            </a:r>
          </a:p>
        </p:txBody>
      </p:sp>
      <p:sp>
        <p:nvSpPr>
          <p:cNvPr id="5" name="Date Placeholder 4"/>
          <p:cNvSpPr>
            <a:spLocks noGrp="1"/>
          </p:cNvSpPr>
          <p:nvPr>
            <p:ph type="dt" idx="11"/>
          </p:nvPr>
        </p:nvSpPr>
        <p:spPr>
          <a:xfrm>
            <a:off x="3884614" y="2"/>
            <a:ext cx="2971800" cy="466434"/>
          </a:xfrm>
          <a:prstGeom prst="rect">
            <a:avLst/>
          </a:prstGeom>
        </p:spPr>
        <p:txBody>
          <a:bodyPr/>
          <a:lstStyle/>
          <a:p>
            <a:r>
              <a:rPr lang="en-US"/>
              <a:t>6/2014</a:t>
            </a:r>
          </a:p>
        </p:txBody>
      </p:sp>
      <p:sp>
        <p:nvSpPr>
          <p:cNvPr id="6" name="Slide Number Placeholder 5"/>
          <p:cNvSpPr>
            <a:spLocks noGrp="1"/>
          </p:cNvSpPr>
          <p:nvPr>
            <p:ph type="sldNum" sz="quarter" idx="12"/>
          </p:nvPr>
        </p:nvSpPr>
        <p:spPr>
          <a:xfrm>
            <a:off x="3884614" y="9017000"/>
            <a:ext cx="2971800" cy="279400"/>
          </a:xfrm>
          <a:prstGeom prst="rect">
            <a:avLst/>
          </a:prstGeom>
        </p:spPr>
        <p:txBody>
          <a:bodyPr/>
          <a:lstStyle/>
          <a:p>
            <a:fld id="{51265FB6-EC9D-49D2-AACA-92A240A4735A}" type="slidenum">
              <a:rPr lang="en-US" smtClean="0"/>
              <a:t>8</a:t>
            </a:fld>
            <a:endParaRPr lang="en-US"/>
          </a:p>
        </p:txBody>
      </p:sp>
    </p:spTree>
    <p:extLst>
      <p:ext uri="{BB962C8B-B14F-4D97-AF65-F5344CB8AC3E}">
        <p14:creationId xmlns:p14="http://schemas.microsoft.com/office/powerpoint/2010/main" val="2124875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280988"/>
            <a:ext cx="4181475" cy="3136900"/>
          </a:xfrm>
          <a:prstGeom prst="rect">
            <a:avLst/>
          </a:prstGeom>
        </p:spPr>
      </p:sp>
      <p:sp>
        <p:nvSpPr>
          <p:cNvPr id="3" name="Notes Placeholder 2"/>
          <p:cNvSpPr>
            <a:spLocks noGrp="1"/>
          </p:cNvSpPr>
          <p:nvPr>
            <p:ph type="body" idx="1"/>
          </p:nvPr>
        </p:nvSpPr>
        <p:spPr>
          <a:xfrm>
            <a:off x="304800" y="3471331"/>
            <a:ext cx="6248400" cy="5469467"/>
          </a:xfrm>
          <a:prstGeom prst="rect">
            <a:avLst/>
          </a:prstGeom>
        </p:spPr>
        <p:txBody>
          <a:bodyPr/>
          <a:lstStyle/>
          <a:p>
            <a:pPr marL="0" indent="0">
              <a:buNone/>
            </a:pPr>
            <a:r>
              <a:rPr lang="en-US" sz="1400" b="0" dirty="0"/>
              <a:t>8:47 – 8:49</a:t>
            </a:r>
          </a:p>
          <a:p>
            <a:pPr marL="0" indent="0">
              <a:buNone/>
            </a:pPr>
            <a:endParaRPr lang="en-US" sz="1400" b="1" dirty="0"/>
          </a:p>
          <a:p>
            <a:pPr marL="0" indent="0">
              <a:buNone/>
            </a:pPr>
            <a:r>
              <a:rPr lang="en-US" sz="1400" b="1" dirty="0"/>
              <a:t>Discussion:</a:t>
            </a:r>
            <a:r>
              <a:rPr lang="en-US" sz="1400" b="1" baseline="0" dirty="0"/>
              <a:t>  </a:t>
            </a:r>
            <a:r>
              <a:rPr lang="en-US" sz="1400" b="1" dirty="0"/>
              <a:t>What do you personally see as the value with this alignment?</a:t>
            </a:r>
          </a:p>
          <a:p>
            <a:endParaRPr lang="en-US" sz="1400" b="1" i="1" dirty="0">
              <a:solidFill>
                <a:srgbClr val="F15A29"/>
              </a:solidFill>
            </a:endParaRPr>
          </a:p>
          <a:p>
            <a:r>
              <a:rPr lang="en-US" sz="1400" b="1" dirty="0">
                <a:solidFill>
                  <a:srgbClr val="C00000"/>
                </a:solidFill>
              </a:rPr>
              <a:t>If using Zoom: Raise your hand on the Zoom screen to respond--volunteer.</a:t>
            </a:r>
          </a:p>
          <a:p>
            <a:endParaRPr lang="en-US" sz="1400" b="1" i="1" dirty="0">
              <a:solidFill>
                <a:schemeClr val="tx1"/>
              </a:solidFill>
            </a:endParaRPr>
          </a:p>
          <a:p>
            <a:endParaRPr lang="en-US" sz="1400" b="1" i="1" dirty="0">
              <a:solidFill>
                <a:schemeClr val="tx1"/>
              </a:solidFill>
            </a:endParaRPr>
          </a:p>
          <a:p>
            <a:endParaRPr lang="en-US" sz="1400" dirty="0">
              <a:solidFill>
                <a:schemeClr val="tx1"/>
              </a:solidFill>
            </a:endParaRPr>
          </a:p>
        </p:txBody>
      </p:sp>
      <p:sp>
        <p:nvSpPr>
          <p:cNvPr id="4" name="Slide Number Placeholder 3"/>
          <p:cNvSpPr>
            <a:spLocks noGrp="1"/>
          </p:cNvSpPr>
          <p:nvPr>
            <p:ph type="sldNum" sz="quarter" idx="10"/>
          </p:nvPr>
        </p:nvSpPr>
        <p:spPr>
          <a:xfrm>
            <a:off x="3884614" y="9017000"/>
            <a:ext cx="2971800" cy="279400"/>
          </a:xfrm>
          <a:prstGeom prst="rect">
            <a:avLst/>
          </a:prstGeom>
        </p:spPr>
        <p:txBody>
          <a:bodyPr/>
          <a:lstStyle/>
          <a:p>
            <a:fld id="{40FD541B-864C-46A9-9201-7A34908F3A7B}" type="slidenum">
              <a:rPr lang="en-US" smtClean="0"/>
              <a:t>9</a:t>
            </a:fld>
            <a:endParaRPr lang="en-US"/>
          </a:p>
        </p:txBody>
      </p:sp>
    </p:spTree>
    <p:extLst>
      <p:ext uri="{BB962C8B-B14F-4D97-AF65-F5344CB8AC3E}">
        <p14:creationId xmlns:p14="http://schemas.microsoft.com/office/powerpoint/2010/main" val="1688316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57979" y="1122363"/>
            <a:ext cx="4153545" cy="2387600"/>
          </a:xfrm>
          <a:prstGeom prst="rect">
            <a:avLst/>
          </a:prstGeom>
        </p:spPr>
        <p:txBody>
          <a:bodyPr anchor="b"/>
          <a:lstStyle>
            <a:lvl1pPr algn="ctr">
              <a:defRPr sz="6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757978" y="3602038"/>
            <a:ext cx="4153546" cy="1655762"/>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8964" y="531821"/>
            <a:ext cx="2799986" cy="2048905"/>
          </a:xfrm>
          <a:prstGeom prst="rect">
            <a:avLst/>
          </a:prstGeom>
        </p:spPr>
      </p:pic>
    </p:spTree>
    <p:custDataLst>
      <p:tags r:id="rId1"/>
    </p:custDataLst>
    <p:extLst>
      <p:ext uri="{BB962C8B-B14F-4D97-AF65-F5344CB8AC3E}">
        <p14:creationId xmlns:p14="http://schemas.microsoft.com/office/powerpoint/2010/main" val="558466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solidFill>
            <a:srgbClr val="1582C6"/>
          </a:solidFill>
        </p:spPr>
        <p:txBody>
          <a:bodyPr vert="eaVert"/>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513249A-F696-2744-910E-8913A9D32EC7}" type="slidenum">
              <a:rPr lang="en-US" smtClean="0"/>
              <a:t>‹#›</a:t>
            </a:fld>
            <a:endParaRPr lang="en-US" dirty="0"/>
          </a:p>
        </p:txBody>
      </p:sp>
    </p:spTree>
    <p:custDataLst>
      <p:tags r:id="rId1"/>
    </p:custDataLst>
    <p:extLst>
      <p:ext uri="{BB962C8B-B14F-4D97-AF65-F5344CB8AC3E}">
        <p14:creationId xmlns:p14="http://schemas.microsoft.com/office/powerpoint/2010/main" val="1041167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Alternate">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dirty="0"/>
              <a:t>Click to edit Master title style</a:t>
            </a: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lgn="ctr" eaLnBrk="1" hangingPunct="1">
              <a:defRPr sz="1200">
                <a:solidFill>
                  <a:prstClr val="black">
                    <a:tint val="75000"/>
                  </a:prstClr>
                </a:solidFill>
                <a:latin typeface="Arial" charset="0"/>
                <a:ea typeface="+mn-ea"/>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D454DCE-81E3-E74A-BC73-424EE377F138}" type="slidenum">
              <a:rPr lang="en-US" altLang="en-US"/>
              <a:pPr>
                <a:defRPr/>
              </a:pPr>
              <a:t>‹#›</a:t>
            </a:fld>
            <a:endParaRPr lang="en-US" altLang="en-US" dirty="0"/>
          </a:p>
        </p:txBody>
      </p:sp>
    </p:spTree>
    <p:custDataLst>
      <p:tags r:id="rId1"/>
    </p:custDataLst>
    <p:extLst>
      <p:ext uri="{BB962C8B-B14F-4D97-AF65-F5344CB8AC3E}">
        <p14:creationId xmlns:p14="http://schemas.microsoft.com/office/powerpoint/2010/main" val="883071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582C6"/>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513249A-F696-2744-910E-8913A9D32EC7}" type="slidenum">
              <a:rPr lang="en-US" smtClean="0"/>
              <a:t>‹#›</a:t>
            </a:fld>
            <a:endParaRPr lang="en-US" dirty="0"/>
          </a:p>
        </p:txBody>
      </p:sp>
    </p:spTree>
    <p:custDataLst>
      <p:tags r:id="rId1"/>
    </p:custDataLst>
    <p:extLst>
      <p:ext uri="{BB962C8B-B14F-4D97-AF65-F5344CB8AC3E}">
        <p14:creationId xmlns:p14="http://schemas.microsoft.com/office/powerpoint/2010/main" val="164554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582C6"/>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0513249A-F696-2744-910E-8913A9D32EC7}" type="slidenum">
              <a:rPr lang="en-US" smtClean="0"/>
              <a:t>‹#›</a:t>
            </a:fld>
            <a:endParaRPr lang="en-US" dirty="0"/>
          </a:p>
        </p:txBody>
      </p:sp>
    </p:spTree>
    <p:custDataLst>
      <p:tags r:id="rId1"/>
    </p:custDataLst>
    <p:extLst>
      <p:ext uri="{BB962C8B-B14F-4D97-AF65-F5344CB8AC3E}">
        <p14:creationId xmlns:p14="http://schemas.microsoft.com/office/powerpoint/2010/main" val="938356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solidFill>
            <a:srgbClr val="1582C6"/>
          </a:solidFill>
        </p:spPr>
        <p:txBody>
          <a:bodyPr/>
          <a:lstStyle>
            <a:lvl1pPr>
              <a:defRPr>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0513249A-F696-2744-910E-8913A9D32EC7}" type="slidenum">
              <a:rPr lang="en-US" smtClean="0"/>
              <a:t>‹#›</a:t>
            </a:fld>
            <a:endParaRPr lang="en-US" dirty="0"/>
          </a:p>
        </p:txBody>
      </p:sp>
    </p:spTree>
    <p:custDataLst>
      <p:tags r:id="rId1"/>
    </p:custDataLst>
    <p:extLst>
      <p:ext uri="{BB962C8B-B14F-4D97-AF65-F5344CB8AC3E}">
        <p14:creationId xmlns:p14="http://schemas.microsoft.com/office/powerpoint/2010/main" val="1986015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582C6"/>
          </a:solidFill>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0513249A-F696-2744-910E-8913A9D32EC7}" type="slidenum">
              <a:rPr lang="en-US" smtClean="0"/>
              <a:t>‹#›</a:t>
            </a:fld>
            <a:endParaRPr lang="en-US" dirty="0"/>
          </a:p>
        </p:txBody>
      </p:sp>
    </p:spTree>
    <p:custDataLst>
      <p:tags r:id="rId1"/>
    </p:custDataLst>
    <p:extLst>
      <p:ext uri="{BB962C8B-B14F-4D97-AF65-F5344CB8AC3E}">
        <p14:creationId xmlns:p14="http://schemas.microsoft.com/office/powerpoint/2010/main" val="61724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13249A-F696-2744-910E-8913A9D32EC7}" type="slidenum">
              <a:rPr lang="en-US" smtClean="0"/>
              <a:t>‹#›</a:t>
            </a:fld>
            <a:endParaRPr lang="en-US" dirty="0"/>
          </a:p>
        </p:txBody>
      </p:sp>
    </p:spTree>
    <p:custDataLst>
      <p:tags r:id="rId1"/>
    </p:custDataLst>
    <p:extLst>
      <p:ext uri="{BB962C8B-B14F-4D97-AF65-F5344CB8AC3E}">
        <p14:creationId xmlns:p14="http://schemas.microsoft.com/office/powerpoint/2010/main" val="163839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0513249A-F696-2744-910E-8913A9D32EC7}" type="slidenum">
              <a:rPr lang="en-US" smtClean="0"/>
              <a:t>‹#›</a:t>
            </a:fld>
            <a:endParaRPr lang="en-US" dirty="0"/>
          </a:p>
        </p:txBody>
      </p:sp>
    </p:spTree>
    <p:custDataLst>
      <p:tags r:id="rId1"/>
    </p:custDataLst>
    <p:extLst>
      <p:ext uri="{BB962C8B-B14F-4D97-AF65-F5344CB8AC3E}">
        <p14:creationId xmlns:p14="http://schemas.microsoft.com/office/powerpoint/2010/main" val="1496435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0513249A-F696-2744-910E-8913A9D32EC7}" type="slidenum">
              <a:rPr lang="en-US" smtClean="0"/>
              <a:t>‹#›</a:t>
            </a:fld>
            <a:endParaRPr lang="en-US" dirty="0"/>
          </a:p>
        </p:txBody>
      </p:sp>
    </p:spTree>
    <p:custDataLst>
      <p:tags r:id="rId1"/>
    </p:custDataLst>
    <p:extLst>
      <p:ext uri="{BB962C8B-B14F-4D97-AF65-F5344CB8AC3E}">
        <p14:creationId xmlns:p14="http://schemas.microsoft.com/office/powerpoint/2010/main" val="140555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1582C6"/>
          </a:solidFill>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513249A-F696-2744-910E-8913A9D32EC7}" type="slidenum">
              <a:rPr lang="en-US" smtClean="0"/>
              <a:t>‹#›</a:t>
            </a:fld>
            <a:endParaRPr lang="en-US" dirty="0"/>
          </a:p>
        </p:txBody>
      </p:sp>
    </p:spTree>
    <p:custDataLst>
      <p:tags r:id="rId1"/>
    </p:custDataLst>
    <p:extLst>
      <p:ext uri="{BB962C8B-B14F-4D97-AF65-F5344CB8AC3E}">
        <p14:creationId xmlns:p14="http://schemas.microsoft.com/office/powerpoint/2010/main" val="7728340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ags" Target="../tags/tag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4597915" y="0"/>
            <a:ext cx="4546086" cy="5542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5542559"/>
            <a:ext cx="9144000" cy="1307432"/>
          </a:xfrm>
          <a:prstGeom prst="rect">
            <a:avLst/>
          </a:prstGeom>
          <a:solidFill>
            <a:srgbClr val="F15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8021" y="0"/>
            <a:ext cx="4581872" cy="5542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1053" y="3112547"/>
            <a:ext cx="3769304" cy="2048905"/>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42766" y="6320589"/>
            <a:ext cx="868757" cy="455063"/>
          </a:xfrm>
          <a:prstGeom prst="rect">
            <a:avLst/>
          </a:prstGeom>
        </p:spPr>
      </p:pic>
      <p:sp>
        <p:nvSpPr>
          <p:cNvPr id="10" name="TextBox 9"/>
          <p:cNvSpPr txBox="1"/>
          <p:nvPr userDrawn="1"/>
        </p:nvSpPr>
        <p:spPr>
          <a:xfrm>
            <a:off x="3186545" y="6391564"/>
            <a:ext cx="2780146" cy="369332"/>
          </a:xfrm>
          <a:prstGeom prst="rect">
            <a:avLst/>
          </a:prstGeom>
          <a:noFill/>
        </p:spPr>
        <p:txBody>
          <a:bodyPr wrap="square" rtlCol="0">
            <a:spAutoFit/>
          </a:bodyPr>
          <a:lstStyle/>
          <a:p>
            <a:pPr algn="ctr"/>
            <a:r>
              <a:rPr lang="en-US" dirty="0">
                <a:solidFill>
                  <a:schemeClr val="bg1"/>
                </a:solidFill>
              </a:rPr>
              <a:t>Updated</a:t>
            </a:r>
            <a:r>
              <a:rPr lang="en-US" baseline="0" dirty="0">
                <a:solidFill>
                  <a:schemeClr val="bg1"/>
                </a:solidFill>
              </a:rPr>
              <a:t> May 12, 2021</a:t>
            </a:r>
            <a:endParaRPr lang="en-US" dirty="0">
              <a:solidFill>
                <a:schemeClr val="bg1"/>
              </a:solidFill>
            </a:endParaRPr>
          </a:p>
        </p:txBody>
      </p:sp>
    </p:spTree>
    <p:custDataLst>
      <p:tags r:id="rId3"/>
    </p:custDataLst>
    <p:extLst>
      <p:ext uri="{BB962C8B-B14F-4D97-AF65-F5344CB8AC3E}">
        <p14:creationId xmlns:p14="http://schemas.microsoft.com/office/powerpoint/2010/main" val="1168836721"/>
      </p:ext>
    </p:extLst>
  </p:cSld>
  <p:clrMap bg1="lt1" tx1="dk1" bg2="lt2" tx2="dk2" accent1="accent1" accent2="accent2" accent3="accent3" accent4="accent4" accent5="accent5" accent6="accent6" hlink="hlink" folHlink="folHlink"/>
  <p:sldLayoutIdLst>
    <p:sldLayoutId id="2147483685" r:id="rId1"/>
  </p:sldLayoutIdLst>
  <p:hf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a:solidFill>
            <a:srgbClr val="1582C6"/>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10447" y="6235046"/>
            <a:ext cx="9144000" cy="617621"/>
          </a:xfrm>
          <a:prstGeom prst="rect">
            <a:avLst/>
          </a:prstGeom>
          <a:solidFill>
            <a:srgbClr val="F15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140" y="6255944"/>
            <a:ext cx="1184256" cy="576565"/>
          </a:xfrm>
          <a:prstGeom prst="rect">
            <a:avLst/>
          </a:prstGeom>
        </p:spPr>
      </p:pic>
      <p:sp>
        <p:nvSpPr>
          <p:cNvPr id="6" name="Slide Number Placeholder 5"/>
          <p:cNvSpPr>
            <a:spLocks noGrp="1"/>
          </p:cNvSpPr>
          <p:nvPr>
            <p:ph type="sldNum" sz="quarter" idx="4"/>
          </p:nvPr>
        </p:nvSpPr>
        <p:spPr>
          <a:xfrm>
            <a:off x="6457950" y="6492708"/>
            <a:ext cx="2057400" cy="365125"/>
          </a:xfrm>
          <a:prstGeom prst="rect">
            <a:avLst/>
          </a:prstGeom>
        </p:spPr>
        <p:txBody>
          <a:bodyPr vert="horz" lIns="91440" tIns="45720" rIns="91440" bIns="45720" rtlCol="0" anchor="ctr"/>
          <a:lstStyle>
            <a:lvl1pPr algn="r">
              <a:defRPr sz="1200">
                <a:solidFill>
                  <a:schemeClr val="bg1"/>
                </a:solidFill>
              </a:defRPr>
            </a:lvl1pPr>
          </a:lstStyle>
          <a:p>
            <a:fld id="{0513249A-F696-2744-910E-8913A9D32EC7}" type="slidenum">
              <a:rPr lang="en-US" smtClean="0"/>
              <a:pPr/>
              <a:t>‹#›</a:t>
            </a:fld>
            <a:endParaRPr lang="en-US" dirty="0"/>
          </a:p>
        </p:txBody>
      </p:sp>
    </p:spTree>
    <p:custDataLst>
      <p:tags r:id="rId12"/>
    </p:custDataLst>
    <p:extLst>
      <p:ext uri="{BB962C8B-B14F-4D97-AF65-F5344CB8AC3E}">
        <p14:creationId xmlns:p14="http://schemas.microsoft.com/office/powerpoint/2010/main" val="1158025788"/>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7" r:id="rId10"/>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4.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ustomXml" Target="../ink/ink2.xml"/><Relationship Id="rId5" Type="http://schemas.openxmlformats.org/officeDocument/2006/relationships/image" Target="../media/image51.png"/><Relationship Id="rId4" Type="http://schemas.openxmlformats.org/officeDocument/2006/relationships/customXml" Target="../ink/ink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65.xml"/><Relationship Id="rId5" Type="http://schemas.openxmlformats.org/officeDocument/2006/relationships/image" Target="../media/image43.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xml"/><Relationship Id="rId1" Type="http://schemas.openxmlformats.org/officeDocument/2006/relationships/tags" Target="../tags/tag70.xml"/><Relationship Id="rId6" Type="http://schemas.openxmlformats.org/officeDocument/2006/relationships/image" Target="../media/image47.emf"/><Relationship Id="rId5" Type="http://schemas.openxmlformats.org/officeDocument/2006/relationships/image" Target="../media/image46.wmf"/><Relationship Id="rId4" Type="http://schemas.openxmlformats.org/officeDocument/2006/relationships/image" Target="../media/image45.e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48.e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7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7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88.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90.xml"/><Relationship Id="rId5" Type="http://schemas.openxmlformats.org/officeDocument/2006/relationships/image" Target="../media/image50.png"/><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92.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96.xml"/><Relationship Id="rId5" Type="http://schemas.openxmlformats.org/officeDocument/2006/relationships/image" Target="../media/image54.png"/><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notesSlide" Target="../notesSlides/notesSlide61.xml"/><Relationship Id="rId7" Type="http://schemas.openxmlformats.org/officeDocument/2006/relationships/diagramQuickStyle" Target="../diagrams/quickStyle7.xml"/><Relationship Id="rId2" Type="http://schemas.openxmlformats.org/officeDocument/2006/relationships/slideLayout" Target="../slideLayouts/slideLayout3.xml"/><Relationship Id="rId1" Type="http://schemas.openxmlformats.org/officeDocument/2006/relationships/tags" Target="../tags/tag98.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9.png"/><Relationship Id="rId9" Type="http://schemas.microsoft.com/office/2007/relationships/diagramDrawing" Target="../diagrams/drawing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100.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02.xml"/><Relationship Id="rId4" Type="http://schemas.openxmlformats.org/officeDocument/2006/relationships/image" Target="../media/image56.tif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04.xml"/><Relationship Id="rId5" Type="http://schemas.openxmlformats.org/officeDocument/2006/relationships/image" Target="../media/image58.emf"/><Relationship Id="rId4" Type="http://schemas.openxmlformats.org/officeDocument/2006/relationships/image" Target="../media/image57.emf"/></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1.xml"/><Relationship Id="rId1" Type="http://schemas.openxmlformats.org/officeDocument/2006/relationships/tags" Target="../tags/tag107.xml"/><Relationship Id="rId4" Type="http://schemas.openxmlformats.org/officeDocument/2006/relationships/image" Target="../media/image67.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8.xml"/><Relationship Id="rId7" Type="http://schemas.openxmlformats.org/officeDocument/2006/relationships/diagramColors" Target="../diagrams/colors3.xml"/><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9.xml"/><Relationship Id="rId7" Type="http://schemas.openxmlformats.org/officeDocument/2006/relationships/diagramColors" Target="../diagrams/colors4.xml"/><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br>
              <a:rPr lang="en-US" dirty="0"/>
            </a:br>
            <a:endParaRPr lang="en-US" dirty="0"/>
          </a:p>
        </p:txBody>
      </p:sp>
      <p:sp>
        <p:nvSpPr>
          <p:cNvPr id="8" name="Subtitle 7"/>
          <p:cNvSpPr>
            <a:spLocks noGrp="1"/>
          </p:cNvSpPr>
          <p:nvPr>
            <p:ph type="subTitle" idx="1"/>
          </p:nvPr>
        </p:nvSpPr>
        <p:spPr>
          <a:xfrm>
            <a:off x="4757978" y="559934"/>
            <a:ext cx="4153546" cy="4781323"/>
          </a:xfrm>
        </p:spPr>
        <p:txBody>
          <a:bodyPr>
            <a:normAutofit/>
          </a:bodyPr>
          <a:lstStyle/>
          <a:p>
            <a:r>
              <a:rPr lang="en-US" sz="4000" b="1" dirty="0"/>
              <a:t>T-PESS</a:t>
            </a:r>
          </a:p>
          <a:p>
            <a:r>
              <a:rPr lang="en-US" sz="4000" b="1" dirty="0"/>
              <a:t>Principal</a:t>
            </a:r>
          </a:p>
          <a:p>
            <a:r>
              <a:rPr lang="en-US" sz="4000" b="1" dirty="0"/>
              <a:t>Orientation </a:t>
            </a:r>
          </a:p>
          <a:p>
            <a:r>
              <a:rPr lang="en-US" sz="4000" b="1" dirty="0"/>
              <a:t>Training</a:t>
            </a:r>
          </a:p>
          <a:p>
            <a:endParaRPr lang="en-US" sz="4000" b="1" dirty="0"/>
          </a:p>
          <a:p>
            <a:endParaRPr lang="en-US" sz="4000" b="1" dirty="0"/>
          </a:p>
          <a:p>
            <a:endParaRPr lang="en-US" sz="4000" b="1" dirty="0"/>
          </a:p>
          <a:p>
            <a:endParaRPr lang="en-US" sz="4800" b="1" dirty="0">
              <a:solidFill>
                <a:schemeClr val="accent2"/>
              </a:solidFill>
            </a:endParaRPr>
          </a:p>
        </p:txBody>
      </p:sp>
    </p:spTree>
    <p:custDataLst>
      <p:tags r:id="rId1"/>
    </p:custDataLst>
    <p:extLst>
      <p:ext uri="{BB962C8B-B14F-4D97-AF65-F5344CB8AC3E}">
        <p14:creationId xmlns:p14="http://schemas.microsoft.com/office/powerpoint/2010/main" val="2063645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Autofit/>
          </a:bodyPr>
          <a:lstStyle/>
          <a:p>
            <a:r>
              <a:rPr lang="en-US" sz="4000" dirty="0"/>
              <a:t>Princl (Appraisee) </a:t>
            </a:r>
            <a:br>
              <a:rPr lang="en-US" sz="4000" dirty="0"/>
            </a:br>
            <a:r>
              <a:rPr lang="en-US" sz="4000" dirty="0"/>
              <a:t>Expectations</a:t>
            </a:r>
          </a:p>
        </p:txBody>
      </p:sp>
      <p:sp>
        <p:nvSpPr>
          <p:cNvPr id="3" name="Content Placeholder 2"/>
          <p:cNvSpPr>
            <a:spLocks noGrp="1"/>
          </p:cNvSpPr>
          <p:nvPr>
            <p:ph sz="half" idx="1"/>
          </p:nvPr>
        </p:nvSpPr>
        <p:spPr>
          <a:prstGeom prst="foldedCorner">
            <a:avLst/>
          </a:prstGeom>
          <a:noFill/>
          <a:ln>
            <a:noFill/>
          </a:ln>
          <a:effectLst/>
        </p:spPr>
        <p:txBody>
          <a:bodyPr>
            <a:normAutofit fontScale="25000" lnSpcReduction="20000"/>
          </a:bodyPr>
          <a:lstStyle/>
          <a:p>
            <a:pPr marL="514350" indent="-514350">
              <a:lnSpc>
                <a:spcPct val="120000"/>
              </a:lnSpc>
              <a:spcBef>
                <a:spcPts val="600"/>
              </a:spcBef>
              <a:spcAft>
                <a:spcPts val="600"/>
              </a:spcAft>
              <a:buClr>
                <a:schemeClr val="tx1"/>
              </a:buClr>
              <a:buFont typeface="+mj-lt"/>
              <a:buAutoNum type="arabicPeriod"/>
            </a:pPr>
            <a:endParaRPr lang="en-US" sz="8000" dirty="0"/>
          </a:p>
          <a:p>
            <a:pPr>
              <a:lnSpc>
                <a:spcPct val="120000"/>
              </a:lnSpc>
              <a:spcBef>
                <a:spcPts val="600"/>
              </a:spcBef>
              <a:spcAft>
                <a:spcPts val="600"/>
              </a:spcAft>
              <a:buClr>
                <a:schemeClr val="tx1"/>
              </a:buClr>
              <a:buFont typeface="Wingdings" charset="2"/>
              <a:buChar char="ü"/>
            </a:pPr>
            <a:r>
              <a:rPr lang="en-US" sz="8000" dirty="0"/>
              <a:t>Know and understand the Principal Leadership Responsibilities.</a:t>
            </a:r>
          </a:p>
          <a:p>
            <a:pPr>
              <a:lnSpc>
                <a:spcPct val="120000"/>
              </a:lnSpc>
              <a:spcBef>
                <a:spcPts val="600"/>
              </a:spcBef>
              <a:spcAft>
                <a:spcPts val="600"/>
              </a:spcAft>
              <a:buClr>
                <a:schemeClr val="tx1"/>
              </a:buClr>
              <a:buFont typeface="Wingdings" charset="2"/>
              <a:buChar char="ü"/>
            </a:pPr>
            <a:r>
              <a:rPr lang="en-US" sz="8000" dirty="0"/>
              <a:t>Understand T-PESS.</a:t>
            </a:r>
          </a:p>
          <a:p>
            <a:pPr>
              <a:lnSpc>
                <a:spcPct val="120000"/>
              </a:lnSpc>
              <a:spcBef>
                <a:spcPts val="600"/>
              </a:spcBef>
              <a:spcAft>
                <a:spcPts val="600"/>
              </a:spcAft>
              <a:buClr>
                <a:schemeClr val="tx1"/>
              </a:buClr>
              <a:buFont typeface="Wingdings" charset="2"/>
              <a:buChar char="ü"/>
            </a:pPr>
            <a:r>
              <a:rPr lang="en-US" sz="8000" dirty="0"/>
              <a:t>Prepare for and fully participate in each component of the evaluation process.</a:t>
            </a:r>
            <a:endParaRPr lang="en-US" dirty="0"/>
          </a:p>
        </p:txBody>
      </p:sp>
      <p:sp>
        <p:nvSpPr>
          <p:cNvPr id="5" name="Content Placeholder 4"/>
          <p:cNvSpPr>
            <a:spLocks noGrp="1"/>
          </p:cNvSpPr>
          <p:nvPr>
            <p:ph sz="half" idx="2"/>
          </p:nvPr>
        </p:nvSpPr>
        <p:spPr>
          <a:prstGeom prst="foldedCorner">
            <a:avLst/>
          </a:prstGeom>
          <a:noFill/>
          <a:ln>
            <a:noFill/>
          </a:ln>
          <a:effectLst/>
        </p:spPr>
        <p:txBody>
          <a:bodyPr>
            <a:noAutofit/>
          </a:bodyPr>
          <a:lstStyle/>
          <a:p>
            <a:pPr>
              <a:spcBef>
                <a:spcPts val="600"/>
              </a:spcBef>
              <a:spcAft>
                <a:spcPts val="600"/>
              </a:spcAft>
              <a:buFont typeface="Wingdings" charset="2"/>
              <a:buChar char="ü"/>
            </a:pPr>
            <a:endParaRPr lang="en-US" sz="2000" dirty="0"/>
          </a:p>
          <a:p>
            <a:pPr>
              <a:spcBef>
                <a:spcPts val="600"/>
              </a:spcBef>
              <a:spcAft>
                <a:spcPts val="600"/>
              </a:spcAft>
              <a:buFont typeface="Wingdings" charset="2"/>
              <a:buChar char="ü"/>
            </a:pPr>
            <a:r>
              <a:rPr lang="en-US" sz="2000" dirty="0"/>
              <a:t>Gather data, artifacts, and/or evidence to demonstrate performance in relation to leadership responsibilities and progress in attaining goals.</a:t>
            </a:r>
          </a:p>
          <a:p>
            <a:pPr>
              <a:spcBef>
                <a:spcPts val="600"/>
              </a:spcBef>
              <a:spcAft>
                <a:spcPts val="600"/>
              </a:spcAft>
              <a:buFont typeface="Wingdings" charset="2"/>
              <a:buChar char="ü"/>
            </a:pPr>
            <a:r>
              <a:rPr lang="en-US" sz="2000" dirty="0"/>
              <a:t>Develop and implement strategies to improve personal performance/ attain goals in areas individually or collaboratively identified.</a:t>
            </a:r>
          </a:p>
        </p:txBody>
      </p:sp>
      <p:sp>
        <p:nvSpPr>
          <p:cNvPr id="7" name="Title 1"/>
          <p:cNvSpPr txBox="1">
            <a:spLocks/>
          </p:cNvSpPr>
          <p:nvPr/>
        </p:nvSpPr>
        <p:spPr>
          <a:xfrm>
            <a:off x="668456" y="517844"/>
            <a:ext cx="7942144" cy="1240313"/>
          </a:xfrm>
          <a:prstGeom prst="rect">
            <a:avLst/>
          </a:prstGeom>
          <a:solidFill>
            <a:srgbClr val="1582C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Arial" charset="0"/>
                <a:ea typeface="Arial" charset="0"/>
                <a:cs typeface="Arial" charset="0"/>
              </a:defRPr>
            </a:lvl1pPr>
          </a:lstStyle>
          <a:p>
            <a:pPr algn="ctr"/>
            <a:r>
              <a:rPr lang="en-US" sz="4000" dirty="0"/>
              <a:t>Expectations for Principal </a:t>
            </a:r>
            <a:r>
              <a:rPr lang="en-US" sz="2400" dirty="0"/>
              <a:t>(Appraisee)</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10</a:t>
            </a:fld>
            <a:endParaRPr lang="en-US" dirty="0">
              <a:solidFill>
                <a:prstClr val="white"/>
              </a:solidFill>
            </a:endParaRPr>
          </a:p>
        </p:txBody>
      </p:sp>
    </p:spTree>
    <p:extLst>
      <p:ext uri="{BB962C8B-B14F-4D97-AF65-F5344CB8AC3E}">
        <p14:creationId xmlns:p14="http://schemas.microsoft.com/office/powerpoint/2010/main" val="136066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47D8-7BA3-418D-88C5-68F2F566F544}"/>
              </a:ext>
            </a:extLst>
          </p:cNvPr>
          <p:cNvSpPr>
            <a:spLocks noGrp="1"/>
          </p:cNvSpPr>
          <p:nvPr>
            <p:ph type="title"/>
          </p:nvPr>
        </p:nvSpPr>
        <p:spPr>
          <a:xfrm>
            <a:off x="628650" y="365125"/>
            <a:ext cx="7886700" cy="1325563"/>
          </a:xfrm>
        </p:spPr>
        <p:txBody>
          <a:bodyPr vert="horz" lIns="91440" tIns="45720" rIns="91440" bIns="45720" rtlCol="0" anchor="ctr">
            <a:normAutofit/>
          </a:bodyPr>
          <a:lstStyle/>
          <a:p>
            <a:r>
              <a:rPr lang="en-US" b="1" kern="1200" dirty="0">
                <a:latin typeface="+mj-lt"/>
                <a:ea typeface="+mj-ea"/>
                <a:cs typeface="+mj-cs"/>
              </a:rPr>
              <a:t>T-PESS Rubric Design</a:t>
            </a:r>
          </a:p>
        </p:txBody>
      </p:sp>
      <p:graphicFrame>
        <p:nvGraphicFramePr>
          <p:cNvPr id="6" name="Diagram 5">
            <a:extLst>
              <a:ext uri="{FF2B5EF4-FFF2-40B4-BE49-F238E27FC236}">
                <a16:creationId xmlns:a16="http://schemas.microsoft.com/office/drawing/2014/main" id="{75809D6B-3C27-42EF-B2D4-35F474D36AC4}"/>
              </a:ext>
            </a:extLst>
          </p:cNvPr>
          <p:cNvGraphicFramePr/>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11</a:t>
            </a:fld>
            <a:endParaRPr lang="en-US" dirty="0">
              <a:solidFill>
                <a:prstClr val="white"/>
              </a:solidFill>
            </a:endParaRPr>
          </a:p>
        </p:txBody>
      </p:sp>
    </p:spTree>
    <p:extLst>
      <p:ext uri="{BB962C8B-B14F-4D97-AF65-F5344CB8AC3E}">
        <p14:creationId xmlns:p14="http://schemas.microsoft.com/office/powerpoint/2010/main" val="4062792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T-PESS Rubric Design</a:t>
            </a:r>
          </a:p>
        </p:txBody>
      </p:sp>
      <p:pic>
        <p:nvPicPr>
          <p:cNvPr id="18" name="Picture 17">
            <a:extLst>
              <a:ext uri="{FF2B5EF4-FFF2-40B4-BE49-F238E27FC236}">
                <a16:creationId xmlns:a16="http://schemas.microsoft.com/office/drawing/2014/main" id="{63225ED9-C75D-4B24-82DA-7B24083C4A23}"/>
              </a:ext>
            </a:extLst>
          </p:cNvPr>
          <p:cNvPicPr/>
          <p:nvPr/>
        </p:nvPicPr>
        <p:blipFill rotWithShape="1">
          <a:blip r:embed="rId4">
            <a:extLst>
              <a:ext uri="{28A0092B-C50C-407E-A947-70E740481C1C}">
                <a14:useLocalDpi xmlns:a14="http://schemas.microsoft.com/office/drawing/2010/main" val="0"/>
              </a:ext>
            </a:extLst>
          </a:blip>
          <a:srcRect l="29621" t="21808" r="30386" b="32980"/>
          <a:stretch/>
        </p:blipFill>
        <p:spPr bwMode="auto">
          <a:xfrm>
            <a:off x="3363106" y="1857189"/>
            <a:ext cx="5410191" cy="3567427"/>
          </a:xfrm>
          <a:prstGeom prst="rect">
            <a:avLst/>
          </a:prstGeom>
          <a:ln>
            <a:noFill/>
          </a:ln>
          <a:extLst>
            <a:ext uri="{53640926-AAD7-44D8-BBD7-CCE9431645EC}">
              <a14:shadowObscured xmlns:a14="http://schemas.microsoft.com/office/drawing/2010/main"/>
            </a:ext>
          </a:extLst>
        </p:spPr>
      </p:pic>
      <p:grpSp>
        <p:nvGrpSpPr>
          <p:cNvPr id="3" name="Group 2">
            <a:extLst>
              <a:ext uri="{FF2B5EF4-FFF2-40B4-BE49-F238E27FC236}">
                <a16:creationId xmlns:a16="http://schemas.microsoft.com/office/drawing/2014/main" id="{F72E2954-7CC1-4D25-8583-922731A48C8D}"/>
              </a:ext>
            </a:extLst>
          </p:cNvPr>
          <p:cNvGrpSpPr/>
          <p:nvPr/>
        </p:nvGrpSpPr>
        <p:grpSpPr>
          <a:xfrm>
            <a:off x="652740" y="1864962"/>
            <a:ext cx="2621801" cy="320810"/>
            <a:chOff x="652740" y="1864962"/>
            <a:chExt cx="2621801" cy="320810"/>
          </a:xfrm>
        </p:grpSpPr>
        <p:sp>
          <p:nvSpPr>
            <p:cNvPr id="8" name="Flowchart: Process 7"/>
            <p:cNvSpPr/>
            <p:nvPr/>
          </p:nvSpPr>
          <p:spPr>
            <a:xfrm>
              <a:off x="652740" y="1864962"/>
              <a:ext cx="1918277" cy="320810"/>
            </a:xfrm>
            <a:prstGeom prst="flowChartProcess">
              <a:avLst/>
            </a:prstGeom>
            <a:ln w="28575"/>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a:solidFill>
                    <a:prstClr val="black"/>
                  </a:solidFill>
                </a:rPr>
                <a:t>Domain</a:t>
              </a:r>
            </a:p>
          </p:txBody>
        </p:sp>
        <p:cxnSp>
          <p:nvCxnSpPr>
            <p:cNvPr id="5" name="Straight Arrow Connector 4">
              <a:extLst>
                <a:ext uri="{FF2B5EF4-FFF2-40B4-BE49-F238E27FC236}">
                  <a16:creationId xmlns:a16="http://schemas.microsoft.com/office/drawing/2014/main" id="{4FF8F8D9-CC67-49FE-A95A-08D51CD4B677}"/>
                </a:ext>
              </a:extLst>
            </p:cNvPr>
            <p:cNvCxnSpPr/>
            <p:nvPr/>
          </p:nvCxnSpPr>
          <p:spPr>
            <a:xfrm>
              <a:off x="2669059" y="2063499"/>
              <a:ext cx="605482"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grpSp>
        <p:nvGrpSpPr>
          <p:cNvPr id="6" name="Group 5">
            <a:extLst>
              <a:ext uri="{FF2B5EF4-FFF2-40B4-BE49-F238E27FC236}">
                <a16:creationId xmlns:a16="http://schemas.microsoft.com/office/drawing/2014/main" id="{026EF92B-EBC2-4605-813B-4733719D9168}"/>
              </a:ext>
            </a:extLst>
          </p:cNvPr>
          <p:cNvGrpSpPr/>
          <p:nvPr/>
        </p:nvGrpSpPr>
        <p:grpSpPr>
          <a:xfrm>
            <a:off x="665754" y="2272603"/>
            <a:ext cx="2608787" cy="349336"/>
            <a:chOff x="665754" y="2272603"/>
            <a:chExt cx="2608787" cy="349336"/>
          </a:xfrm>
        </p:grpSpPr>
        <p:sp>
          <p:nvSpPr>
            <p:cNvPr id="9" name="Flowchart: Process 8"/>
            <p:cNvSpPr/>
            <p:nvPr/>
          </p:nvSpPr>
          <p:spPr>
            <a:xfrm>
              <a:off x="665754" y="2314720"/>
              <a:ext cx="1918277" cy="307219"/>
            </a:xfrm>
            <a:prstGeom prst="flowChartProcess">
              <a:avLst/>
            </a:prstGeom>
            <a:solidFill>
              <a:schemeClr val="accent2">
                <a:lumMod val="20000"/>
                <a:lumOff val="80000"/>
              </a:schemeClr>
            </a:solidFill>
            <a:ln w="28575"/>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solidFill>
                    <a:prstClr val="black"/>
                  </a:solidFill>
                </a:rPr>
                <a:t>Indicator</a:t>
              </a:r>
            </a:p>
          </p:txBody>
        </p:sp>
        <p:cxnSp>
          <p:nvCxnSpPr>
            <p:cNvPr id="19" name="Straight Arrow Connector 18">
              <a:extLst>
                <a:ext uri="{FF2B5EF4-FFF2-40B4-BE49-F238E27FC236}">
                  <a16:creationId xmlns:a16="http://schemas.microsoft.com/office/drawing/2014/main" id="{A132990E-E03B-4491-B138-3DF6CED501B0}"/>
                </a:ext>
              </a:extLst>
            </p:cNvPr>
            <p:cNvCxnSpPr>
              <a:cxnSpLocks/>
            </p:cNvCxnSpPr>
            <p:nvPr/>
          </p:nvCxnSpPr>
          <p:spPr>
            <a:xfrm flipV="1">
              <a:off x="2669059" y="2272603"/>
              <a:ext cx="605482" cy="14019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grpSp>
        <p:nvGrpSpPr>
          <p:cNvPr id="7" name="Group 6">
            <a:extLst>
              <a:ext uri="{FF2B5EF4-FFF2-40B4-BE49-F238E27FC236}">
                <a16:creationId xmlns:a16="http://schemas.microsoft.com/office/drawing/2014/main" id="{30450D76-5437-4796-B33B-7425A76EB2B8}"/>
              </a:ext>
            </a:extLst>
          </p:cNvPr>
          <p:cNvGrpSpPr/>
          <p:nvPr/>
        </p:nvGrpSpPr>
        <p:grpSpPr>
          <a:xfrm>
            <a:off x="665753" y="2508423"/>
            <a:ext cx="3992744" cy="563275"/>
            <a:chOff x="665753" y="2508423"/>
            <a:chExt cx="3992744" cy="563275"/>
          </a:xfrm>
        </p:grpSpPr>
        <p:sp>
          <p:nvSpPr>
            <p:cNvPr id="15" name="Flowchart: Process 14"/>
            <p:cNvSpPr/>
            <p:nvPr/>
          </p:nvSpPr>
          <p:spPr>
            <a:xfrm>
              <a:off x="665753" y="2750887"/>
              <a:ext cx="1918277" cy="320811"/>
            </a:xfrm>
            <a:prstGeom prst="flowChartProcess">
              <a:avLst/>
            </a:prstGeom>
            <a:ln w="28575"/>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solidFill>
                    <a:prstClr val="black"/>
                  </a:solidFill>
                </a:rPr>
                <a:t>Performance Level</a:t>
              </a:r>
            </a:p>
          </p:txBody>
        </p:sp>
        <p:cxnSp>
          <p:nvCxnSpPr>
            <p:cNvPr id="22" name="Straight Arrow Connector 21">
              <a:extLst>
                <a:ext uri="{FF2B5EF4-FFF2-40B4-BE49-F238E27FC236}">
                  <a16:creationId xmlns:a16="http://schemas.microsoft.com/office/drawing/2014/main" id="{11AE892F-E1D7-445A-8A87-488CC36DEA42}"/>
                </a:ext>
              </a:extLst>
            </p:cNvPr>
            <p:cNvCxnSpPr>
              <a:cxnSpLocks/>
            </p:cNvCxnSpPr>
            <p:nvPr/>
          </p:nvCxnSpPr>
          <p:spPr>
            <a:xfrm flipV="1">
              <a:off x="2740220" y="2508423"/>
              <a:ext cx="1918277" cy="3208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8FED07AF-1EF3-4483-B667-EAE0E7E446E7}"/>
                </a:ext>
              </a:extLst>
            </p:cNvPr>
            <p:cNvCxnSpPr/>
            <p:nvPr/>
          </p:nvCxnSpPr>
          <p:spPr>
            <a:xfrm>
              <a:off x="2756848" y="2940908"/>
              <a:ext cx="6062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10" name="Group 9">
            <a:extLst>
              <a:ext uri="{FF2B5EF4-FFF2-40B4-BE49-F238E27FC236}">
                <a16:creationId xmlns:a16="http://schemas.microsoft.com/office/drawing/2014/main" id="{66D2B3E1-09DD-470D-8549-D3CA4B2465DC}"/>
              </a:ext>
            </a:extLst>
          </p:cNvPr>
          <p:cNvGrpSpPr/>
          <p:nvPr/>
        </p:nvGrpSpPr>
        <p:grpSpPr>
          <a:xfrm>
            <a:off x="652740" y="3670629"/>
            <a:ext cx="3919260" cy="307221"/>
            <a:chOff x="652740" y="3670629"/>
            <a:chExt cx="3919260" cy="307221"/>
          </a:xfrm>
        </p:grpSpPr>
        <p:sp>
          <p:nvSpPr>
            <p:cNvPr id="12" name="Flowchart: Process 11"/>
            <p:cNvSpPr/>
            <p:nvPr/>
          </p:nvSpPr>
          <p:spPr>
            <a:xfrm>
              <a:off x="652740" y="3670629"/>
              <a:ext cx="1894188" cy="307221"/>
            </a:xfrm>
            <a:prstGeom prst="flowChartProcess">
              <a:avLst/>
            </a:prstGeom>
            <a:ln w="28575"/>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solidFill>
                    <a:prstClr val="black"/>
                  </a:solidFill>
                </a:rPr>
                <a:t>Descriptors</a:t>
              </a:r>
            </a:p>
          </p:txBody>
        </p:sp>
        <p:cxnSp>
          <p:nvCxnSpPr>
            <p:cNvPr id="27" name="Straight Arrow Connector 26">
              <a:extLst>
                <a:ext uri="{FF2B5EF4-FFF2-40B4-BE49-F238E27FC236}">
                  <a16:creationId xmlns:a16="http://schemas.microsoft.com/office/drawing/2014/main" id="{DC6F776C-96AD-4FB2-B400-5BE3C3D0A62B}"/>
                </a:ext>
              </a:extLst>
            </p:cNvPr>
            <p:cNvCxnSpPr/>
            <p:nvPr/>
          </p:nvCxnSpPr>
          <p:spPr>
            <a:xfrm>
              <a:off x="2866768" y="3880022"/>
              <a:ext cx="1705232"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sp>
        <p:nvSpPr>
          <p:cNvPr id="28" name="Rectangle 27">
            <a:extLst>
              <a:ext uri="{FF2B5EF4-FFF2-40B4-BE49-F238E27FC236}">
                <a16:creationId xmlns:a16="http://schemas.microsoft.com/office/drawing/2014/main" id="{BC9E2849-2AF6-4B6C-8288-2C1D5407E4C5}"/>
              </a:ext>
            </a:extLst>
          </p:cNvPr>
          <p:cNvSpPr/>
          <p:nvPr/>
        </p:nvSpPr>
        <p:spPr>
          <a:xfrm>
            <a:off x="4658497" y="2621939"/>
            <a:ext cx="3212757" cy="2802677"/>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48BC2134-245A-4A4D-8B47-96BD09D51378}"/>
              </a:ext>
            </a:extLst>
          </p:cNvPr>
          <p:cNvSpPr/>
          <p:nvPr/>
        </p:nvSpPr>
        <p:spPr>
          <a:xfrm>
            <a:off x="4572000" y="5173888"/>
            <a:ext cx="1006997" cy="90196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12</a:t>
            </a:fld>
            <a:endParaRPr lang="en-US" dirty="0">
              <a:solidFill>
                <a:prstClr val="white"/>
              </a:solidFill>
            </a:endParaRPr>
          </a:p>
        </p:txBody>
      </p:sp>
    </p:spTree>
    <p:custDataLst>
      <p:tags r:id="rId1"/>
    </p:custDataLst>
    <p:extLst>
      <p:ext uri="{BB962C8B-B14F-4D97-AF65-F5344CB8AC3E}">
        <p14:creationId xmlns:p14="http://schemas.microsoft.com/office/powerpoint/2010/main" val="104393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B52DC7-320C-4F6F-B927-ABD1CA46CCF3}"/>
              </a:ext>
            </a:extLst>
          </p:cNvPr>
          <p:cNvSpPr>
            <a:spLocks noGrp="1"/>
          </p:cNvSpPr>
          <p:nvPr>
            <p:ph type="title"/>
          </p:nvPr>
        </p:nvSpPr>
        <p:spPr>
          <a:xfrm>
            <a:off x="628650" y="281998"/>
            <a:ext cx="7886700" cy="1044271"/>
          </a:xfrm>
        </p:spPr>
        <p:txBody>
          <a:bodyPr/>
          <a:lstStyle/>
          <a:p>
            <a:r>
              <a:rPr lang="en-US" dirty="0"/>
              <a:t>Performance Levels </a:t>
            </a:r>
          </a:p>
        </p:txBody>
      </p:sp>
      <p:graphicFrame>
        <p:nvGraphicFramePr>
          <p:cNvPr id="9" name="Table 9">
            <a:extLst>
              <a:ext uri="{FF2B5EF4-FFF2-40B4-BE49-F238E27FC236}">
                <a16:creationId xmlns:a16="http://schemas.microsoft.com/office/drawing/2014/main" id="{6599FA58-4380-4BF7-9F61-BBAAAAFC575C}"/>
              </a:ext>
            </a:extLst>
          </p:cNvPr>
          <p:cNvGraphicFramePr>
            <a:graphicFrameLocks noGrp="1"/>
          </p:cNvGraphicFramePr>
          <p:nvPr>
            <p:extLst>
              <p:ext uri="{D42A27DB-BD31-4B8C-83A1-F6EECF244321}">
                <p14:modId xmlns:p14="http://schemas.microsoft.com/office/powerpoint/2010/main" val="203410801"/>
              </p:ext>
            </p:extLst>
          </p:nvPr>
        </p:nvGraphicFramePr>
        <p:xfrm>
          <a:off x="508288" y="1494398"/>
          <a:ext cx="8127424" cy="4664378"/>
        </p:xfrm>
        <a:graphic>
          <a:graphicData uri="http://schemas.openxmlformats.org/drawingml/2006/table">
            <a:tbl>
              <a:tblPr firstRow="1" bandRow="1">
                <a:tableStyleId>{0E3FDE45-AF77-4B5C-9715-49D594BDF05E}</a:tableStyleId>
              </a:tblPr>
              <a:tblGrid>
                <a:gridCol w="2191943">
                  <a:extLst>
                    <a:ext uri="{9D8B030D-6E8A-4147-A177-3AD203B41FA5}">
                      <a16:colId xmlns:a16="http://schemas.microsoft.com/office/drawing/2014/main" val="3486421303"/>
                    </a:ext>
                  </a:extLst>
                </a:gridCol>
                <a:gridCol w="5935481">
                  <a:extLst>
                    <a:ext uri="{9D8B030D-6E8A-4147-A177-3AD203B41FA5}">
                      <a16:colId xmlns:a16="http://schemas.microsoft.com/office/drawing/2014/main" val="3536428969"/>
                    </a:ext>
                  </a:extLst>
                </a:gridCol>
              </a:tblGrid>
              <a:tr h="1535566">
                <a:tc>
                  <a:txBody>
                    <a:bodyPr/>
                    <a:lstStyle/>
                    <a:p>
                      <a:r>
                        <a:rPr lang="en-US" sz="1600" dirty="0"/>
                        <a:t>Distinguished</a:t>
                      </a:r>
                    </a:p>
                  </a:txBody>
                  <a:tcPr>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Describes an exemplary level of performance that has a profound impact on both campus- and district-level performance. These exhibited practices serve as an exemplar for other principals and campus leaders and represents a distinct group of principals.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t>Direct comment is required.</a:t>
                      </a:r>
                    </a:p>
                  </a:txBody>
                  <a:tcPr>
                    <a:solidFill>
                      <a:schemeClr val="accent3"/>
                    </a:solidFill>
                  </a:tcPr>
                </a:tc>
                <a:extLst>
                  <a:ext uri="{0D108BD9-81ED-4DB2-BD59-A6C34878D82A}">
                    <a16:rowId xmlns:a16="http://schemas.microsoft.com/office/drawing/2014/main" val="1840354417"/>
                  </a:ext>
                </a:extLst>
              </a:tr>
              <a:tr h="646167">
                <a:tc>
                  <a:txBody>
                    <a:bodyPr/>
                    <a:lstStyle/>
                    <a:p>
                      <a:r>
                        <a:rPr lang="en-US" sz="1600" b="1" dirty="0"/>
                        <a:t>Accomplished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Describes highly skilled level of competence and automaticity with practices and performance that exceed proficiency.</a:t>
                      </a:r>
                    </a:p>
                  </a:txBody>
                  <a:tcPr/>
                </a:tc>
                <a:extLst>
                  <a:ext uri="{0D108BD9-81ED-4DB2-BD59-A6C34878D82A}">
                    <a16:rowId xmlns:a16="http://schemas.microsoft.com/office/drawing/2014/main" val="37977388"/>
                  </a:ext>
                </a:extLst>
              </a:tr>
              <a:tr h="646167">
                <a:tc>
                  <a:txBody>
                    <a:bodyPr/>
                    <a:lstStyle/>
                    <a:p>
                      <a:r>
                        <a:rPr lang="en-US" sz="1600" b="1" dirty="0"/>
                        <a:t>Proficient</a:t>
                      </a:r>
                    </a:p>
                  </a:txBody>
                  <a:tcPr/>
                </a:tc>
                <a:tc>
                  <a:txBody>
                    <a:bodyPr/>
                    <a:lstStyle/>
                    <a:p>
                      <a:r>
                        <a:rPr lang="en-US" sz="1600" dirty="0"/>
                        <a:t>Describes demonstrated competence with practices and performance with expected proficiency of the standard.</a:t>
                      </a:r>
                    </a:p>
                  </a:txBody>
                  <a:tcPr/>
                </a:tc>
                <a:extLst>
                  <a:ext uri="{0D108BD9-81ED-4DB2-BD59-A6C34878D82A}">
                    <a16:rowId xmlns:a16="http://schemas.microsoft.com/office/drawing/2014/main" val="2974398476"/>
                  </a:ext>
                </a:extLst>
              </a:tr>
              <a:tr h="918239">
                <a:tc>
                  <a:txBody>
                    <a:bodyPr/>
                    <a:lstStyle/>
                    <a:p>
                      <a:r>
                        <a:rPr lang="en-US" sz="1600" b="1" dirty="0"/>
                        <a:t>Developing</a:t>
                      </a:r>
                    </a:p>
                  </a:txBody>
                  <a:tcPr/>
                </a:tc>
                <a:tc>
                  <a:txBody>
                    <a:bodyPr/>
                    <a:lstStyle/>
                    <a:p>
                      <a:r>
                        <a:rPr lang="en-US" sz="1600" dirty="0"/>
                        <a:t>Describes basic competence with practices and performance and requires direct oversight and/or growth toward achieving the standard at the proficient level.</a:t>
                      </a:r>
                    </a:p>
                  </a:txBody>
                  <a:tcPr/>
                </a:tc>
                <a:extLst>
                  <a:ext uri="{0D108BD9-81ED-4DB2-BD59-A6C34878D82A}">
                    <a16:rowId xmlns:a16="http://schemas.microsoft.com/office/drawing/2014/main" val="1033732456"/>
                  </a:ext>
                </a:extLst>
              </a:tr>
              <a:tr h="918239">
                <a:tc>
                  <a:txBody>
                    <a:bodyPr/>
                    <a:lstStyle/>
                    <a:p>
                      <a:r>
                        <a:rPr lang="en-US" sz="1600" b="1" dirty="0"/>
                        <a:t>Needs Improvement</a:t>
                      </a:r>
                    </a:p>
                  </a:txBody>
                  <a:tcPr>
                    <a:solidFill>
                      <a:schemeClr val="accent3"/>
                    </a:solidFill>
                  </a:tcPr>
                </a:tc>
                <a:tc>
                  <a:txBody>
                    <a:bodyPr/>
                    <a:lstStyle/>
                    <a:p>
                      <a:r>
                        <a:rPr lang="en-US" sz="1600" dirty="0"/>
                        <a:t>Describes subpar competence with practices and performance and requires immediate growth. </a:t>
                      </a:r>
                    </a:p>
                    <a:p>
                      <a:r>
                        <a:rPr lang="en-US" sz="1600" b="1" i="1" dirty="0"/>
                        <a:t>Direct comment is required. </a:t>
                      </a:r>
                    </a:p>
                  </a:txBody>
                  <a:tcPr>
                    <a:solidFill>
                      <a:schemeClr val="accent3"/>
                    </a:solidFill>
                  </a:tcPr>
                </a:tc>
                <a:extLst>
                  <a:ext uri="{0D108BD9-81ED-4DB2-BD59-A6C34878D82A}">
                    <a16:rowId xmlns:a16="http://schemas.microsoft.com/office/drawing/2014/main" val="2948630097"/>
                  </a:ext>
                </a:extLst>
              </a:tr>
            </a:tbl>
          </a:graphicData>
        </a:graphic>
      </p:graphicFrame>
      <p:sp>
        <p:nvSpPr>
          <p:cNvPr id="12" name="Oval 11">
            <a:extLst>
              <a:ext uri="{FF2B5EF4-FFF2-40B4-BE49-F238E27FC236}">
                <a16:creationId xmlns:a16="http://schemas.microsoft.com/office/drawing/2014/main" id="{07F7A089-488D-4020-9103-D0BC9ABA56CC}"/>
              </a:ext>
            </a:extLst>
          </p:cNvPr>
          <p:cNvSpPr/>
          <p:nvPr/>
        </p:nvSpPr>
        <p:spPr>
          <a:xfrm>
            <a:off x="2309117" y="2371504"/>
            <a:ext cx="3429000" cy="589673"/>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195EF28-D4B2-4646-8237-BBC67E863225}"/>
              </a:ext>
            </a:extLst>
          </p:cNvPr>
          <p:cNvSpPr/>
          <p:nvPr/>
        </p:nvSpPr>
        <p:spPr>
          <a:xfrm>
            <a:off x="2309117" y="5607984"/>
            <a:ext cx="3429000" cy="589673"/>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13</a:t>
            </a:fld>
            <a:endParaRPr lang="en-US" dirty="0">
              <a:solidFill>
                <a:prstClr val="white"/>
              </a:solidFill>
            </a:endParaRPr>
          </a:p>
        </p:txBody>
      </p:sp>
    </p:spTree>
    <p:extLst>
      <p:ext uri="{BB962C8B-B14F-4D97-AF65-F5344CB8AC3E}">
        <p14:creationId xmlns:p14="http://schemas.microsoft.com/office/powerpoint/2010/main" val="39815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206499"/>
          </a:xfrm>
        </p:spPr>
        <p:txBody>
          <a:bodyPr>
            <a:normAutofit/>
          </a:bodyPr>
          <a:lstStyle/>
          <a:p>
            <a:r>
              <a:rPr lang="en-US" dirty="0"/>
              <a:t>T-PESS Rubric </a:t>
            </a:r>
            <a:br>
              <a:rPr lang="en-US" dirty="0"/>
            </a:br>
            <a:r>
              <a:rPr lang="en-US" sz="2400" dirty="0"/>
              <a:t>High-Level Review of Domains</a:t>
            </a:r>
          </a:p>
        </p:txBody>
      </p:sp>
      <p:graphicFrame>
        <p:nvGraphicFramePr>
          <p:cNvPr id="5" name="Diagram 4">
            <a:extLst>
              <a:ext uri="{FF2B5EF4-FFF2-40B4-BE49-F238E27FC236}">
                <a16:creationId xmlns:a16="http://schemas.microsoft.com/office/drawing/2014/main" id="{C64E0CD5-1857-4B08-B9A1-5BC28DE13BAE}"/>
              </a:ext>
            </a:extLst>
          </p:cNvPr>
          <p:cNvGraphicFramePr/>
          <p:nvPr/>
        </p:nvGraphicFramePr>
        <p:xfrm>
          <a:off x="516285" y="1676401"/>
          <a:ext cx="7886700" cy="42625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14</a:t>
            </a:fld>
            <a:endParaRPr lang="en-US" dirty="0">
              <a:solidFill>
                <a:prstClr val="white"/>
              </a:solidFill>
            </a:endParaRPr>
          </a:p>
        </p:txBody>
      </p:sp>
    </p:spTree>
    <p:custDataLst>
      <p:tags r:id="rId1"/>
    </p:custDataLst>
    <p:extLst>
      <p:ext uri="{BB962C8B-B14F-4D97-AF65-F5344CB8AC3E}">
        <p14:creationId xmlns:p14="http://schemas.microsoft.com/office/powerpoint/2010/main" val="188903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C5F5EA-D557-4A83-9ED9-39F0C316BD5A}"/>
              </a:ext>
            </a:extLst>
          </p:cNvPr>
          <p:cNvPicPr>
            <a:picLocks noChangeAspect="1"/>
          </p:cNvPicPr>
          <p:nvPr/>
        </p:nvPicPr>
        <p:blipFill>
          <a:blip r:embed="rId3"/>
          <a:stretch>
            <a:fillRect/>
          </a:stretch>
        </p:blipFill>
        <p:spPr>
          <a:xfrm>
            <a:off x="0" y="1046955"/>
            <a:ext cx="9144000" cy="4404964"/>
          </a:xfrm>
          <a:prstGeom prst="rect">
            <a:avLst/>
          </a:prstGeom>
        </p:spPr>
      </p:pic>
      <p:sp>
        <p:nvSpPr>
          <p:cNvPr id="6" name="Title 5">
            <a:extLst>
              <a:ext uri="{FF2B5EF4-FFF2-40B4-BE49-F238E27FC236}">
                <a16:creationId xmlns:a16="http://schemas.microsoft.com/office/drawing/2014/main" id="{AD1ECA53-89C6-481D-A836-FCE2875A968B}"/>
              </a:ext>
            </a:extLst>
          </p:cNvPr>
          <p:cNvSpPr>
            <a:spLocks noGrp="1"/>
          </p:cNvSpPr>
          <p:nvPr>
            <p:ph type="title"/>
          </p:nvPr>
        </p:nvSpPr>
        <p:spPr>
          <a:xfrm>
            <a:off x="536287" y="208108"/>
            <a:ext cx="7886700" cy="728375"/>
          </a:xfrm>
        </p:spPr>
        <p:txBody>
          <a:bodyPr/>
          <a:lstStyle/>
          <a:p>
            <a:r>
              <a:rPr lang="en-US" dirty="0"/>
              <a:t>Unpacking the Rubric</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BB349B9E-9B9D-4037-A27B-823C65A5651B}"/>
                  </a:ext>
                </a:extLst>
              </p14:cNvPr>
              <p14:cNvContentPartPr/>
              <p14:nvPr/>
            </p14:nvContentPartPr>
            <p14:xfrm>
              <a:off x="5089029" y="1671389"/>
              <a:ext cx="2552400" cy="139320"/>
            </p14:xfrm>
          </p:contentPart>
        </mc:Choice>
        <mc:Fallback xmlns="">
          <p:pic>
            <p:nvPicPr>
              <p:cNvPr id="9" name="Ink 8">
                <a:extLst>
                  <a:ext uri="{FF2B5EF4-FFF2-40B4-BE49-F238E27FC236}">
                    <a16:creationId xmlns:a16="http://schemas.microsoft.com/office/drawing/2014/main" id="{BB349B9E-9B9D-4037-A27B-823C65A5651B}"/>
                  </a:ext>
                </a:extLst>
              </p:cNvPr>
              <p:cNvPicPr/>
              <p:nvPr/>
            </p:nvPicPr>
            <p:blipFill>
              <a:blip r:embed="rId5"/>
              <a:stretch>
                <a:fillRect/>
              </a:stretch>
            </p:blipFill>
            <p:spPr>
              <a:xfrm>
                <a:off x="5035029" y="1563749"/>
                <a:ext cx="2660040" cy="354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9AEF58D9-410D-4787-831C-0092574CCAB2}"/>
                  </a:ext>
                </a:extLst>
              </p14:cNvPr>
              <p14:cNvContentPartPr/>
              <p14:nvPr/>
            </p14:nvContentPartPr>
            <p14:xfrm>
              <a:off x="1921029" y="1403549"/>
              <a:ext cx="2418120" cy="168480"/>
            </p14:xfrm>
          </p:contentPart>
        </mc:Choice>
        <mc:Fallback xmlns="">
          <p:pic>
            <p:nvPicPr>
              <p:cNvPr id="10" name="Ink 9">
                <a:extLst>
                  <a:ext uri="{FF2B5EF4-FFF2-40B4-BE49-F238E27FC236}">
                    <a16:creationId xmlns:a16="http://schemas.microsoft.com/office/drawing/2014/main" id="{9AEF58D9-410D-4787-831C-0092574CCAB2}"/>
                  </a:ext>
                </a:extLst>
              </p:cNvPr>
              <p:cNvPicPr/>
              <p:nvPr/>
            </p:nvPicPr>
            <p:blipFill>
              <a:blip r:embed="rId7"/>
              <a:stretch>
                <a:fillRect/>
              </a:stretch>
            </p:blipFill>
            <p:spPr>
              <a:xfrm>
                <a:off x="1867029" y="1295549"/>
                <a:ext cx="2525760" cy="384120"/>
              </a:xfrm>
              <a:prstGeom prst="rect">
                <a:avLst/>
              </a:prstGeom>
            </p:spPr>
          </p:pic>
        </mc:Fallback>
      </mc:AlternateContent>
      <p:cxnSp>
        <p:nvCxnSpPr>
          <p:cNvPr id="22" name="Straight Arrow Connector 21">
            <a:extLst>
              <a:ext uri="{FF2B5EF4-FFF2-40B4-BE49-F238E27FC236}">
                <a16:creationId xmlns:a16="http://schemas.microsoft.com/office/drawing/2014/main" id="{575A7A65-E9E4-44B8-90E2-D756CFE506EE}"/>
              </a:ext>
            </a:extLst>
          </p:cNvPr>
          <p:cNvCxnSpPr>
            <a:cxnSpLocks/>
          </p:cNvCxnSpPr>
          <p:nvPr/>
        </p:nvCxnSpPr>
        <p:spPr>
          <a:xfrm flipH="1">
            <a:off x="2481549" y="5253302"/>
            <a:ext cx="5941439" cy="0"/>
          </a:xfrm>
          <a:prstGeom prst="straightConnector1">
            <a:avLst/>
          </a:prstGeom>
          <a:ln w="57150">
            <a:prstDash val="dashDot"/>
            <a:headEnd type="non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23" name="Oval 22">
            <a:extLst>
              <a:ext uri="{FF2B5EF4-FFF2-40B4-BE49-F238E27FC236}">
                <a16:creationId xmlns:a16="http://schemas.microsoft.com/office/drawing/2014/main" id="{46B8A972-F3B8-4BF8-9E0D-77597B844393}"/>
              </a:ext>
            </a:extLst>
          </p:cNvPr>
          <p:cNvSpPr/>
          <p:nvPr/>
        </p:nvSpPr>
        <p:spPr>
          <a:xfrm>
            <a:off x="1728836" y="1067433"/>
            <a:ext cx="3429000" cy="589673"/>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E5AF766F-72A9-4E1C-9EAD-069F42208AC7}"/>
              </a:ext>
            </a:extLst>
          </p:cNvPr>
          <p:cNvSpPr/>
          <p:nvPr/>
        </p:nvSpPr>
        <p:spPr>
          <a:xfrm>
            <a:off x="3342119" y="1543475"/>
            <a:ext cx="5669533" cy="589673"/>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7035071C-7044-4CFD-91DF-1AAE7B74C7C5}"/>
              </a:ext>
            </a:extLst>
          </p:cNvPr>
          <p:cNvSpPr/>
          <p:nvPr/>
        </p:nvSpPr>
        <p:spPr>
          <a:xfrm>
            <a:off x="2006405" y="2427998"/>
            <a:ext cx="7137595" cy="2296854"/>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15</a:t>
            </a:fld>
            <a:endParaRPr lang="en-US" dirty="0">
              <a:solidFill>
                <a:prstClr val="white"/>
              </a:solidFill>
            </a:endParaRPr>
          </a:p>
        </p:txBody>
      </p:sp>
    </p:spTree>
    <p:extLst>
      <p:ext uri="{BB962C8B-B14F-4D97-AF65-F5344CB8AC3E}">
        <p14:creationId xmlns:p14="http://schemas.microsoft.com/office/powerpoint/2010/main" val="33880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chemeClr val="accent2"/>
          </a:solidFill>
        </p:spPr>
        <p:txBody>
          <a:bodyPr/>
          <a:lstStyle/>
          <a:p>
            <a:r>
              <a:rPr lang="en-US" dirty="0"/>
              <a:t>Domain 1  </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Individually Unpack the Following: </a:t>
            </a:r>
          </a:p>
          <a:p>
            <a:pPr lvl="1"/>
            <a:r>
              <a:rPr lang="en-US" dirty="0"/>
              <a:t>Indicators 1.2 through 1.5</a:t>
            </a:r>
          </a:p>
          <a:p>
            <a:pPr lvl="1"/>
            <a:r>
              <a:rPr lang="en-US" dirty="0"/>
              <a:t>Rubric pages 3-6</a:t>
            </a:r>
          </a:p>
          <a:p>
            <a:pPr lvl="1"/>
            <a:r>
              <a:rPr lang="en-US" dirty="0"/>
              <a:t>7 minutes </a:t>
            </a:r>
          </a:p>
          <a:p>
            <a:pPr lvl="1"/>
            <a:endParaRPr lang="en-US" dirty="0"/>
          </a:p>
          <a:p>
            <a:pPr lvl="1"/>
            <a:r>
              <a:rPr lang="en-US" dirty="0"/>
              <a:t>Highlight the focus of the Indicator</a:t>
            </a:r>
          </a:p>
          <a:p>
            <a:pPr lvl="1"/>
            <a:r>
              <a:rPr lang="en-US" dirty="0"/>
              <a:t>Starting at Developing and moving towards Distinguished, highlight the changes in the descriptors. </a:t>
            </a:r>
          </a:p>
          <a:p>
            <a:pPr marL="457200" lvl="1" indent="0">
              <a:buNone/>
            </a:pPr>
            <a:endParaRPr lang="en-US" dirty="0"/>
          </a:p>
          <a:p>
            <a:r>
              <a:rPr lang="en-US" dirty="0"/>
              <a:t>Be prepared to share in breakout rooms</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16</a:t>
            </a:fld>
            <a:endParaRPr lang="en-US" dirty="0">
              <a:solidFill>
                <a:prstClr val="white"/>
              </a:solidFill>
            </a:endParaRPr>
          </a:p>
        </p:txBody>
      </p:sp>
    </p:spTree>
    <p:extLst>
      <p:ext uri="{BB962C8B-B14F-4D97-AF65-F5344CB8AC3E}">
        <p14:creationId xmlns:p14="http://schemas.microsoft.com/office/powerpoint/2010/main" val="1355961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AA0F-E96A-4FD7-AC1D-2DDEACEFE553}"/>
              </a:ext>
            </a:extLst>
          </p:cNvPr>
          <p:cNvSpPr>
            <a:spLocks noGrp="1"/>
          </p:cNvSpPr>
          <p:nvPr>
            <p:ph type="title"/>
          </p:nvPr>
        </p:nvSpPr>
        <p:spPr>
          <a:solidFill>
            <a:schemeClr val="accent2"/>
          </a:solidFill>
        </p:spPr>
        <p:txBody>
          <a:bodyPr/>
          <a:lstStyle/>
          <a:p>
            <a:r>
              <a:rPr lang="en-US" dirty="0"/>
              <a:t>Breakout Groups </a:t>
            </a:r>
          </a:p>
        </p:txBody>
      </p:sp>
      <p:sp>
        <p:nvSpPr>
          <p:cNvPr id="6" name="Content Placeholder 5">
            <a:extLst>
              <a:ext uri="{FF2B5EF4-FFF2-40B4-BE49-F238E27FC236}">
                <a16:creationId xmlns:a16="http://schemas.microsoft.com/office/drawing/2014/main" id="{77321B25-A8DD-4AC5-9029-E4C7FF0AE798}"/>
              </a:ext>
            </a:extLst>
          </p:cNvPr>
          <p:cNvSpPr>
            <a:spLocks noGrp="1"/>
          </p:cNvSpPr>
          <p:nvPr>
            <p:ph idx="1"/>
          </p:nvPr>
        </p:nvSpPr>
        <p:spPr/>
        <p:txBody>
          <a:bodyPr/>
          <a:lstStyle/>
          <a:p>
            <a:r>
              <a:rPr lang="en-US" dirty="0"/>
              <a:t>Remember your breakout group number.</a:t>
            </a:r>
          </a:p>
          <a:p>
            <a:r>
              <a:rPr lang="en-US" dirty="0"/>
              <a:t>Identify a facilitator. </a:t>
            </a:r>
          </a:p>
          <a:p>
            <a:r>
              <a:rPr lang="en-US" dirty="0"/>
              <a:t>Review the four indicators – 1.2 – 1.5.</a:t>
            </a:r>
          </a:p>
          <a:p>
            <a:pPr marL="0" indent="0">
              <a:buNone/>
            </a:pPr>
            <a:endParaRPr lang="en-US" dirty="0"/>
          </a:p>
          <a:p>
            <a:pPr marL="0" indent="0">
              <a:buNone/>
            </a:pPr>
            <a:endParaRPr lang="en-US" dirty="0"/>
          </a:p>
          <a:p>
            <a:r>
              <a:rPr lang="en-US" dirty="0"/>
              <a:t>What did you highlight? Why? </a:t>
            </a:r>
          </a:p>
          <a:p>
            <a:r>
              <a:rPr lang="en-US" dirty="0"/>
              <a:t>How do the descriptors/principal actions change and develop across performance levels from Developing to Distinguished? </a:t>
            </a:r>
          </a:p>
          <a:p>
            <a:endParaRPr lang="en-US" dirty="0"/>
          </a:p>
          <a:p>
            <a:endParaRPr lang="en-US" dirty="0"/>
          </a:p>
        </p:txBody>
      </p:sp>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17</a:t>
            </a:fld>
            <a:endParaRPr lang="en-US" dirty="0">
              <a:solidFill>
                <a:prstClr val="white"/>
              </a:solidFill>
            </a:endParaRPr>
          </a:p>
        </p:txBody>
      </p:sp>
    </p:spTree>
    <p:extLst>
      <p:ext uri="{BB962C8B-B14F-4D97-AF65-F5344CB8AC3E}">
        <p14:creationId xmlns:p14="http://schemas.microsoft.com/office/powerpoint/2010/main" val="1974148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AA0F-E96A-4FD7-AC1D-2DDEACEFE553}"/>
              </a:ext>
            </a:extLst>
          </p:cNvPr>
          <p:cNvSpPr>
            <a:spLocks noGrp="1"/>
          </p:cNvSpPr>
          <p:nvPr>
            <p:ph type="title"/>
          </p:nvPr>
        </p:nvSpPr>
        <p:spPr>
          <a:solidFill>
            <a:schemeClr val="accent2"/>
          </a:solidFill>
        </p:spPr>
        <p:txBody>
          <a:bodyPr/>
          <a:lstStyle/>
          <a:p>
            <a:r>
              <a:rPr lang="en-US" dirty="0"/>
              <a:t>Principal Handbook</a:t>
            </a:r>
          </a:p>
        </p:txBody>
      </p:sp>
      <p:sp>
        <p:nvSpPr>
          <p:cNvPr id="6" name="Content Placeholder 5">
            <a:extLst>
              <a:ext uri="{FF2B5EF4-FFF2-40B4-BE49-F238E27FC236}">
                <a16:creationId xmlns:a16="http://schemas.microsoft.com/office/drawing/2014/main" id="{77321B25-A8DD-4AC5-9029-E4C7FF0AE798}"/>
              </a:ext>
            </a:extLst>
          </p:cNvPr>
          <p:cNvSpPr>
            <a:spLocks noGrp="1"/>
          </p:cNvSpPr>
          <p:nvPr>
            <p:ph idx="1"/>
          </p:nvPr>
        </p:nvSpPr>
        <p:spPr/>
        <p:txBody>
          <a:bodyPr>
            <a:normAutofit/>
          </a:bodyPr>
          <a:lstStyle/>
          <a:p>
            <a:r>
              <a:rPr lang="en-US" dirty="0"/>
              <a:t>Purpose: To assist in </a:t>
            </a:r>
            <a:r>
              <a:rPr lang="en-US" b="1" dirty="0"/>
              <a:t>clarifying and unpacking the rubric</a:t>
            </a:r>
            <a:r>
              <a:rPr lang="en-US" dirty="0"/>
              <a:t>, including how the indicators and descriptors are represented through </a:t>
            </a:r>
            <a:r>
              <a:rPr lang="en-US" b="1" dirty="0"/>
              <a:t>essential leadership actions</a:t>
            </a:r>
            <a:r>
              <a:rPr lang="en-US" dirty="0"/>
              <a:t>. </a:t>
            </a:r>
          </a:p>
          <a:p>
            <a:pPr marL="0" indent="0">
              <a:buNone/>
            </a:pPr>
            <a:endParaRPr lang="en-US" dirty="0"/>
          </a:p>
          <a:p>
            <a:r>
              <a:rPr lang="en-US" dirty="0"/>
              <a:t>These clarifications </a:t>
            </a:r>
            <a:r>
              <a:rPr lang="en-US" b="1" dirty="0"/>
              <a:t>allow for deeper dialogue between the principal and principal supervisor.</a:t>
            </a:r>
            <a:endParaRPr lang="en-US" dirty="0"/>
          </a:p>
          <a:p>
            <a:endParaRPr lang="en-US" dirty="0"/>
          </a:p>
        </p:txBody>
      </p:sp>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18</a:t>
            </a:fld>
            <a:endParaRPr lang="en-US" dirty="0">
              <a:solidFill>
                <a:prstClr val="white"/>
              </a:solidFill>
            </a:endParaRPr>
          </a:p>
        </p:txBody>
      </p:sp>
    </p:spTree>
    <p:extLst>
      <p:ext uri="{BB962C8B-B14F-4D97-AF65-F5344CB8AC3E}">
        <p14:creationId xmlns:p14="http://schemas.microsoft.com/office/powerpoint/2010/main" val="963449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AA0F-E96A-4FD7-AC1D-2DDEACEFE553}"/>
              </a:ext>
            </a:extLst>
          </p:cNvPr>
          <p:cNvSpPr>
            <a:spLocks noGrp="1"/>
          </p:cNvSpPr>
          <p:nvPr>
            <p:ph type="title"/>
          </p:nvPr>
        </p:nvSpPr>
        <p:spPr>
          <a:xfrm>
            <a:off x="628650" y="365127"/>
            <a:ext cx="7886700" cy="917573"/>
          </a:xfrm>
          <a:solidFill>
            <a:schemeClr val="accent2"/>
          </a:solidFill>
        </p:spPr>
        <p:txBody>
          <a:bodyPr/>
          <a:lstStyle/>
          <a:p>
            <a:r>
              <a:rPr lang="en-US" dirty="0"/>
              <a:t>Principal Handbook</a:t>
            </a:r>
          </a:p>
        </p:txBody>
      </p:sp>
      <p:pic>
        <p:nvPicPr>
          <p:cNvPr id="7" name="Picture 6">
            <a:extLst>
              <a:ext uri="{FF2B5EF4-FFF2-40B4-BE49-F238E27FC236}">
                <a16:creationId xmlns:a16="http://schemas.microsoft.com/office/drawing/2014/main" id="{67612782-5B74-4812-AB2A-96AD3D9B29CD}"/>
              </a:ext>
            </a:extLst>
          </p:cNvPr>
          <p:cNvPicPr>
            <a:picLocks noChangeAspect="1"/>
          </p:cNvPicPr>
          <p:nvPr/>
        </p:nvPicPr>
        <p:blipFill>
          <a:blip r:embed="rId3"/>
          <a:stretch>
            <a:fillRect/>
          </a:stretch>
        </p:blipFill>
        <p:spPr>
          <a:xfrm>
            <a:off x="990600" y="1438759"/>
            <a:ext cx="7162800" cy="449904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19</a:t>
            </a:fld>
            <a:endParaRPr lang="en-US" dirty="0">
              <a:solidFill>
                <a:prstClr val="white"/>
              </a:solidFill>
            </a:endParaRPr>
          </a:p>
        </p:txBody>
      </p:sp>
    </p:spTree>
    <p:extLst>
      <p:ext uri="{BB962C8B-B14F-4D97-AF65-F5344CB8AC3E}">
        <p14:creationId xmlns:p14="http://schemas.microsoft.com/office/powerpoint/2010/main" val="3097826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B1F45E-A81F-44FF-9954-F5617F497ED8}"/>
              </a:ext>
            </a:extLst>
          </p:cNvPr>
          <p:cNvPicPr>
            <a:picLocks noChangeAspect="1"/>
          </p:cNvPicPr>
          <p:nvPr/>
        </p:nvPicPr>
        <p:blipFill>
          <a:blip r:embed="rId4"/>
          <a:stretch>
            <a:fillRect/>
          </a:stretch>
        </p:blipFill>
        <p:spPr>
          <a:xfrm>
            <a:off x="776752" y="2075379"/>
            <a:ext cx="2611220" cy="339112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sz="3500" dirty="0">
                <a:solidFill>
                  <a:srgbClr val="FFFFFF"/>
                </a:solidFill>
              </a:rPr>
              <a:t>Purpose &amp; Outcomes</a:t>
            </a:r>
          </a:p>
        </p:txBody>
      </p:sp>
      <p:sp>
        <p:nvSpPr>
          <p:cNvPr id="3" name="Content Placeholder 2"/>
          <p:cNvSpPr>
            <a:spLocks noGrp="1"/>
          </p:cNvSpPr>
          <p:nvPr>
            <p:ph sz="half" idx="1"/>
          </p:nvPr>
        </p:nvSpPr>
        <p:spPr>
          <a:xfrm>
            <a:off x="3616503" y="1825625"/>
            <a:ext cx="5239821" cy="4144308"/>
          </a:xfrm>
          <a:prstGeom prst="foldedCorner">
            <a:avLst/>
          </a:prstGeom>
        </p:spPr>
        <p:txBody>
          <a:bodyPr anchor="t">
            <a:noAutofit/>
          </a:bodyPr>
          <a:lstStyle/>
          <a:p>
            <a:pPr marL="0" indent="0">
              <a:spcBef>
                <a:spcPts val="0"/>
              </a:spcBef>
              <a:spcAft>
                <a:spcPts val="600"/>
              </a:spcAft>
              <a:buNone/>
            </a:pPr>
            <a:r>
              <a:rPr lang="en-US" sz="1800" b="1" dirty="0"/>
              <a:t>Purpose</a:t>
            </a:r>
            <a:r>
              <a:rPr lang="en-US" sz="1800" dirty="0"/>
              <a:t>: To clarify the expectations and process for T-PESS.</a:t>
            </a:r>
          </a:p>
          <a:p>
            <a:pPr marL="0" indent="0">
              <a:spcBef>
                <a:spcPts val="0"/>
              </a:spcBef>
              <a:spcAft>
                <a:spcPts val="600"/>
              </a:spcAft>
              <a:buNone/>
            </a:pPr>
            <a:endParaRPr lang="en-US" sz="1800" dirty="0"/>
          </a:p>
          <a:p>
            <a:pPr marL="0" indent="0">
              <a:spcBef>
                <a:spcPts val="0"/>
              </a:spcBef>
              <a:spcAft>
                <a:spcPts val="600"/>
              </a:spcAft>
              <a:buNone/>
            </a:pPr>
            <a:r>
              <a:rPr lang="en-US" sz="1800" dirty="0"/>
              <a:t>Principals will understand:</a:t>
            </a:r>
          </a:p>
          <a:p>
            <a:pPr marL="796925" lvl="1" indent="-339725">
              <a:spcBef>
                <a:spcPts val="0"/>
              </a:spcBef>
              <a:spcAft>
                <a:spcPts val="600"/>
              </a:spcAft>
              <a:buFont typeface="+mj-lt"/>
              <a:buAutoNum type="arabicPeriod"/>
            </a:pPr>
            <a:r>
              <a:rPr lang="en-US" sz="1800" dirty="0"/>
              <a:t>The T-PESS evaluation system </a:t>
            </a:r>
          </a:p>
          <a:p>
            <a:pPr marL="796925" lvl="1" indent="-339725">
              <a:spcBef>
                <a:spcPts val="0"/>
              </a:spcBef>
              <a:spcAft>
                <a:spcPts val="600"/>
              </a:spcAft>
              <a:buFont typeface="+mj-lt"/>
              <a:buAutoNum type="arabicPeriod"/>
            </a:pPr>
            <a:r>
              <a:rPr lang="en-US" sz="1800" dirty="0"/>
              <a:t>Expectations for Principals</a:t>
            </a:r>
          </a:p>
          <a:p>
            <a:pPr marL="796925" lvl="1" indent="-339725">
              <a:spcBef>
                <a:spcPts val="0"/>
              </a:spcBef>
              <a:spcAft>
                <a:spcPts val="600"/>
              </a:spcAft>
              <a:buFont typeface="+mj-lt"/>
              <a:buAutoNum type="arabicPeriod"/>
            </a:pPr>
            <a:r>
              <a:rPr lang="en-US" sz="1800" dirty="0"/>
              <a:t>How performance will be measured on the rubric</a:t>
            </a:r>
          </a:p>
          <a:p>
            <a:pPr marL="796925" lvl="1" indent="-339725">
              <a:spcBef>
                <a:spcPts val="0"/>
              </a:spcBef>
              <a:spcAft>
                <a:spcPts val="600"/>
              </a:spcAft>
              <a:buFont typeface="+mj-lt"/>
              <a:buAutoNum type="arabicPeriod"/>
            </a:pPr>
            <a:r>
              <a:rPr lang="en-US" sz="1800" dirty="0"/>
              <a:t>How to use the associated materials (forms, etc.) with assistant principals.</a:t>
            </a:r>
          </a:p>
          <a:p>
            <a:pPr marL="796925" lvl="1" indent="-339725">
              <a:spcBef>
                <a:spcPts val="0"/>
              </a:spcBef>
              <a:spcAft>
                <a:spcPts val="600"/>
              </a:spcAft>
              <a:buFont typeface="+mj-lt"/>
              <a:buAutoNum type="arabicPeriod"/>
            </a:pPr>
            <a:r>
              <a:rPr lang="en-US" sz="1800" dirty="0"/>
              <a:t>The T-PESS process: BOY, MOY &amp; EOY </a:t>
            </a:r>
          </a:p>
          <a:p>
            <a:pPr marL="796925" lvl="1" indent="-339725">
              <a:spcBef>
                <a:spcPts val="0"/>
              </a:spcBef>
              <a:spcAft>
                <a:spcPts val="600"/>
              </a:spcAft>
              <a:buFont typeface="+mj-lt"/>
              <a:buAutoNum type="arabicPeriod"/>
            </a:pPr>
            <a:r>
              <a:rPr lang="en-US" sz="1800" dirty="0"/>
              <a:t>Recognition this is an on-going process designed to promote professional growth</a:t>
            </a:r>
          </a:p>
        </p:txBody>
      </p:sp>
      <p:sp>
        <p:nvSpPr>
          <p:cNvPr id="10" name="Slide Number Placeholder 3"/>
          <p:cNvSpPr>
            <a:spLocks noGrp="1"/>
          </p:cNvSpPr>
          <p:nvPr>
            <p:ph type="sldNum" sz="quarter" idx="12"/>
          </p:nvPr>
        </p:nvSpPr>
        <p:spPr/>
        <p:txBody>
          <a:bodyPr/>
          <a:lstStyle/>
          <a:p>
            <a:fld id="{0513249A-F696-2744-910E-8913A9D32EC7}" type="slidenum">
              <a:rPr lang="en-US" smtClean="0">
                <a:solidFill>
                  <a:prstClr val="white"/>
                </a:solidFill>
              </a:rPr>
              <a:pPr/>
              <a:t>2</a:t>
            </a:fld>
            <a:endParaRPr lang="en-US" dirty="0">
              <a:solidFill>
                <a:prstClr val="white"/>
              </a:solidFill>
            </a:endParaRPr>
          </a:p>
        </p:txBody>
      </p:sp>
    </p:spTree>
    <p:custDataLst>
      <p:tags r:id="rId1"/>
    </p:custDataLst>
    <p:extLst>
      <p:ext uri="{BB962C8B-B14F-4D97-AF65-F5344CB8AC3E}">
        <p14:creationId xmlns:p14="http://schemas.microsoft.com/office/powerpoint/2010/main" val="147457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chemeClr val="accent2"/>
          </a:solidFill>
        </p:spPr>
        <p:txBody>
          <a:bodyPr/>
          <a:lstStyle/>
          <a:p>
            <a:r>
              <a:rPr lang="en-US" dirty="0"/>
              <a:t>Principal Handbook</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Individually read through pages 6 and 7 of the T-PESS Principal Handbook. </a:t>
            </a:r>
          </a:p>
          <a:p>
            <a:r>
              <a:rPr lang="en-US" dirty="0"/>
              <a:t>Compare the Essential Actions to the Indicators and Descriptors of the Rubric in this domain. </a:t>
            </a:r>
          </a:p>
          <a:p>
            <a:endParaRPr lang="en-US" dirty="0"/>
          </a:p>
          <a:p>
            <a:r>
              <a:rPr lang="en-US" dirty="0"/>
              <a:t>How does the Handbook further clarify the rubric? </a:t>
            </a:r>
          </a:p>
          <a:p>
            <a:pPr marL="457200" lvl="1" indent="0">
              <a:buNone/>
            </a:pPr>
            <a:endParaRPr lang="en-US" dirty="0"/>
          </a:p>
          <a:p>
            <a:pPr marL="457200" lvl="1" indent="0">
              <a:buNone/>
            </a:pPr>
            <a:endParaRPr lang="en-US" dirty="0"/>
          </a:p>
          <a:p>
            <a:r>
              <a:rPr lang="en-US" dirty="0"/>
              <a:t>Be prepared to share in breakout groups. </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20</a:t>
            </a:fld>
            <a:endParaRPr lang="en-US" dirty="0">
              <a:solidFill>
                <a:prstClr val="white"/>
              </a:solidFill>
            </a:endParaRPr>
          </a:p>
        </p:txBody>
      </p:sp>
    </p:spTree>
    <p:extLst>
      <p:ext uri="{BB962C8B-B14F-4D97-AF65-F5344CB8AC3E}">
        <p14:creationId xmlns:p14="http://schemas.microsoft.com/office/powerpoint/2010/main" val="2589192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chemeClr val="accent2"/>
          </a:solidFill>
        </p:spPr>
        <p:txBody>
          <a:bodyPr/>
          <a:lstStyle/>
          <a:p>
            <a:r>
              <a:rPr lang="en-US" dirty="0"/>
              <a:t>Sources of Evidence</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Rubric Page 6. </a:t>
            </a:r>
          </a:p>
          <a:p>
            <a:r>
              <a:rPr lang="en-US" dirty="0"/>
              <a:t>Review the Sources of Evidence. </a:t>
            </a:r>
          </a:p>
          <a:p>
            <a:r>
              <a:rPr lang="en-US" dirty="0"/>
              <a:t>How do these sources support the domain of School Leadership and Planning? </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21</a:t>
            </a:fld>
            <a:endParaRPr lang="en-US" dirty="0">
              <a:solidFill>
                <a:prstClr val="white"/>
              </a:solidFill>
            </a:endParaRPr>
          </a:p>
        </p:txBody>
      </p:sp>
    </p:spTree>
    <p:extLst>
      <p:ext uri="{BB962C8B-B14F-4D97-AF65-F5344CB8AC3E}">
        <p14:creationId xmlns:p14="http://schemas.microsoft.com/office/powerpoint/2010/main" val="6432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225592"/>
            <a:ext cx="7886700" cy="1066510"/>
          </a:xfrm>
          <a:solidFill>
            <a:schemeClr val="accent1"/>
          </a:solidFill>
        </p:spPr>
        <p:txBody>
          <a:bodyPr>
            <a:noAutofit/>
          </a:bodyPr>
          <a:lstStyle/>
          <a:p>
            <a:r>
              <a:rPr lang="en-US" sz="3200" dirty="0"/>
              <a:t>Domain 2 – Effective, Well-Supported Teachers  </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Individually Unpack the Following: </a:t>
            </a:r>
          </a:p>
          <a:p>
            <a:pPr lvl="1"/>
            <a:r>
              <a:rPr lang="en-US" dirty="0"/>
              <a:t>Indicators 2.1 through 2.4</a:t>
            </a:r>
          </a:p>
          <a:p>
            <a:pPr lvl="1"/>
            <a:r>
              <a:rPr lang="en-US" dirty="0"/>
              <a:t>Rubric pages 7-10</a:t>
            </a:r>
          </a:p>
          <a:p>
            <a:pPr lvl="1"/>
            <a:r>
              <a:rPr lang="en-US" dirty="0"/>
              <a:t>6 minutes </a:t>
            </a:r>
          </a:p>
          <a:p>
            <a:pPr lvl="1"/>
            <a:endParaRPr lang="en-US" dirty="0"/>
          </a:p>
          <a:p>
            <a:pPr lvl="1"/>
            <a:r>
              <a:rPr lang="en-US" dirty="0"/>
              <a:t>Highlight the focus of the Indicator</a:t>
            </a:r>
          </a:p>
          <a:p>
            <a:pPr lvl="1"/>
            <a:r>
              <a:rPr lang="en-US" dirty="0"/>
              <a:t>Starting at Developing and moving towards Distinguished, highlight the changes in principal actions. </a:t>
            </a:r>
          </a:p>
          <a:p>
            <a:pPr marL="457200" lvl="1" indent="0">
              <a:buNone/>
            </a:pPr>
            <a:endParaRPr lang="en-US" dirty="0"/>
          </a:p>
          <a:p>
            <a:r>
              <a:rPr lang="en-US" dirty="0"/>
              <a:t>Be prepared to share in breakout groups.</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22</a:t>
            </a:fld>
            <a:endParaRPr lang="en-US" dirty="0">
              <a:solidFill>
                <a:prstClr val="white"/>
              </a:solidFill>
            </a:endParaRPr>
          </a:p>
        </p:txBody>
      </p:sp>
    </p:spTree>
    <p:extLst>
      <p:ext uri="{BB962C8B-B14F-4D97-AF65-F5344CB8AC3E}">
        <p14:creationId xmlns:p14="http://schemas.microsoft.com/office/powerpoint/2010/main" val="828689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AA0F-E96A-4FD7-AC1D-2DDEACEFE553}"/>
              </a:ext>
            </a:extLst>
          </p:cNvPr>
          <p:cNvSpPr>
            <a:spLocks noGrp="1"/>
          </p:cNvSpPr>
          <p:nvPr>
            <p:ph type="title"/>
          </p:nvPr>
        </p:nvSpPr>
        <p:spPr>
          <a:solidFill>
            <a:schemeClr val="accent1"/>
          </a:solidFill>
        </p:spPr>
        <p:txBody>
          <a:bodyPr/>
          <a:lstStyle/>
          <a:p>
            <a:r>
              <a:rPr lang="en-US" dirty="0"/>
              <a:t>Breakout Groups</a:t>
            </a:r>
          </a:p>
        </p:txBody>
      </p:sp>
      <p:sp>
        <p:nvSpPr>
          <p:cNvPr id="6" name="Content Placeholder 5">
            <a:extLst>
              <a:ext uri="{FF2B5EF4-FFF2-40B4-BE49-F238E27FC236}">
                <a16:creationId xmlns:a16="http://schemas.microsoft.com/office/drawing/2014/main" id="{77321B25-A8DD-4AC5-9029-E4C7FF0AE798}"/>
              </a:ext>
            </a:extLst>
          </p:cNvPr>
          <p:cNvSpPr>
            <a:spLocks noGrp="1"/>
          </p:cNvSpPr>
          <p:nvPr>
            <p:ph idx="1"/>
          </p:nvPr>
        </p:nvSpPr>
        <p:spPr/>
        <p:txBody>
          <a:bodyPr/>
          <a:lstStyle/>
          <a:p>
            <a:r>
              <a:rPr lang="en-US" dirty="0"/>
              <a:t>Remember your breakout group number.</a:t>
            </a:r>
          </a:p>
          <a:p>
            <a:r>
              <a:rPr lang="en-US" dirty="0"/>
              <a:t>Identify a new facilitator. </a:t>
            </a:r>
          </a:p>
          <a:p>
            <a:r>
              <a:rPr lang="en-US" dirty="0"/>
              <a:t>Review the four indicators – 2.1 – 2.4.</a:t>
            </a:r>
          </a:p>
          <a:p>
            <a:pPr marL="0" indent="0">
              <a:buNone/>
            </a:pPr>
            <a:endParaRPr lang="en-US" dirty="0"/>
          </a:p>
          <a:p>
            <a:pPr marL="0" indent="0">
              <a:buNone/>
            </a:pPr>
            <a:endParaRPr lang="en-US" dirty="0"/>
          </a:p>
          <a:p>
            <a:r>
              <a:rPr lang="en-US" dirty="0"/>
              <a:t>What did you highlight? Why? </a:t>
            </a:r>
          </a:p>
          <a:p>
            <a:r>
              <a:rPr lang="en-US" dirty="0"/>
              <a:t>How do the principal actions change and develop across performance levels from Developing to Distinguished? </a:t>
            </a:r>
          </a:p>
          <a:p>
            <a:endParaRPr lang="en-US" dirty="0"/>
          </a:p>
          <a:p>
            <a:endParaRPr lang="en-US" dirty="0"/>
          </a:p>
        </p:txBody>
      </p:sp>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23</a:t>
            </a:fld>
            <a:endParaRPr lang="en-US" dirty="0">
              <a:solidFill>
                <a:prstClr val="white"/>
              </a:solidFill>
            </a:endParaRPr>
          </a:p>
        </p:txBody>
      </p:sp>
    </p:spTree>
    <p:extLst>
      <p:ext uri="{BB962C8B-B14F-4D97-AF65-F5344CB8AC3E}">
        <p14:creationId xmlns:p14="http://schemas.microsoft.com/office/powerpoint/2010/main" val="2664291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AA0F-E96A-4FD7-AC1D-2DDEACEFE553}"/>
              </a:ext>
            </a:extLst>
          </p:cNvPr>
          <p:cNvSpPr>
            <a:spLocks noGrp="1"/>
          </p:cNvSpPr>
          <p:nvPr>
            <p:ph type="title"/>
          </p:nvPr>
        </p:nvSpPr>
        <p:spPr>
          <a:xfrm>
            <a:off x="628650" y="365127"/>
            <a:ext cx="7886700" cy="917573"/>
          </a:xfrm>
          <a:solidFill>
            <a:schemeClr val="accent1"/>
          </a:solidFill>
        </p:spPr>
        <p:txBody>
          <a:bodyPr/>
          <a:lstStyle/>
          <a:p>
            <a:r>
              <a:rPr lang="en-US" dirty="0"/>
              <a:t>Principal Handbook</a:t>
            </a:r>
          </a:p>
        </p:txBody>
      </p:sp>
      <p:pic>
        <p:nvPicPr>
          <p:cNvPr id="3" name="Picture 2">
            <a:extLst>
              <a:ext uri="{FF2B5EF4-FFF2-40B4-BE49-F238E27FC236}">
                <a16:creationId xmlns:a16="http://schemas.microsoft.com/office/drawing/2014/main" id="{157C355E-F5D7-4B2F-9501-C4579B1EB462}"/>
              </a:ext>
            </a:extLst>
          </p:cNvPr>
          <p:cNvPicPr>
            <a:picLocks noChangeAspect="1"/>
          </p:cNvPicPr>
          <p:nvPr/>
        </p:nvPicPr>
        <p:blipFill>
          <a:blip r:embed="rId3"/>
          <a:stretch>
            <a:fillRect/>
          </a:stretch>
        </p:blipFill>
        <p:spPr>
          <a:xfrm>
            <a:off x="1375881" y="1362743"/>
            <a:ext cx="6019800" cy="474638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24</a:t>
            </a:fld>
            <a:endParaRPr lang="en-US" dirty="0">
              <a:solidFill>
                <a:prstClr val="white"/>
              </a:solidFill>
            </a:endParaRPr>
          </a:p>
        </p:txBody>
      </p:sp>
    </p:spTree>
    <p:extLst>
      <p:ext uri="{BB962C8B-B14F-4D97-AF65-F5344CB8AC3E}">
        <p14:creationId xmlns:p14="http://schemas.microsoft.com/office/powerpoint/2010/main" val="491275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chemeClr val="accent1"/>
          </a:solidFill>
        </p:spPr>
        <p:txBody>
          <a:bodyPr/>
          <a:lstStyle/>
          <a:p>
            <a:r>
              <a:rPr lang="en-US" dirty="0"/>
              <a:t>Principal Handbook</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Individually read through pages 8 and 9 of the T-PESS Principal Handbook. </a:t>
            </a:r>
          </a:p>
          <a:p>
            <a:r>
              <a:rPr lang="en-US" dirty="0"/>
              <a:t>Compare the Essential Actions to the Indicators and Descriptors of the Rubric. </a:t>
            </a:r>
          </a:p>
          <a:p>
            <a:endParaRPr lang="en-US" dirty="0"/>
          </a:p>
          <a:p>
            <a:r>
              <a:rPr lang="en-US" dirty="0"/>
              <a:t>How does the Handbook further clarify the rubric? </a:t>
            </a:r>
          </a:p>
          <a:p>
            <a:pPr marL="457200" lvl="1" indent="0">
              <a:buNone/>
            </a:pPr>
            <a:endParaRPr lang="en-US" dirty="0"/>
          </a:p>
          <a:p>
            <a:pPr marL="457200" lvl="1" indent="0">
              <a:buNone/>
            </a:pPr>
            <a:endParaRPr lang="en-US" dirty="0"/>
          </a:p>
          <a:p>
            <a:r>
              <a:rPr lang="en-US" dirty="0"/>
              <a:t>Be prepared to share in breakout groups. </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25</a:t>
            </a:fld>
            <a:endParaRPr lang="en-US" dirty="0">
              <a:solidFill>
                <a:prstClr val="white"/>
              </a:solidFill>
            </a:endParaRPr>
          </a:p>
        </p:txBody>
      </p:sp>
    </p:spTree>
    <p:extLst>
      <p:ext uri="{BB962C8B-B14F-4D97-AF65-F5344CB8AC3E}">
        <p14:creationId xmlns:p14="http://schemas.microsoft.com/office/powerpoint/2010/main" val="1430245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chemeClr val="accent1"/>
          </a:solidFill>
        </p:spPr>
        <p:txBody>
          <a:bodyPr/>
          <a:lstStyle/>
          <a:p>
            <a:r>
              <a:rPr lang="en-US" dirty="0"/>
              <a:t>Sources of Evidence</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Rubric Page 10. </a:t>
            </a:r>
          </a:p>
          <a:p>
            <a:r>
              <a:rPr lang="en-US" dirty="0"/>
              <a:t>Review the Sources of Evidence. </a:t>
            </a:r>
          </a:p>
          <a:p>
            <a:r>
              <a:rPr lang="en-US" dirty="0"/>
              <a:t>How do these sources support the domain of Effective, Well-Supported Teachers? </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26</a:t>
            </a:fld>
            <a:endParaRPr lang="en-US" dirty="0">
              <a:solidFill>
                <a:prstClr val="white"/>
              </a:solidFill>
            </a:endParaRPr>
          </a:p>
        </p:txBody>
      </p:sp>
    </p:spTree>
    <p:extLst>
      <p:ext uri="{BB962C8B-B14F-4D97-AF65-F5344CB8AC3E}">
        <p14:creationId xmlns:p14="http://schemas.microsoft.com/office/powerpoint/2010/main" val="4008147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chemeClr val="bg2">
              <a:lumMod val="75000"/>
            </a:schemeClr>
          </a:solidFill>
        </p:spPr>
        <p:txBody>
          <a:bodyPr>
            <a:normAutofit/>
          </a:bodyPr>
          <a:lstStyle/>
          <a:p>
            <a:r>
              <a:rPr lang="en-US" sz="3600" dirty="0"/>
              <a:t>Domain 3 – Positive School Culture </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Individually Unpack the Following: </a:t>
            </a:r>
          </a:p>
          <a:p>
            <a:pPr lvl="1"/>
            <a:r>
              <a:rPr lang="en-US" dirty="0"/>
              <a:t>Indicators 3.1 through 3.4</a:t>
            </a:r>
          </a:p>
          <a:p>
            <a:pPr lvl="1"/>
            <a:r>
              <a:rPr lang="en-US" dirty="0"/>
              <a:t>Rubric pages 11-15</a:t>
            </a:r>
          </a:p>
          <a:p>
            <a:pPr lvl="1"/>
            <a:r>
              <a:rPr lang="en-US" dirty="0"/>
              <a:t>6 minutes </a:t>
            </a:r>
          </a:p>
          <a:p>
            <a:pPr lvl="1"/>
            <a:endParaRPr lang="en-US" dirty="0"/>
          </a:p>
          <a:p>
            <a:pPr lvl="1"/>
            <a:r>
              <a:rPr lang="en-US" dirty="0"/>
              <a:t>Highlight the focus of the Indicator</a:t>
            </a:r>
          </a:p>
          <a:p>
            <a:pPr lvl="1"/>
            <a:r>
              <a:rPr lang="en-US" dirty="0"/>
              <a:t>Starting at Developing and moving towards Distinguished, highlight the changes in principal actions. </a:t>
            </a:r>
          </a:p>
          <a:p>
            <a:pPr marL="457200" lvl="1" indent="0">
              <a:buNone/>
            </a:pPr>
            <a:endParaRPr lang="en-US" dirty="0"/>
          </a:p>
          <a:p>
            <a:r>
              <a:rPr lang="en-US" dirty="0"/>
              <a:t>Be prepared to share in breakout groups.</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27</a:t>
            </a:fld>
            <a:endParaRPr lang="en-US" dirty="0">
              <a:solidFill>
                <a:prstClr val="white"/>
              </a:solidFill>
            </a:endParaRPr>
          </a:p>
        </p:txBody>
      </p:sp>
    </p:spTree>
    <p:extLst>
      <p:ext uri="{BB962C8B-B14F-4D97-AF65-F5344CB8AC3E}">
        <p14:creationId xmlns:p14="http://schemas.microsoft.com/office/powerpoint/2010/main" val="4062236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AA0F-E96A-4FD7-AC1D-2DDEACEFE553}"/>
              </a:ext>
            </a:extLst>
          </p:cNvPr>
          <p:cNvSpPr>
            <a:spLocks noGrp="1"/>
          </p:cNvSpPr>
          <p:nvPr>
            <p:ph type="title"/>
          </p:nvPr>
        </p:nvSpPr>
        <p:spPr>
          <a:solidFill>
            <a:schemeClr val="bg2">
              <a:lumMod val="75000"/>
            </a:schemeClr>
          </a:solidFill>
        </p:spPr>
        <p:txBody>
          <a:bodyPr/>
          <a:lstStyle/>
          <a:p>
            <a:r>
              <a:rPr lang="en-US" dirty="0"/>
              <a:t>Breakout Groups </a:t>
            </a:r>
          </a:p>
        </p:txBody>
      </p:sp>
      <p:sp>
        <p:nvSpPr>
          <p:cNvPr id="6" name="Content Placeholder 5">
            <a:extLst>
              <a:ext uri="{FF2B5EF4-FFF2-40B4-BE49-F238E27FC236}">
                <a16:creationId xmlns:a16="http://schemas.microsoft.com/office/drawing/2014/main" id="{77321B25-A8DD-4AC5-9029-E4C7FF0AE798}"/>
              </a:ext>
            </a:extLst>
          </p:cNvPr>
          <p:cNvSpPr>
            <a:spLocks noGrp="1"/>
          </p:cNvSpPr>
          <p:nvPr>
            <p:ph idx="1"/>
          </p:nvPr>
        </p:nvSpPr>
        <p:spPr/>
        <p:txBody>
          <a:bodyPr/>
          <a:lstStyle/>
          <a:p>
            <a:r>
              <a:rPr lang="en-US" dirty="0"/>
              <a:t>Remember your breakout room number.</a:t>
            </a:r>
          </a:p>
          <a:p>
            <a:r>
              <a:rPr lang="en-US" dirty="0"/>
              <a:t>Identify a new facilitator. </a:t>
            </a:r>
          </a:p>
          <a:p>
            <a:r>
              <a:rPr lang="en-US" dirty="0"/>
              <a:t>Review the four indicators – 3.1 – 3.4.</a:t>
            </a:r>
          </a:p>
          <a:p>
            <a:pPr marL="0" indent="0">
              <a:buNone/>
            </a:pPr>
            <a:endParaRPr lang="en-US" dirty="0"/>
          </a:p>
          <a:p>
            <a:pPr marL="0" indent="0">
              <a:buNone/>
            </a:pPr>
            <a:endParaRPr lang="en-US" dirty="0"/>
          </a:p>
          <a:p>
            <a:r>
              <a:rPr lang="en-US" dirty="0"/>
              <a:t>What did you highlight? Why? </a:t>
            </a:r>
          </a:p>
          <a:p>
            <a:r>
              <a:rPr lang="en-US" dirty="0"/>
              <a:t>How do the principal actions change and develop across performance levels from Developing to Distinguished? </a:t>
            </a:r>
          </a:p>
          <a:p>
            <a:endParaRPr lang="en-US" dirty="0"/>
          </a:p>
          <a:p>
            <a:endParaRPr lang="en-US" dirty="0"/>
          </a:p>
        </p:txBody>
      </p:sp>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28</a:t>
            </a:fld>
            <a:endParaRPr lang="en-US" dirty="0">
              <a:solidFill>
                <a:prstClr val="white"/>
              </a:solidFill>
            </a:endParaRPr>
          </a:p>
        </p:txBody>
      </p:sp>
    </p:spTree>
    <p:extLst>
      <p:ext uri="{BB962C8B-B14F-4D97-AF65-F5344CB8AC3E}">
        <p14:creationId xmlns:p14="http://schemas.microsoft.com/office/powerpoint/2010/main" val="3620333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AA0F-E96A-4FD7-AC1D-2DDEACEFE553}"/>
              </a:ext>
            </a:extLst>
          </p:cNvPr>
          <p:cNvSpPr>
            <a:spLocks noGrp="1"/>
          </p:cNvSpPr>
          <p:nvPr>
            <p:ph type="title"/>
          </p:nvPr>
        </p:nvSpPr>
        <p:spPr>
          <a:xfrm>
            <a:off x="628650" y="365127"/>
            <a:ext cx="7886700" cy="917573"/>
          </a:xfrm>
          <a:solidFill>
            <a:schemeClr val="bg2">
              <a:lumMod val="75000"/>
            </a:schemeClr>
          </a:solidFill>
        </p:spPr>
        <p:txBody>
          <a:bodyPr/>
          <a:lstStyle/>
          <a:p>
            <a:r>
              <a:rPr lang="en-US" dirty="0"/>
              <a:t>Principal Handbook</a:t>
            </a:r>
          </a:p>
        </p:txBody>
      </p:sp>
      <p:pic>
        <p:nvPicPr>
          <p:cNvPr id="4" name="Picture 3">
            <a:extLst>
              <a:ext uri="{FF2B5EF4-FFF2-40B4-BE49-F238E27FC236}">
                <a16:creationId xmlns:a16="http://schemas.microsoft.com/office/drawing/2014/main" id="{27795BEF-E575-43DA-937B-813B647C5EEF}"/>
              </a:ext>
            </a:extLst>
          </p:cNvPr>
          <p:cNvPicPr>
            <a:picLocks noChangeAspect="1"/>
          </p:cNvPicPr>
          <p:nvPr/>
        </p:nvPicPr>
        <p:blipFill>
          <a:blip r:embed="rId3"/>
          <a:stretch>
            <a:fillRect/>
          </a:stretch>
        </p:blipFill>
        <p:spPr>
          <a:xfrm>
            <a:off x="1474194" y="1282700"/>
            <a:ext cx="6195611" cy="4718937"/>
          </a:xfrm>
          <a:prstGeom prst="rect">
            <a:avLst/>
          </a:prstGeom>
          <a:ln>
            <a:noFill/>
          </a:ln>
          <a:effectLst>
            <a:outerShdw blurRad="292100" dist="139700" dir="2700000" algn="tl" rotWithShape="0">
              <a:srgbClr val="333333">
                <a:alpha val="65000"/>
              </a:srgbClr>
            </a:outerShdw>
          </a:effectLst>
        </p:spPr>
      </p:pic>
      <p:sp>
        <p:nvSpPr>
          <p:cNvPr id="5"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29</a:t>
            </a:fld>
            <a:endParaRPr lang="en-US" dirty="0">
              <a:solidFill>
                <a:prstClr val="white"/>
              </a:solidFill>
            </a:endParaRPr>
          </a:p>
        </p:txBody>
      </p:sp>
    </p:spTree>
    <p:extLst>
      <p:ext uri="{BB962C8B-B14F-4D97-AF65-F5344CB8AC3E}">
        <p14:creationId xmlns:p14="http://schemas.microsoft.com/office/powerpoint/2010/main" val="4118389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3A2911-955F-44FE-B64C-D4B7E7CE931A}"/>
              </a:ext>
            </a:extLst>
          </p:cNvPr>
          <p:cNvSpPr>
            <a:spLocks noGrp="1"/>
          </p:cNvSpPr>
          <p:nvPr>
            <p:ph type="title"/>
          </p:nvPr>
        </p:nvSpPr>
        <p:spPr/>
        <p:txBody>
          <a:bodyPr>
            <a:normAutofit/>
          </a:bodyPr>
          <a:lstStyle/>
          <a:p>
            <a:r>
              <a:rPr lang="en-US" dirty="0"/>
              <a:t>Materials </a:t>
            </a:r>
          </a:p>
        </p:txBody>
      </p:sp>
      <p:sp>
        <p:nvSpPr>
          <p:cNvPr id="7" name="Content Placeholder 6">
            <a:extLst>
              <a:ext uri="{FF2B5EF4-FFF2-40B4-BE49-F238E27FC236}">
                <a16:creationId xmlns:a16="http://schemas.microsoft.com/office/drawing/2014/main" id="{0246C6F9-C3F3-4CDA-97D8-1F31698795EA}"/>
              </a:ext>
            </a:extLst>
          </p:cNvPr>
          <p:cNvSpPr>
            <a:spLocks noGrp="1"/>
          </p:cNvSpPr>
          <p:nvPr>
            <p:ph sz="half" idx="1"/>
          </p:nvPr>
        </p:nvSpPr>
        <p:spPr>
          <a:xfrm>
            <a:off x="628650" y="1825625"/>
            <a:ext cx="5829300" cy="4351338"/>
          </a:xfrm>
        </p:spPr>
        <p:txBody>
          <a:bodyPr>
            <a:normAutofit/>
          </a:bodyPr>
          <a:lstStyle/>
          <a:p>
            <a:pPr marL="514350" indent="-514350">
              <a:buFont typeface="+mj-lt"/>
              <a:buAutoNum type="arabicPeriod"/>
            </a:pPr>
            <a:r>
              <a:rPr lang="en-US" sz="2200" dirty="0"/>
              <a:t>T-PESS Principal Rubric (Update 2020)</a:t>
            </a:r>
          </a:p>
          <a:p>
            <a:pPr marL="514350" indent="-514350">
              <a:buFont typeface="+mj-lt"/>
              <a:buAutoNum type="arabicPeriod"/>
            </a:pPr>
            <a:r>
              <a:rPr lang="en-US" sz="2200" dirty="0"/>
              <a:t>T-PESS Principal Handbook</a:t>
            </a:r>
          </a:p>
          <a:p>
            <a:pPr marL="514350" indent="-514350">
              <a:buFont typeface="+mj-lt"/>
              <a:buAutoNum type="arabicPeriod"/>
            </a:pPr>
            <a:r>
              <a:rPr lang="en-US" sz="2200" dirty="0"/>
              <a:t>T-PESS Principal Self-Assessment and Goal Setting Form </a:t>
            </a:r>
          </a:p>
          <a:p>
            <a:pPr marL="514350" indent="-514350">
              <a:buFont typeface="+mj-lt"/>
              <a:buAutoNum type="arabicPeriod"/>
            </a:pPr>
            <a:r>
              <a:rPr lang="en-US" sz="2200" dirty="0"/>
              <a:t>Assistant Principal Forms </a:t>
            </a:r>
          </a:p>
          <a:p>
            <a:pPr marL="0" indent="0">
              <a:buNone/>
            </a:pPr>
            <a:endParaRPr lang="en-US" sz="2200" dirty="0"/>
          </a:p>
          <a:p>
            <a:pPr marL="0" indent="0">
              <a:buNone/>
            </a:pPr>
            <a:r>
              <a:rPr lang="en-US" sz="2200" i="1" dirty="0"/>
              <a:t>(Note: Assistant Principal forms are also available.)</a:t>
            </a:r>
          </a:p>
        </p:txBody>
      </p:sp>
      <p:sp>
        <p:nvSpPr>
          <p:cNvPr id="14" name="Slide Number Placeholder 3"/>
          <p:cNvSpPr>
            <a:spLocks noGrp="1"/>
          </p:cNvSpPr>
          <p:nvPr>
            <p:ph type="sldNum" sz="quarter" idx="12"/>
          </p:nvPr>
        </p:nvSpPr>
        <p:spPr/>
        <p:txBody>
          <a:bodyPr/>
          <a:lstStyle/>
          <a:p>
            <a:fld id="{0513249A-F696-2744-910E-8913A9D32EC7}" type="slidenum">
              <a:rPr lang="en-US" smtClean="0">
                <a:solidFill>
                  <a:prstClr val="white"/>
                </a:solidFill>
              </a:rPr>
              <a:pPr/>
              <a:t>3</a:t>
            </a:fld>
            <a:endParaRPr lang="en-US" dirty="0">
              <a:solidFill>
                <a:prstClr val="white"/>
              </a:solidFill>
            </a:endParaRPr>
          </a:p>
        </p:txBody>
      </p:sp>
      <p:pic>
        <p:nvPicPr>
          <p:cNvPr id="8" name="Picture 7">
            <a:extLst>
              <a:ext uri="{FF2B5EF4-FFF2-40B4-BE49-F238E27FC236}">
                <a16:creationId xmlns:a16="http://schemas.microsoft.com/office/drawing/2014/main" id="{F24274FD-0589-4D93-920F-A69D9C5019C0}"/>
              </a:ext>
            </a:extLst>
          </p:cNvPr>
          <p:cNvPicPr>
            <a:picLocks noChangeAspect="1"/>
          </p:cNvPicPr>
          <p:nvPr/>
        </p:nvPicPr>
        <p:blipFill>
          <a:blip r:embed="rId3"/>
          <a:stretch>
            <a:fillRect/>
          </a:stretch>
        </p:blipFill>
        <p:spPr>
          <a:xfrm>
            <a:off x="6068756" y="3541678"/>
            <a:ext cx="2835788" cy="2069075"/>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2438342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chemeClr val="bg2">
              <a:lumMod val="75000"/>
            </a:schemeClr>
          </a:solidFill>
        </p:spPr>
        <p:txBody>
          <a:bodyPr/>
          <a:lstStyle/>
          <a:p>
            <a:r>
              <a:rPr lang="en-US" dirty="0"/>
              <a:t>Principal Handbook</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Individually read through pages 10 and 11 of the T-PESS Principal Handbook. </a:t>
            </a:r>
          </a:p>
          <a:p>
            <a:r>
              <a:rPr lang="en-US" dirty="0"/>
              <a:t>Compare the Essential Actions to the Indicators and Descriptors of the Rubric. </a:t>
            </a:r>
          </a:p>
          <a:p>
            <a:endParaRPr lang="en-US" dirty="0"/>
          </a:p>
          <a:p>
            <a:r>
              <a:rPr lang="en-US" dirty="0"/>
              <a:t>How does the Handbook further clarify the rubric? </a:t>
            </a:r>
          </a:p>
          <a:p>
            <a:pPr marL="457200" lvl="1" indent="0">
              <a:buNone/>
            </a:pPr>
            <a:endParaRPr lang="en-US" dirty="0"/>
          </a:p>
          <a:p>
            <a:pPr marL="457200" lvl="1" indent="0">
              <a:buNone/>
            </a:pPr>
            <a:endParaRPr lang="en-US" dirty="0"/>
          </a:p>
          <a:p>
            <a:r>
              <a:rPr lang="en-US" dirty="0"/>
              <a:t>Be prepared to share in breakout groups. </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30</a:t>
            </a:fld>
            <a:endParaRPr lang="en-US" dirty="0">
              <a:solidFill>
                <a:prstClr val="white"/>
              </a:solidFill>
            </a:endParaRPr>
          </a:p>
        </p:txBody>
      </p:sp>
    </p:spTree>
    <p:extLst>
      <p:ext uri="{BB962C8B-B14F-4D97-AF65-F5344CB8AC3E}">
        <p14:creationId xmlns:p14="http://schemas.microsoft.com/office/powerpoint/2010/main" val="1982208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chemeClr val="bg2">
              <a:lumMod val="75000"/>
            </a:schemeClr>
          </a:solidFill>
        </p:spPr>
        <p:txBody>
          <a:bodyPr/>
          <a:lstStyle/>
          <a:p>
            <a:r>
              <a:rPr lang="en-US" dirty="0"/>
              <a:t>Sources of Evidence</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Rubric Page 15. </a:t>
            </a:r>
          </a:p>
          <a:p>
            <a:r>
              <a:rPr lang="en-US" dirty="0"/>
              <a:t>Review the Sources of Evidence. </a:t>
            </a:r>
          </a:p>
          <a:p>
            <a:r>
              <a:rPr lang="en-US" dirty="0"/>
              <a:t>How do these sources support the domain of Positive School Culture? </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31</a:t>
            </a:fld>
            <a:endParaRPr lang="en-US" dirty="0">
              <a:solidFill>
                <a:prstClr val="white"/>
              </a:solidFill>
            </a:endParaRPr>
          </a:p>
        </p:txBody>
      </p:sp>
    </p:spTree>
    <p:extLst>
      <p:ext uri="{BB962C8B-B14F-4D97-AF65-F5344CB8AC3E}">
        <p14:creationId xmlns:p14="http://schemas.microsoft.com/office/powerpoint/2010/main" val="2267162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rgbClr val="E82112"/>
          </a:solidFill>
        </p:spPr>
        <p:txBody>
          <a:bodyPr>
            <a:normAutofit/>
          </a:bodyPr>
          <a:lstStyle/>
          <a:p>
            <a:r>
              <a:rPr lang="en-US" sz="3600" dirty="0"/>
              <a:t>Domain 4 – High Quality Curriculum</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Individually Unpack the Following: </a:t>
            </a:r>
          </a:p>
          <a:p>
            <a:pPr lvl="1"/>
            <a:r>
              <a:rPr lang="en-US" dirty="0"/>
              <a:t>Indicators 4.1 and 4.2</a:t>
            </a:r>
          </a:p>
          <a:p>
            <a:pPr lvl="1"/>
            <a:r>
              <a:rPr lang="en-US" dirty="0"/>
              <a:t>Rubric pages 16-17</a:t>
            </a:r>
          </a:p>
          <a:p>
            <a:pPr lvl="1"/>
            <a:r>
              <a:rPr lang="en-US" dirty="0"/>
              <a:t>4 minutes </a:t>
            </a:r>
          </a:p>
          <a:p>
            <a:pPr lvl="1"/>
            <a:endParaRPr lang="en-US" dirty="0"/>
          </a:p>
          <a:p>
            <a:pPr lvl="1"/>
            <a:r>
              <a:rPr lang="en-US" dirty="0"/>
              <a:t>Highlight the focus of the Indicator</a:t>
            </a:r>
          </a:p>
          <a:p>
            <a:pPr lvl="1"/>
            <a:r>
              <a:rPr lang="en-US" dirty="0"/>
              <a:t>Starting at Developing and moving towards Distinguished, highlight the changes in principal actions. </a:t>
            </a:r>
          </a:p>
          <a:p>
            <a:pPr marL="457200" lvl="1" indent="0">
              <a:buNone/>
            </a:pPr>
            <a:endParaRPr lang="en-US" dirty="0"/>
          </a:p>
          <a:p>
            <a:r>
              <a:rPr lang="en-US" dirty="0"/>
              <a:t>Be prepared to share in breakout groups.</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32</a:t>
            </a:fld>
            <a:endParaRPr lang="en-US" dirty="0">
              <a:solidFill>
                <a:prstClr val="white"/>
              </a:solidFill>
            </a:endParaRPr>
          </a:p>
        </p:txBody>
      </p:sp>
    </p:spTree>
    <p:extLst>
      <p:ext uri="{BB962C8B-B14F-4D97-AF65-F5344CB8AC3E}">
        <p14:creationId xmlns:p14="http://schemas.microsoft.com/office/powerpoint/2010/main" val="3839189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AA0F-E96A-4FD7-AC1D-2DDEACEFE553}"/>
              </a:ext>
            </a:extLst>
          </p:cNvPr>
          <p:cNvSpPr>
            <a:spLocks noGrp="1"/>
          </p:cNvSpPr>
          <p:nvPr>
            <p:ph type="title"/>
          </p:nvPr>
        </p:nvSpPr>
        <p:spPr>
          <a:solidFill>
            <a:srgbClr val="E82112"/>
          </a:solidFill>
        </p:spPr>
        <p:txBody>
          <a:bodyPr/>
          <a:lstStyle/>
          <a:p>
            <a:r>
              <a:rPr lang="en-US" dirty="0"/>
              <a:t>Breakout Groups </a:t>
            </a:r>
          </a:p>
        </p:txBody>
      </p:sp>
      <p:sp>
        <p:nvSpPr>
          <p:cNvPr id="6" name="Content Placeholder 5">
            <a:extLst>
              <a:ext uri="{FF2B5EF4-FFF2-40B4-BE49-F238E27FC236}">
                <a16:creationId xmlns:a16="http://schemas.microsoft.com/office/drawing/2014/main" id="{77321B25-A8DD-4AC5-9029-E4C7FF0AE798}"/>
              </a:ext>
            </a:extLst>
          </p:cNvPr>
          <p:cNvSpPr>
            <a:spLocks noGrp="1"/>
          </p:cNvSpPr>
          <p:nvPr>
            <p:ph idx="1"/>
          </p:nvPr>
        </p:nvSpPr>
        <p:spPr/>
        <p:txBody>
          <a:bodyPr/>
          <a:lstStyle/>
          <a:p>
            <a:r>
              <a:rPr lang="en-US" dirty="0"/>
              <a:t>Remember your breakout room number.</a:t>
            </a:r>
          </a:p>
          <a:p>
            <a:r>
              <a:rPr lang="en-US" dirty="0"/>
              <a:t>Identify a new facilitator. </a:t>
            </a:r>
          </a:p>
          <a:p>
            <a:r>
              <a:rPr lang="en-US" dirty="0"/>
              <a:t>Review the four indicators – 4.1 and 4.2.</a:t>
            </a:r>
          </a:p>
          <a:p>
            <a:pPr marL="0" indent="0">
              <a:buNone/>
            </a:pPr>
            <a:endParaRPr lang="en-US" dirty="0"/>
          </a:p>
          <a:p>
            <a:pPr marL="0" indent="0">
              <a:buNone/>
            </a:pPr>
            <a:endParaRPr lang="en-US" dirty="0"/>
          </a:p>
          <a:p>
            <a:r>
              <a:rPr lang="en-US" dirty="0"/>
              <a:t>What did you highlight? Why? </a:t>
            </a:r>
          </a:p>
          <a:p>
            <a:r>
              <a:rPr lang="en-US" dirty="0"/>
              <a:t>How do the principal actions change and develop across performance levels from Developing to Distinguished? </a:t>
            </a:r>
          </a:p>
          <a:p>
            <a:endParaRPr lang="en-US" dirty="0"/>
          </a:p>
          <a:p>
            <a:endParaRPr lang="en-US" dirty="0"/>
          </a:p>
        </p:txBody>
      </p:sp>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33</a:t>
            </a:fld>
            <a:endParaRPr lang="en-US" dirty="0">
              <a:solidFill>
                <a:prstClr val="white"/>
              </a:solidFill>
            </a:endParaRPr>
          </a:p>
        </p:txBody>
      </p:sp>
    </p:spTree>
    <p:extLst>
      <p:ext uri="{BB962C8B-B14F-4D97-AF65-F5344CB8AC3E}">
        <p14:creationId xmlns:p14="http://schemas.microsoft.com/office/powerpoint/2010/main" val="265246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AA0F-E96A-4FD7-AC1D-2DDEACEFE553}"/>
              </a:ext>
            </a:extLst>
          </p:cNvPr>
          <p:cNvSpPr>
            <a:spLocks noGrp="1"/>
          </p:cNvSpPr>
          <p:nvPr>
            <p:ph type="title"/>
          </p:nvPr>
        </p:nvSpPr>
        <p:spPr>
          <a:xfrm>
            <a:off x="628650" y="365127"/>
            <a:ext cx="7886700" cy="917573"/>
          </a:xfrm>
          <a:solidFill>
            <a:srgbClr val="E82112"/>
          </a:solidFill>
        </p:spPr>
        <p:txBody>
          <a:bodyPr/>
          <a:lstStyle/>
          <a:p>
            <a:r>
              <a:rPr lang="en-US" dirty="0"/>
              <a:t>Principal Handbook</a:t>
            </a:r>
          </a:p>
        </p:txBody>
      </p:sp>
      <p:pic>
        <p:nvPicPr>
          <p:cNvPr id="3" name="Picture 2">
            <a:extLst>
              <a:ext uri="{FF2B5EF4-FFF2-40B4-BE49-F238E27FC236}">
                <a16:creationId xmlns:a16="http://schemas.microsoft.com/office/drawing/2014/main" id="{9D40001F-D4C6-4812-8C96-9EFEEC6A4029}"/>
              </a:ext>
            </a:extLst>
          </p:cNvPr>
          <p:cNvPicPr>
            <a:picLocks noChangeAspect="1"/>
          </p:cNvPicPr>
          <p:nvPr/>
        </p:nvPicPr>
        <p:blipFill>
          <a:blip r:embed="rId3"/>
          <a:stretch>
            <a:fillRect/>
          </a:stretch>
        </p:blipFill>
        <p:spPr>
          <a:xfrm>
            <a:off x="945848" y="1379061"/>
            <a:ext cx="7068515" cy="4706286"/>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34</a:t>
            </a:fld>
            <a:endParaRPr lang="en-US" dirty="0">
              <a:solidFill>
                <a:prstClr val="white"/>
              </a:solidFill>
            </a:endParaRPr>
          </a:p>
        </p:txBody>
      </p:sp>
    </p:spTree>
    <p:extLst>
      <p:ext uri="{BB962C8B-B14F-4D97-AF65-F5344CB8AC3E}">
        <p14:creationId xmlns:p14="http://schemas.microsoft.com/office/powerpoint/2010/main" val="3962765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rgbClr val="E82112"/>
          </a:solidFill>
        </p:spPr>
        <p:txBody>
          <a:bodyPr/>
          <a:lstStyle/>
          <a:p>
            <a:r>
              <a:rPr lang="en-US" dirty="0"/>
              <a:t>Principal Handbook</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Individually read through page 12 of the           T-PESS Principal Handbook. </a:t>
            </a:r>
          </a:p>
          <a:p>
            <a:r>
              <a:rPr lang="en-US" dirty="0"/>
              <a:t>Compare the Essential Actions to the Indicators and Descriptors of the Rubric. </a:t>
            </a:r>
          </a:p>
          <a:p>
            <a:endParaRPr lang="en-US" dirty="0"/>
          </a:p>
          <a:p>
            <a:r>
              <a:rPr lang="en-US" dirty="0"/>
              <a:t>How does the Handbook further clarify the rubric? </a:t>
            </a:r>
          </a:p>
          <a:p>
            <a:pPr marL="457200" lvl="1" indent="0">
              <a:buNone/>
            </a:pPr>
            <a:endParaRPr lang="en-US" dirty="0"/>
          </a:p>
          <a:p>
            <a:pPr marL="457200" lvl="1" indent="0">
              <a:buNone/>
            </a:pPr>
            <a:endParaRPr lang="en-US" dirty="0"/>
          </a:p>
          <a:p>
            <a:r>
              <a:rPr lang="en-US" dirty="0"/>
              <a:t>Be prepared to share in breakout groups. </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35</a:t>
            </a:fld>
            <a:endParaRPr lang="en-US" dirty="0">
              <a:solidFill>
                <a:prstClr val="white"/>
              </a:solidFill>
            </a:endParaRPr>
          </a:p>
        </p:txBody>
      </p:sp>
    </p:spTree>
    <p:extLst>
      <p:ext uri="{BB962C8B-B14F-4D97-AF65-F5344CB8AC3E}">
        <p14:creationId xmlns:p14="http://schemas.microsoft.com/office/powerpoint/2010/main" val="3160951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rgbClr val="E82112"/>
          </a:solidFill>
        </p:spPr>
        <p:txBody>
          <a:bodyPr/>
          <a:lstStyle/>
          <a:p>
            <a:r>
              <a:rPr lang="en-US" dirty="0"/>
              <a:t>Sources of Evidence</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Rubric Page 17. </a:t>
            </a:r>
          </a:p>
          <a:p>
            <a:r>
              <a:rPr lang="en-US" dirty="0"/>
              <a:t>Review the Sources of Evidence. </a:t>
            </a:r>
          </a:p>
          <a:p>
            <a:r>
              <a:rPr lang="en-US" dirty="0"/>
              <a:t>How do these sources support the domain of High Quality Curriculum? </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36</a:t>
            </a:fld>
            <a:endParaRPr lang="en-US" dirty="0">
              <a:solidFill>
                <a:prstClr val="white"/>
              </a:solidFill>
            </a:endParaRPr>
          </a:p>
        </p:txBody>
      </p:sp>
    </p:spTree>
    <p:extLst>
      <p:ext uri="{BB962C8B-B14F-4D97-AF65-F5344CB8AC3E}">
        <p14:creationId xmlns:p14="http://schemas.microsoft.com/office/powerpoint/2010/main" val="1004951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07253"/>
            <a:ext cx="7886700" cy="817129"/>
          </a:xfrm>
          <a:solidFill>
            <a:schemeClr val="accent4"/>
          </a:solidFill>
        </p:spPr>
        <p:txBody>
          <a:bodyPr>
            <a:normAutofit/>
          </a:bodyPr>
          <a:lstStyle/>
          <a:p>
            <a:r>
              <a:rPr lang="en-US" sz="3600" dirty="0"/>
              <a:t>Domain 5 – Effective Instruction</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Individually Unpack the Following: </a:t>
            </a:r>
          </a:p>
          <a:p>
            <a:pPr lvl="1"/>
            <a:r>
              <a:rPr lang="en-US" dirty="0"/>
              <a:t>Indicators 5.1 through 5.5</a:t>
            </a:r>
          </a:p>
          <a:p>
            <a:pPr lvl="1"/>
            <a:r>
              <a:rPr lang="en-US" dirty="0"/>
              <a:t>Rubric pages 18-22.</a:t>
            </a:r>
          </a:p>
          <a:p>
            <a:pPr lvl="1"/>
            <a:r>
              <a:rPr lang="en-US" dirty="0"/>
              <a:t>7 minutes </a:t>
            </a:r>
          </a:p>
          <a:p>
            <a:pPr lvl="1"/>
            <a:endParaRPr lang="en-US" dirty="0"/>
          </a:p>
          <a:p>
            <a:pPr lvl="1"/>
            <a:r>
              <a:rPr lang="en-US" dirty="0"/>
              <a:t>Highlight the focus of the Indicator</a:t>
            </a:r>
          </a:p>
          <a:p>
            <a:pPr lvl="1"/>
            <a:r>
              <a:rPr lang="en-US" dirty="0"/>
              <a:t>Starting at Developing and moving towards Distinguished, highlight the changes in principal actions. </a:t>
            </a:r>
          </a:p>
          <a:p>
            <a:pPr marL="457200" lvl="1" indent="0">
              <a:buNone/>
            </a:pPr>
            <a:endParaRPr lang="en-US" dirty="0"/>
          </a:p>
          <a:p>
            <a:r>
              <a:rPr lang="en-US" dirty="0"/>
              <a:t>Be prepared to share in breakout groups.</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37</a:t>
            </a:fld>
            <a:endParaRPr lang="en-US" dirty="0">
              <a:solidFill>
                <a:prstClr val="white"/>
              </a:solidFill>
            </a:endParaRPr>
          </a:p>
        </p:txBody>
      </p:sp>
    </p:spTree>
    <p:extLst>
      <p:ext uri="{BB962C8B-B14F-4D97-AF65-F5344CB8AC3E}">
        <p14:creationId xmlns:p14="http://schemas.microsoft.com/office/powerpoint/2010/main" val="4152358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AA0F-E96A-4FD7-AC1D-2DDEACEFE553}"/>
              </a:ext>
            </a:extLst>
          </p:cNvPr>
          <p:cNvSpPr>
            <a:spLocks noGrp="1"/>
          </p:cNvSpPr>
          <p:nvPr>
            <p:ph type="title"/>
          </p:nvPr>
        </p:nvSpPr>
        <p:spPr>
          <a:solidFill>
            <a:schemeClr val="accent4"/>
          </a:solidFill>
        </p:spPr>
        <p:txBody>
          <a:bodyPr/>
          <a:lstStyle/>
          <a:p>
            <a:r>
              <a:rPr lang="en-US" dirty="0"/>
              <a:t>Breakout Groups.</a:t>
            </a:r>
          </a:p>
        </p:txBody>
      </p:sp>
      <p:sp>
        <p:nvSpPr>
          <p:cNvPr id="6" name="Content Placeholder 5">
            <a:extLst>
              <a:ext uri="{FF2B5EF4-FFF2-40B4-BE49-F238E27FC236}">
                <a16:creationId xmlns:a16="http://schemas.microsoft.com/office/drawing/2014/main" id="{77321B25-A8DD-4AC5-9029-E4C7FF0AE798}"/>
              </a:ext>
            </a:extLst>
          </p:cNvPr>
          <p:cNvSpPr>
            <a:spLocks noGrp="1"/>
          </p:cNvSpPr>
          <p:nvPr>
            <p:ph idx="1"/>
          </p:nvPr>
        </p:nvSpPr>
        <p:spPr/>
        <p:txBody>
          <a:bodyPr/>
          <a:lstStyle/>
          <a:p>
            <a:r>
              <a:rPr lang="en-US" dirty="0"/>
              <a:t>Remember your breakout room number.</a:t>
            </a:r>
          </a:p>
          <a:p>
            <a:r>
              <a:rPr lang="en-US" dirty="0"/>
              <a:t>Identify a new facilitator. </a:t>
            </a:r>
          </a:p>
          <a:p>
            <a:r>
              <a:rPr lang="en-US" dirty="0"/>
              <a:t>Review the four indicators – 4.1 and 4.2.</a:t>
            </a:r>
          </a:p>
          <a:p>
            <a:pPr marL="0" indent="0">
              <a:buNone/>
            </a:pPr>
            <a:endParaRPr lang="en-US" dirty="0"/>
          </a:p>
          <a:p>
            <a:pPr marL="0" indent="0">
              <a:buNone/>
            </a:pPr>
            <a:endParaRPr lang="en-US" dirty="0"/>
          </a:p>
          <a:p>
            <a:r>
              <a:rPr lang="en-US" dirty="0"/>
              <a:t>What did you highlight? Why? </a:t>
            </a:r>
          </a:p>
          <a:p>
            <a:r>
              <a:rPr lang="en-US" dirty="0"/>
              <a:t>How do the principal actions change and develop across performance levels from Developing to Distinguished? </a:t>
            </a:r>
          </a:p>
          <a:p>
            <a:endParaRPr lang="en-US" dirty="0"/>
          </a:p>
          <a:p>
            <a:endParaRPr lang="en-US" dirty="0"/>
          </a:p>
        </p:txBody>
      </p:sp>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38</a:t>
            </a:fld>
            <a:endParaRPr lang="en-US" dirty="0">
              <a:solidFill>
                <a:prstClr val="white"/>
              </a:solidFill>
            </a:endParaRPr>
          </a:p>
        </p:txBody>
      </p:sp>
    </p:spTree>
    <p:extLst>
      <p:ext uri="{BB962C8B-B14F-4D97-AF65-F5344CB8AC3E}">
        <p14:creationId xmlns:p14="http://schemas.microsoft.com/office/powerpoint/2010/main" val="31809628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AA0F-E96A-4FD7-AC1D-2DDEACEFE553}"/>
              </a:ext>
            </a:extLst>
          </p:cNvPr>
          <p:cNvSpPr>
            <a:spLocks noGrp="1"/>
          </p:cNvSpPr>
          <p:nvPr>
            <p:ph type="title"/>
          </p:nvPr>
        </p:nvSpPr>
        <p:spPr>
          <a:xfrm>
            <a:off x="628650" y="365127"/>
            <a:ext cx="7886700" cy="917573"/>
          </a:xfrm>
          <a:solidFill>
            <a:schemeClr val="accent4"/>
          </a:solidFill>
        </p:spPr>
        <p:txBody>
          <a:bodyPr/>
          <a:lstStyle/>
          <a:p>
            <a:r>
              <a:rPr lang="en-US" dirty="0"/>
              <a:t>Principal Handbook</a:t>
            </a:r>
          </a:p>
        </p:txBody>
      </p:sp>
      <p:pic>
        <p:nvPicPr>
          <p:cNvPr id="6" name="Picture 5">
            <a:extLst>
              <a:ext uri="{FF2B5EF4-FFF2-40B4-BE49-F238E27FC236}">
                <a16:creationId xmlns:a16="http://schemas.microsoft.com/office/drawing/2014/main" id="{4C2F335C-DE93-4E33-8129-5CE11090A142}"/>
              </a:ext>
            </a:extLst>
          </p:cNvPr>
          <p:cNvPicPr>
            <a:picLocks noChangeAspect="1"/>
          </p:cNvPicPr>
          <p:nvPr/>
        </p:nvPicPr>
        <p:blipFill>
          <a:blip r:embed="rId3"/>
          <a:stretch>
            <a:fillRect/>
          </a:stretch>
        </p:blipFill>
        <p:spPr>
          <a:xfrm>
            <a:off x="1743075" y="1282700"/>
            <a:ext cx="5657850" cy="4774766"/>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39</a:t>
            </a:fld>
            <a:endParaRPr lang="en-US" dirty="0">
              <a:solidFill>
                <a:prstClr val="white"/>
              </a:solidFill>
            </a:endParaRPr>
          </a:p>
        </p:txBody>
      </p:sp>
    </p:spTree>
    <p:extLst>
      <p:ext uri="{BB962C8B-B14F-4D97-AF65-F5344CB8AC3E}">
        <p14:creationId xmlns:p14="http://schemas.microsoft.com/office/powerpoint/2010/main" val="4290421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271" y="1012004"/>
            <a:ext cx="2562119" cy="4795408"/>
          </a:xfrm>
        </p:spPr>
        <p:txBody>
          <a:bodyPr>
            <a:normAutofit/>
          </a:bodyPr>
          <a:lstStyle/>
          <a:p>
            <a:r>
              <a:rPr lang="en-US" dirty="0">
                <a:solidFill>
                  <a:srgbClr val="FFFFFF"/>
                </a:solidFill>
              </a:rPr>
              <a:t>   Why? </a:t>
            </a:r>
          </a:p>
        </p:txBody>
      </p:sp>
      <p:graphicFrame>
        <p:nvGraphicFramePr>
          <p:cNvPr id="8" name="Content Placeholder 5">
            <a:extLst>
              <a:ext uri="{FF2B5EF4-FFF2-40B4-BE49-F238E27FC236}">
                <a16:creationId xmlns:a16="http://schemas.microsoft.com/office/drawing/2014/main" id="{1DA304F4-FBC5-4D12-BEEA-5471D5B7A2EE}"/>
              </a:ext>
            </a:extLst>
          </p:cNvPr>
          <p:cNvGraphicFramePr>
            <a:graphicFrameLocks noGrp="1"/>
          </p:cNvGraphicFramePr>
          <p:nvPr>
            <p:ph idx="1"/>
            <p:extLst>
              <p:ext uri="{D42A27DB-BD31-4B8C-83A1-F6EECF244321}">
                <p14:modId xmlns:p14="http://schemas.microsoft.com/office/powerpoint/2010/main" val="1609631941"/>
              </p:ext>
            </p:extLst>
          </p:nvPr>
        </p:nvGraphicFramePr>
        <p:xfrm>
          <a:off x="3895725" y="470924"/>
          <a:ext cx="4885203" cy="5446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4</a:t>
            </a:fld>
            <a:endParaRPr lang="en-US" dirty="0">
              <a:solidFill>
                <a:prstClr val="white"/>
              </a:solidFill>
            </a:endParaRPr>
          </a:p>
        </p:txBody>
      </p:sp>
    </p:spTree>
    <p:custDataLst>
      <p:tags r:id="rId1"/>
    </p:custDataLst>
    <p:extLst>
      <p:ext uri="{BB962C8B-B14F-4D97-AF65-F5344CB8AC3E}">
        <p14:creationId xmlns:p14="http://schemas.microsoft.com/office/powerpoint/2010/main" val="149083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chemeClr val="accent4"/>
          </a:solidFill>
        </p:spPr>
        <p:txBody>
          <a:bodyPr/>
          <a:lstStyle/>
          <a:p>
            <a:r>
              <a:rPr lang="en-US" dirty="0"/>
              <a:t>Principal Handbook</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Individually read through pages 13 - 14 of the           T-PESS Principal Handbook. </a:t>
            </a:r>
          </a:p>
          <a:p>
            <a:r>
              <a:rPr lang="en-US" dirty="0"/>
              <a:t>Compare the Essential Actions to the Indicators and Descriptors of the Rubric. </a:t>
            </a:r>
          </a:p>
          <a:p>
            <a:endParaRPr lang="en-US" dirty="0"/>
          </a:p>
          <a:p>
            <a:r>
              <a:rPr lang="en-US" dirty="0"/>
              <a:t>How does the Handbook further clarify the rubric? </a:t>
            </a:r>
          </a:p>
          <a:p>
            <a:pPr marL="457200" lvl="1" indent="0">
              <a:buNone/>
            </a:pPr>
            <a:endParaRPr lang="en-US" dirty="0"/>
          </a:p>
          <a:p>
            <a:pPr marL="457200" lvl="1" indent="0">
              <a:buNone/>
            </a:pPr>
            <a:endParaRPr lang="en-US" dirty="0"/>
          </a:p>
          <a:p>
            <a:r>
              <a:rPr lang="en-US" dirty="0"/>
              <a:t>Be prepared to share in breakout groups. </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40</a:t>
            </a:fld>
            <a:endParaRPr lang="en-US" dirty="0">
              <a:solidFill>
                <a:prstClr val="white"/>
              </a:solidFill>
            </a:endParaRPr>
          </a:p>
        </p:txBody>
      </p:sp>
    </p:spTree>
    <p:extLst>
      <p:ext uri="{BB962C8B-B14F-4D97-AF65-F5344CB8AC3E}">
        <p14:creationId xmlns:p14="http://schemas.microsoft.com/office/powerpoint/2010/main" val="2407839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C88104-DFA1-42F7-868D-57E9C02DBF55}"/>
              </a:ext>
            </a:extLst>
          </p:cNvPr>
          <p:cNvSpPr>
            <a:spLocks noGrp="1"/>
          </p:cNvSpPr>
          <p:nvPr>
            <p:ph type="title"/>
          </p:nvPr>
        </p:nvSpPr>
        <p:spPr>
          <a:xfrm>
            <a:off x="628650" y="365126"/>
            <a:ext cx="7886700" cy="817129"/>
          </a:xfrm>
          <a:solidFill>
            <a:schemeClr val="accent4"/>
          </a:solidFill>
        </p:spPr>
        <p:txBody>
          <a:bodyPr/>
          <a:lstStyle/>
          <a:p>
            <a:r>
              <a:rPr lang="en-US" dirty="0"/>
              <a:t>Sources of Evidence</a:t>
            </a:r>
          </a:p>
        </p:txBody>
      </p:sp>
      <p:sp>
        <p:nvSpPr>
          <p:cNvPr id="5" name="Content Placeholder 4">
            <a:extLst>
              <a:ext uri="{FF2B5EF4-FFF2-40B4-BE49-F238E27FC236}">
                <a16:creationId xmlns:a16="http://schemas.microsoft.com/office/drawing/2014/main" id="{4BFBF6FF-C0A0-4689-B551-E105812482AC}"/>
              </a:ext>
            </a:extLst>
          </p:cNvPr>
          <p:cNvSpPr>
            <a:spLocks noGrp="1"/>
          </p:cNvSpPr>
          <p:nvPr>
            <p:ph idx="1"/>
          </p:nvPr>
        </p:nvSpPr>
        <p:spPr>
          <a:xfrm>
            <a:off x="628650" y="1431636"/>
            <a:ext cx="7998114" cy="5061072"/>
          </a:xfrm>
        </p:spPr>
        <p:txBody>
          <a:bodyPr/>
          <a:lstStyle/>
          <a:p>
            <a:r>
              <a:rPr lang="en-US" dirty="0"/>
              <a:t>Rubric Page 22. </a:t>
            </a:r>
          </a:p>
          <a:p>
            <a:r>
              <a:rPr lang="en-US" dirty="0"/>
              <a:t>Review the Sources of Evidence. </a:t>
            </a:r>
          </a:p>
          <a:p>
            <a:r>
              <a:rPr lang="en-US" dirty="0"/>
              <a:t>How do these sources support the domain of Effective Instruction? </a:t>
            </a:r>
          </a:p>
        </p:txBody>
      </p:sp>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41</a:t>
            </a:fld>
            <a:endParaRPr lang="en-US" dirty="0">
              <a:solidFill>
                <a:prstClr val="white"/>
              </a:solidFill>
            </a:endParaRPr>
          </a:p>
        </p:txBody>
      </p:sp>
    </p:spTree>
    <p:extLst>
      <p:ext uri="{BB962C8B-B14F-4D97-AF65-F5344CB8AC3E}">
        <p14:creationId xmlns:p14="http://schemas.microsoft.com/office/powerpoint/2010/main" val="2493257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943E4E-B51C-4F29-AEFB-88AB57113FC7}"/>
              </a:ext>
            </a:extLst>
          </p:cNvPr>
          <p:cNvSpPr>
            <a:spLocks noGrp="1"/>
          </p:cNvSpPr>
          <p:nvPr>
            <p:ph type="title"/>
          </p:nvPr>
        </p:nvSpPr>
        <p:spPr/>
        <p:txBody>
          <a:bodyPr/>
          <a:lstStyle/>
          <a:p>
            <a:r>
              <a:rPr lang="en-US" dirty="0"/>
              <a:t>Rubric Wrap-Up</a:t>
            </a:r>
          </a:p>
        </p:txBody>
      </p:sp>
      <p:sp>
        <p:nvSpPr>
          <p:cNvPr id="7" name="Content Placeholder 6">
            <a:extLst>
              <a:ext uri="{FF2B5EF4-FFF2-40B4-BE49-F238E27FC236}">
                <a16:creationId xmlns:a16="http://schemas.microsoft.com/office/drawing/2014/main" id="{E9CABE6E-A5E7-4B18-B897-E94DA2629A97}"/>
              </a:ext>
            </a:extLst>
          </p:cNvPr>
          <p:cNvSpPr>
            <a:spLocks noGrp="1"/>
          </p:cNvSpPr>
          <p:nvPr>
            <p:ph idx="1"/>
          </p:nvPr>
        </p:nvSpPr>
        <p:spPr>
          <a:xfrm>
            <a:off x="628650" y="1756384"/>
            <a:ext cx="7886700" cy="4351338"/>
          </a:xfrm>
        </p:spPr>
        <p:txBody>
          <a:bodyPr/>
          <a:lstStyle/>
          <a:p>
            <a:pPr marL="0" indent="0">
              <a:buNone/>
            </a:pPr>
            <a:r>
              <a:rPr lang="en-US" dirty="0"/>
              <a:t>Scoring</a:t>
            </a:r>
          </a:p>
          <a:p>
            <a:r>
              <a:rPr lang="en-US" dirty="0"/>
              <a:t>Preponderance of Evidence </a:t>
            </a:r>
          </a:p>
          <a:p>
            <a:r>
              <a:rPr lang="en-US" dirty="0"/>
              <a:t>BOY, MOY, EOY </a:t>
            </a:r>
          </a:p>
          <a:p>
            <a:endParaRPr lang="en-US" dirty="0"/>
          </a:p>
          <a:p>
            <a:endParaRPr lang="en-US" dirty="0"/>
          </a:p>
          <a:p>
            <a:endParaRPr lang="en-US" dirty="0"/>
          </a:p>
          <a:p>
            <a:pPr marL="0" indent="0">
              <a:buNone/>
            </a:pPr>
            <a:endParaRPr lang="en-US" dirty="0"/>
          </a:p>
        </p:txBody>
      </p:sp>
      <p:pic>
        <p:nvPicPr>
          <p:cNvPr id="8" name="Picture 7">
            <a:extLst>
              <a:ext uri="{FF2B5EF4-FFF2-40B4-BE49-F238E27FC236}">
                <a16:creationId xmlns:a16="http://schemas.microsoft.com/office/drawing/2014/main" id="{26D3E35F-22DE-446C-A389-CAB109878024}"/>
              </a:ext>
            </a:extLst>
          </p:cNvPr>
          <p:cNvPicPr>
            <a:picLocks noChangeAspect="1"/>
          </p:cNvPicPr>
          <p:nvPr/>
        </p:nvPicPr>
        <p:blipFill>
          <a:blip r:embed="rId3"/>
          <a:stretch>
            <a:fillRect/>
          </a:stretch>
        </p:blipFill>
        <p:spPr>
          <a:xfrm>
            <a:off x="3824666" y="2859346"/>
            <a:ext cx="2027104" cy="1217364"/>
          </a:xfrm>
          <a:prstGeom prst="rect">
            <a:avLst/>
          </a:prstGeom>
        </p:spPr>
      </p:pic>
      <p:pic>
        <p:nvPicPr>
          <p:cNvPr id="9" name="Picture 8">
            <a:extLst>
              <a:ext uri="{FF2B5EF4-FFF2-40B4-BE49-F238E27FC236}">
                <a16:creationId xmlns:a16="http://schemas.microsoft.com/office/drawing/2014/main" id="{E09A6D97-07EC-4B0C-A12A-EC656F2C89E6}"/>
              </a:ext>
            </a:extLst>
          </p:cNvPr>
          <p:cNvPicPr>
            <a:picLocks noChangeAspect="1"/>
          </p:cNvPicPr>
          <p:nvPr/>
        </p:nvPicPr>
        <p:blipFill>
          <a:blip r:embed="rId4"/>
          <a:stretch>
            <a:fillRect/>
          </a:stretch>
        </p:blipFill>
        <p:spPr>
          <a:xfrm>
            <a:off x="512904" y="4394164"/>
            <a:ext cx="7161112" cy="1697385"/>
          </a:xfrm>
          <a:prstGeom prst="rect">
            <a:avLst/>
          </a:prstGeom>
        </p:spPr>
      </p:pic>
      <p:sp>
        <p:nvSpPr>
          <p:cNvPr id="10"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42</a:t>
            </a:fld>
            <a:endParaRPr lang="en-US" dirty="0">
              <a:solidFill>
                <a:prstClr val="white"/>
              </a:solidFill>
            </a:endParaRPr>
          </a:p>
        </p:txBody>
      </p:sp>
    </p:spTree>
    <p:extLst>
      <p:ext uri="{BB962C8B-B14F-4D97-AF65-F5344CB8AC3E}">
        <p14:creationId xmlns:p14="http://schemas.microsoft.com/office/powerpoint/2010/main" val="3416358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32D6CE-B2F3-4E08-B02C-6E07CDADC881}"/>
              </a:ext>
            </a:extLst>
          </p:cNvPr>
          <p:cNvSpPr>
            <a:spLocks noGrp="1"/>
          </p:cNvSpPr>
          <p:nvPr>
            <p:ph type="title"/>
          </p:nvPr>
        </p:nvSpPr>
        <p:spPr/>
        <p:txBody>
          <a:bodyPr/>
          <a:lstStyle/>
          <a:p>
            <a:r>
              <a:rPr lang="en-US" dirty="0"/>
              <a:t>Timelines</a:t>
            </a:r>
          </a:p>
        </p:txBody>
      </p:sp>
      <p:pic>
        <p:nvPicPr>
          <p:cNvPr id="7" name="Picture 6">
            <a:extLst>
              <a:ext uri="{FF2B5EF4-FFF2-40B4-BE49-F238E27FC236}">
                <a16:creationId xmlns:a16="http://schemas.microsoft.com/office/drawing/2014/main" id="{583708F6-8D4C-4D69-BA49-283E6053536F}"/>
              </a:ext>
            </a:extLst>
          </p:cNvPr>
          <p:cNvPicPr>
            <a:picLocks noChangeAspect="1"/>
          </p:cNvPicPr>
          <p:nvPr/>
        </p:nvPicPr>
        <p:blipFill>
          <a:blip r:embed="rId3"/>
          <a:stretch>
            <a:fillRect/>
          </a:stretch>
        </p:blipFill>
        <p:spPr>
          <a:xfrm>
            <a:off x="44737" y="2213990"/>
            <a:ext cx="9054525" cy="2936764"/>
          </a:xfrm>
          <a:prstGeom prst="rect">
            <a:avLst/>
          </a:prstGeom>
        </p:spPr>
      </p:pic>
      <p:sp>
        <p:nvSpPr>
          <p:cNvPr id="8" name="TextBox 7">
            <a:extLst>
              <a:ext uri="{FF2B5EF4-FFF2-40B4-BE49-F238E27FC236}">
                <a16:creationId xmlns:a16="http://schemas.microsoft.com/office/drawing/2014/main" id="{038A9231-9784-43FC-87D7-0E1328DAB547}"/>
              </a:ext>
            </a:extLst>
          </p:cNvPr>
          <p:cNvSpPr txBox="1"/>
          <p:nvPr/>
        </p:nvSpPr>
        <p:spPr>
          <a:xfrm>
            <a:off x="340242" y="2004218"/>
            <a:ext cx="8452884" cy="369332"/>
          </a:xfrm>
          <a:prstGeom prst="rect">
            <a:avLst/>
          </a:prstGeom>
          <a:noFill/>
        </p:spPr>
        <p:txBody>
          <a:bodyPr wrap="square" rtlCol="0">
            <a:spAutoFit/>
          </a:bodyPr>
          <a:lstStyle/>
          <a:p>
            <a:r>
              <a:rPr lang="en-US" b="1" dirty="0"/>
              <a:t>Appraiser         Principal          Both            Appraiser        Both               </a:t>
            </a:r>
            <a:r>
              <a:rPr lang="en-US" b="1" dirty="0" err="1"/>
              <a:t>Both</a:t>
            </a:r>
            <a:r>
              <a:rPr lang="en-US" b="1" dirty="0"/>
              <a:t>                </a:t>
            </a:r>
            <a:r>
              <a:rPr lang="en-US" b="1" dirty="0" err="1"/>
              <a:t>Both</a:t>
            </a:r>
            <a:endParaRPr lang="en-US" b="1" dirty="0"/>
          </a:p>
        </p:txBody>
      </p:sp>
      <p:sp>
        <p:nvSpPr>
          <p:cNvPr id="5"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43</a:t>
            </a:fld>
            <a:endParaRPr lang="en-US" dirty="0">
              <a:solidFill>
                <a:prstClr val="white"/>
              </a:solidFill>
            </a:endParaRPr>
          </a:p>
        </p:txBody>
      </p:sp>
    </p:spTree>
    <p:extLst>
      <p:ext uri="{BB962C8B-B14F-4D97-AF65-F5344CB8AC3E}">
        <p14:creationId xmlns:p14="http://schemas.microsoft.com/office/powerpoint/2010/main" val="68771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Step 2:  Self-Assessment </a:t>
            </a:r>
            <a:br>
              <a:rPr lang="en-US" dirty="0"/>
            </a:br>
            <a:r>
              <a:rPr lang="en-US" dirty="0"/>
              <a:t>and Goal Setting</a:t>
            </a:r>
          </a:p>
        </p:txBody>
      </p:sp>
      <p:sp>
        <p:nvSpPr>
          <p:cNvPr id="3" name="Content Placeholder 2"/>
          <p:cNvSpPr>
            <a:spLocks noGrp="1"/>
          </p:cNvSpPr>
          <p:nvPr>
            <p:ph sz="half" idx="1"/>
          </p:nvPr>
        </p:nvSpPr>
        <p:spPr>
          <a:xfrm>
            <a:off x="223284" y="1825625"/>
            <a:ext cx="4291566" cy="4351338"/>
          </a:xfrm>
        </p:spPr>
        <p:txBody>
          <a:bodyPr>
            <a:normAutofit fontScale="40000" lnSpcReduction="20000"/>
          </a:bodyPr>
          <a:lstStyle/>
          <a:p>
            <a:endParaRPr lang="en-US" dirty="0"/>
          </a:p>
          <a:p>
            <a:pPr marL="0" indent="0">
              <a:lnSpc>
                <a:spcPct val="120000"/>
              </a:lnSpc>
              <a:buNone/>
            </a:pPr>
            <a:r>
              <a:rPr lang="en-US" sz="5100" dirty="0"/>
              <a:t>Using the Texas Principal Standards, T-PESS Rubric, T-PESS Principal Guide, and data sources such as the campus needs assessment, campus improvement plan, district strategies and priorities, student and staff outcome data, and past feedback from peers and appraisers, the principal completes a data-driven self-assessment to identify the variances between actual and expected competence and performance.</a:t>
            </a:r>
            <a:endParaRPr lang="en-US" sz="5100" b="1" dirty="0"/>
          </a:p>
        </p:txBody>
      </p:sp>
      <p:sp>
        <p:nvSpPr>
          <p:cNvPr id="4" name="Slide Number Placeholder 3"/>
          <p:cNvSpPr>
            <a:spLocks noGrp="1"/>
          </p:cNvSpPr>
          <p:nvPr>
            <p:ph type="sldNum" sz="quarter" idx="12"/>
          </p:nvPr>
        </p:nvSpPr>
        <p:spPr/>
        <p:txBody>
          <a:bodyPr/>
          <a:lstStyle/>
          <a:p>
            <a:fld id="{0513249A-F696-2744-910E-8913A9D32EC7}" type="slidenum">
              <a:rPr lang="en-US" smtClean="0">
                <a:solidFill>
                  <a:prstClr val="white"/>
                </a:solidFill>
              </a:rPr>
              <a:pPr/>
              <a:t>44</a:t>
            </a:fld>
            <a:endParaRPr lang="en-US" dirty="0">
              <a:solidFill>
                <a:prstClr val="white"/>
              </a:solidFill>
            </a:endParaRPr>
          </a:p>
        </p:txBody>
      </p:sp>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49" y="2190307"/>
            <a:ext cx="4024281" cy="350181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2933" y="2139505"/>
            <a:ext cx="1123950" cy="1114425"/>
          </a:xfrm>
          <a:prstGeom prst="rect">
            <a:avLst/>
          </a:prstGeom>
        </p:spPr>
      </p:pic>
    </p:spTree>
    <p:custDataLst>
      <p:tags r:id="rId1"/>
    </p:custDataLst>
    <p:extLst>
      <p:ext uri="{BB962C8B-B14F-4D97-AF65-F5344CB8AC3E}">
        <p14:creationId xmlns:p14="http://schemas.microsoft.com/office/powerpoint/2010/main" val="49440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C9870-D76D-4C8A-A2C4-11673B36CCB9}"/>
              </a:ext>
            </a:extLst>
          </p:cNvPr>
          <p:cNvPicPr>
            <a:picLocks noChangeAspect="1"/>
          </p:cNvPicPr>
          <p:nvPr/>
        </p:nvPicPr>
        <p:blipFill>
          <a:blip r:embed="rId3"/>
          <a:stretch>
            <a:fillRect/>
          </a:stretch>
        </p:blipFill>
        <p:spPr>
          <a:xfrm rot="20899873">
            <a:off x="2359187" y="463526"/>
            <a:ext cx="3887360" cy="5252857"/>
          </a:xfrm>
          <a:prstGeom prst="rect">
            <a:avLst/>
          </a:prstGeom>
          <a:ln>
            <a:noFill/>
          </a:ln>
          <a:effectLst>
            <a:outerShdw blurRad="292100" dist="139700" dir="2700000" algn="tl" rotWithShape="0">
              <a:srgbClr val="333333">
                <a:alpha val="65000"/>
              </a:srgbClr>
            </a:outerShdw>
          </a:effectLst>
        </p:spPr>
      </p:pic>
      <p:sp>
        <p:nvSpPr>
          <p:cNvPr id="3"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45</a:t>
            </a:fld>
            <a:endParaRPr lang="en-US" dirty="0">
              <a:solidFill>
                <a:prstClr val="white"/>
              </a:solidFill>
            </a:endParaRPr>
          </a:p>
        </p:txBody>
      </p:sp>
    </p:spTree>
    <p:extLst>
      <p:ext uri="{BB962C8B-B14F-4D97-AF65-F5344CB8AC3E}">
        <p14:creationId xmlns:p14="http://schemas.microsoft.com/office/powerpoint/2010/main" val="178204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Self-Assessment and </a:t>
            </a:r>
            <a:br>
              <a:rPr lang="en-US" dirty="0"/>
            </a:br>
            <a:r>
              <a:rPr lang="en-US" dirty="0"/>
              <a:t>Goal Setting</a:t>
            </a:r>
            <a:br>
              <a:rPr lang="en-US" dirty="0"/>
            </a:br>
            <a:r>
              <a:rPr lang="en-US" dirty="0"/>
              <a:t>			</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Purpose: </a:t>
            </a:r>
            <a:r>
              <a:rPr lang="en-US" dirty="0"/>
              <a:t>To reflect on past performance, feedback from supervisors and colleagues, and benchmark performance against the criteria in the evaluation rubric.</a:t>
            </a:r>
          </a:p>
          <a:p>
            <a:pPr marL="0" indent="0">
              <a:buNone/>
            </a:pPr>
            <a:endParaRPr lang="en-US" sz="2200" b="1" dirty="0"/>
          </a:p>
          <a:p>
            <a:pPr marL="0" indent="0">
              <a:buNone/>
            </a:pPr>
            <a:r>
              <a:rPr lang="en-US" sz="3100" b="1" dirty="0">
                <a:solidFill>
                  <a:srgbClr val="F15A29"/>
                </a:solidFill>
              </a:rPr>
              <a:t>Each principal (appraisee) will complete a self-assessment at the beginning of every year.</a:t>
            </a:r>
          </a:p>
          <a:p>
            <a:pPr marL="0" indent="0">
              <a:buNone/>
            </a:pPr>
            <a:endParaRPr lang="en-US" sz="2200" dirty="0"/>
          </a:p>
          <a:p>
            <a:pPr marL="0" indent="0">
              <a:buNone/>
            </a:pPr>
            <a:r>
              <a:rPr lang="en-US" dirty="0"/>
              <a:t>The self-assessment provides the basis for goal setting and planning for professional development.</a:t>
            </a:r>
          </a:p>
        </p:txBody>
      </p:sp>
      <p:sp>
        <p:nvSpPr>
          <p:cNvPr id="4" name="Slide Number Placeholder 3"/>
          <p:cNvSpPr>
            <a:spLocks noGrp="1"/>
          </p:cNvSpPr>
          <p:nvPr>
            <p:ph type="sldNum" sz="quarter" idx="12"/>
          </p:nvPr>
        </p:nvSpPr>
        <p:spPr/>
        <p:txBody>
          <a:bodyPr/>
          <a:lstStyle/>
          <a:p>
            <a:fld id="{0513249A-F696-2744-910E-8913A9D32EC7}" type="slidenum">
              <a:rPr lang="en-US" smtClean="0">
                <a:solidFill>
                  <a:prstClr val="white"/>
                </a:solidFill>
              </a:rPr>
              <a:pPr/>
              <a:t>46</a:t>
            </a:fld>
            <a:endParaRPr lang="en-US" dirty="0">
              <a:solidFill>
                <a:prstClr val="white"/>
              </a:solidFill>
            </a:endParaRPr>
          </a:p>
        </p:txBody>
      </p:sp>
    </p:spTree>
    <p:custDataLst>
      <p:tags r:id="rId1"/>
    </p:custDataLst>
    <p:extLst>
      <p:ext uri="{BB962C8B-B14F-4D97-AF65-F5344CB8AC3E}">
        <p14:creationId xmlns:p14="http://schemas.microsoft.com/office/powerpoint/2010/main" val="398496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CB9FB8-0291-4BCE-A522-DC2DEEE7BEAF}"/>
              </a:ext>
            </a:extLst>
          </p:cNvPr>
          <p:cNvPicPr>
            <a:picLocks noChangeAspect="1"/>
          </p:cNvPicPr>
          <p:nvPr/>
        </p:nvPicPr>
        <p:blipFill>
          <a:blip r:embed="rId4"/>
          <a:stretch>
            <a:fillRect/>
          </a:stretch>
        </p:blipFill>
        <p:spPr>
          <a:xfrm>
            <a:off x="641713" y="987486"/>
            <a:ext cx="5546632" cy="4035928"/>
          </a:xfrm>
          <a:prstGeom prst="rect">
            <a:avLst/>
          </a:prstGeom>
        </p:spPr>
      </p:pic>
      <p:sp>
        <p:nvSpPr>
          <p:cNvPr id="2" name="Title 1"/>
          <p:cNvSpPr>
            <a:spLocks noGrp="1"/>
          </p:cNvSpPr>
          <p:nvPr>
            <p:ph type="title"/>
          </p:nvPr>
        </p:nvSpPr>
        <p:spPr>
          <a:xfrm>
            <a:off x="710184" y="22016"/>
            <a:ext cx="7723632" cy="958518"/>
          </a:xfrm>
        </p:spPr>
        <p:txBody>
          <a:bodyPr>
            <a:normAutofit/>
          </a:bodyPr>
          <a:lstStyle/>
          <a:p>
            <a:r>
              <a:rPr lang="en-US" sz="3200" dirty="0"/>
              <a:t>Identifying Areas for Professional Growth</a:t>
            </a:r>
            <a:endParaRPr lang="en-US" sz="3200" b="1" dirty="0">
              <a:solidFill>
                <a:srgbClr val="FF0000"/>
              </a:solidFill>
            </a:endParaRPr>
          </a:p>
        </p:txBody>
      </p:sp>
      <p:pic>
        <p:nvPicPr>
          <p:cNvPr id="11" name="Picture 2" descr="C:\Users\jeck\AppData\Local\Microsoft\Windows\Temporary Internet Files\Content.IE5\XH963SMI\MC900434663[1].wmf"/>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51005" y="2124846"/>
            <a:ext cx="228599" cy="301842"/>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C:\Users\jeck\AppData\Local\Microsoft\Windows\Temporary Internet Files\Content.IE5\XH963SMI\MC900434663[1].wmf"/>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8980" y="1443955"/>
            <a:ext cx="228599" cy="301842"/>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C:\Users\jeck\AppData\Local\Microsoft\Windows\Temporary Internet Files\Content.IE5\XH963SMI\MC900434663[1].wmf"/>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8980" y="3911201"/>
            <a:ext cx="228599" cy="301842"/>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C:\Users\jeck\AppData\Local\Microsoft\Windows\Temporary Internet Files\Content.IE5\XH963SMI\MC900434663[1].wmf"/>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8980" y="2477655"/>
            <a:ext cx="228599" cy="301842"/>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2" descr="C:\Users\jeck\AppData\Local\Microsoft\Windows\Temporary Internet Files\Content.IE5\XH963SMI\MC900434663[1].wmf"/>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51006" y="1443955"/>
            <a:ext cx="228599" cy="30184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702107" y="2124847"/>
            <a:ext cx="956873" cy="1786354"/>
          </a:xfrm>
          <a:prstGeom prst="rect">
            <a:avLst/>
          </a:prstGeom>
          <a:solidFill>
            <a:schemeClr val="lt1">
              <a:alpha val="14000"/>
            </a:schemeClr>
          </a:solid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prstClr val="black"/>
              </a:solidFill>
            </a:endParaRPr>
          </a:p>
        </p:txBody>
      </p:sp>
      <p:pic>
        <p:nvPicPr>
          <p:cNvPr id="20" name="Picture 2" descr="C:\Users\jeck\AppData\Local\Microsoft\Windows\Temporary Internet Files\Content.IE5\XH963SMI\MC900434663[1].wmf"/>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30286" y="1454499"/>
            <a:ext cx="228599" cy="301842"/>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2" descr="C:\Users\jeck\AppData\Local\Microsoft\Windows\Temporary Internet Files\Content.IE5\XH963SMI\MC900434663[1].wmf"/>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74621" y="3879221"/>
            <a:ext cx="228599" cy="30184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ounded Rectangular Callout 3"/>
          <p:cNvSpPr/>
          <p:nvPr/>
        </p:nvSpPr>
        <p:spPr>
          <a:xfrm>
            <a:off x="4051976" y="5503539"/>
            <a:ext cx="2008414" cy="702129"/>
          </a:xfrm>
          <a:prstGeom prst="wedgeRoundRectCallout">
            <a:avLst>
              <a:gd name="adj1" fmla="val -73887"/>
              <a:gd name="adj2" fmla="val -340740"/>
              <a:gd name="adj3" fmla="val 16667"/>
            </a:avLst>
          </a:prstGeom>
          <a:solidFill>
            <a:schemeClr val="lt1">
              <a:alpha val="75000"/>
            </a:schemeClr>
          </a:solidFill>
          <a:ln/>
          <a:effectLst>
            <a:outerShdw blurRad="76200" dist="635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prstClr val="black"/>
                </a:solidFill>
              </a:rPr>
              <a:t>Goal/Growth Opportunity</a:t>
            </a:r>
          </a:p>
        </p:txBody>
      </p:sp>
      <p:pic>
        <p:nvPicPr>
          <p:cNvPr id="6" name="Picture 5">
            <a:extLst>
              <a:ext uri="{FF2B5EF4-FFF2-40B4-BE49-F238E27FC236}">
                <a16:creationId xmlns:a16="http://schemas.microsoft.com/office/drawing/2014/main" id="{4EB284A4-F082-49A0-AFBD-5D5568CF5DB4}"/>
              </a:ext>
            </a:extLst>
          </p:cNvPr>
          <p:cNvPicPr>
            <a:picLocks noChangeAspect="1"/>
          </p:cNvPicPr>
          <p:nvPr/>
        </p:nvPicPr>
        <p:blipFill>
          <a:blip r:embed="rId6"/>
          <a:stretch>
            <a:fillRect/>
          </a:stretch>
        </p:blipFill>
        <p:spPr>
          <a:xfrm>
            <a:off x="5696022" y="2531277"/>
            <a:ext cx="4712799" cy="3061689"/>
          </a:xfrm>
          <a:prstGeom prst="rect">
            <a:avLst/>
          </a:prstGeom>
        </p:spPr>
      </p:pic>
      <p:pic>
        <p:nvPicPr>
          <p:cNvPr id="24" name="Picture 2" descr="C:\Users\jeck\AppData\Local\Microsoft\Windows\Temporary Internet Files\Content.IE5\XH963SMI\MC900434663[1].wmf">
            <a:extLst>
              <a:ext uri="{FF2B5EF4-FFF2-40B4-BE49-F238E27FC236}">
                <a16:creationId xmlns:a16="http://schemas.microsoft.com/office/drawing/2014/main" id="{933891E6-C8E4-41D8-BDA3-88D60F3ACA7F}"/>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82984" y="2957759"/>
            <a:ext cx="200330" cy="264516"/>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C:\Users\jeck\AppData\Local\Microsoft\Windows\Temporary Internet Files\Content.IE5\XH963SMI\MC900434663[1].wmf">
            <a:extLst>
              <a:ext uri="{FF2B5EF4-FFF2-40B4-BE49-F238E27FC236}">
                <a16:creationId xmlns:a16="http://schemas.microsoft.com/office/drawing/2014/main" id="{77B8EB22-93EB-4EDF-8686-97488BBA3908}"/>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10072" y="3635725"/>
            <a:ext cx="200330" cy="26451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C:\Users\jeck\AppData\Local\Microsoft\Windows\Temporary Internet Files\Content.IE5\XH963SMI\MC900434663[1].wmf">
            <a:extLst>
              <a:ext uri="{FF2B5EF4-FFF2-40B4-BE49-F238E27FC236}">
                <a16:creationId xmlns:a16="http://schemas.microsoft.com/office/drawing/2014/main" id="{8F44A608-A091-430C-9EBE-2274CBFB4588}"/>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00072" y="4030142"/>
            <a:ext cx="200330" cy="264516"/>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C:\Users\jeck\AppData\Local\Microsoft\Windows\Temporary Internet Files\Content.IE5\XH963SMI\MC900434663[1].wmf">
            <a:extLst>
              <a:ext uri="{FF2B5EF4-FFF2-40B4-BE49-F238E27FC236}">
                <a16:creationId xmlns:a16="http://schemas.microsoft.com/office/drawing/2014/main" id="{9C1BBDFE-19DC-4566-8D65-041ACCA98F84}"/>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10072" y="4372654"/>
            <a:ext cx="200330" cy="26451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Oval 7">
            <a:extLst>
              <a:ext uri="{FF2B5EF4-FFF2-40B4-BE49-F238E27FC236}">
                <a16:creationId xmlns:a16="http://schemas.microsoft.com/office/drawing/2014/main" id="{E04B9806-FDD9-4C22-9B83-482C65FAED80}"/>
              </a:ext>
            </a:extLst>
          </p:cNvPr>
          <p:cNvSpPr/>
          <p:nvPr/>
        </p:nvSpPr>
        <p:spPr>
          <a:xfrm>
            <a:off x="5465135" y="2628576"/>
            <a:ext cx="538716" cy="27839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71A6B0A-D15A-4CAA-82E8-DD19D91B6A04}"/>
              </a:ext>
            </a:extLst>
          </p:cNvPr>
          <p:cNvSpPr/>
          <p:nvPr/>
        </p:nvSpPr>
        <p:spPr>
          <a:xfrm>
            <a:off x="5485022" y="3213167"/>
            <a:ext cx="538716" cy="27839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 descr="C:\Users\jeck\AppData\Local\Microsoft\Windows\Temporary Internet Files\Content.IE5\XH963SMI\MC900434663[1].wmf">
            <a:extLst>
              <a:ext uri="{FF2B5EF4-FFF2-40B4-BE49-F238E27FC236}">
                <a16:creationId xmlns:a16="http://schemas.microsoft.com/office/drawing/2014/main" id="{5DC24939-16CE-48E1-8010-6D66F28B2122}"/>
              </a:ext>
            </a:extLst>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0473" y="3333883"/>
            <a:ext cx="228599" cy="301842"/>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47</a:t>
            </a:fld>
            <a:endParaRPr lang="en-US" dirty="0">
              <a:solidFill>
                <a:prstClr val="white"/>
              </a:solidFill>
            </a:endParaRPr>
          </a:p>
        </p:txBody>
      </p:sp>
    </p:spTree>
    <p:custDataLst>
      <p:tags r:id="rId1"/>
    </p:custDataLst>
    <p:extLst>
      <p:ext uri="{BB962C8B-B14F-4D97-AF65-F5344CB8AC3E}">
        <p14:creationId xmlns:p14="http://schemas.microsoft.com/office/powerpoint/2010/main" val="64447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21"/>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 presetClass="entr" presetSubtype="0" fill="hold" nodeType="afterEffect">
                                  <p:stCondLst>
                                    <p:cond delay="500"/>
                                  </p:stCondLst>
                                  <p:childTnLst>
                                    <p:set>
                                      <p:cBhvr>
                                        <p:cTn id="46" dur="1" fill="hold">
                                          <p:stCondLst>
                                            <p:cond delay="0"/>
                                          </p:stCondLst>
                                        </p:cTn>
                                        <p:tgtEl>
                                          <p:spTgt spid="25"/>
                                        </p:tgtEl>
                                        <p:attrNameLst>
                                          <p:attrName>style.visibility</p:attrName>
                                        </p:attrNameLst>
                                      </p:cBhvr>
                                      <p:to>
                                        <p:strVal val="visible"/>
                                      </p:to>
                                    </p:set>
                                  </p:childTnLst>
                                </p:cTn>
                              </p:par>
                              <p:par>
                                <p:cTn id="47" presetID="2" presetClass="entr" presetSubtype="4"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ppt_x"/>
                                          </p:val>
                                        </p:tav>
                                        <p:tav tm="100000">
                                          <p:val>
                                            <p:strVal val="#ppt_x"/>
                                          </p:val>
                                        </p:tav>
                                      </p:tavLst>
                                    </p:anim>
                                    <p:anim calcmode="lin" valueType="num">
                                      <p:cBhvr additive="base">
                                        <p:cTn id="60" dur="500" fill="hold"/>
                                        <p:tgtEl>
                                          <p:spTgt spid="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4"/>
          <a:srcRect l="6187" t="34342" r="4733" b="11682"/>
          <a:stretch/>
        </p:blipFill>
        <p:spPr>
          <a:xfrm>
            <a:off x="1514248" y="1553074"/>
            <a:ext cx="5972402" cy="4662999"/>
          </a:xfrm>
          <a:prstGeom prst="rect">
            <a:avLst/>
          </a:prstGeom>
        </p:spPr>
      </p:pic>
      <p:sp>
        <p:nvSpPr>
          <p:cNvPr id="2" name="Title 1"/>
          <p:cNvSpPr>
            <a:spLocks noGrp="1"/>
          </p:cNvSpPr>
          <p:nvPr>
            <p:ph type="title"/>
          </p:nvPr>
        </p:nvSpPr>
        <p:spPr>
          <a:xfrm>
            <a:off x="380999" y="227511"/>
            <a:ext cx="8314483" cy="1325563"/>
          </a:xfrm>
        </p:spPr>
        <p:txBody>
          <a:bodyPr>
            <a:normAutofit/>
          </a:bodyPr>
          <a:lstStyle/>
          <a:p>
            <a:r>
              <a:rPr lang="en-US" dirty="0"/>
              <a:t>Goal Setting Form</a:t>
            </a:r>
          </a:p>
        </p:txBody>
      </p:sp>
      <p:sp>
        <p:nvSpPr>
          <p:cNvPr id="3" name="Rounded Rectangular Callout 2"/>
          <p:cNvSpPr/>
          <p:nvPr/>
        </p:nvSpPr>
        <p:spPr>
          <a:xfrm>
            <a:off x="2786427" y="1615296"/>
            <a:ext cx="3124200" cy="685800"/>
          </a:xfrm>
          <a:prstGeom prst="wedgeRoundRectCallout">
            <a:avLst>
              <a:gd name="adj1" fmla="val -78258"/>
              <a:gd name="adj2" fmla="val -33703"/>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prstClr val="white"/>
                </a:solidFill>
              </a:rPr>
              <a:t>State your goal here.</a:t>
            </a:r>
          </a:p>
        </p:txBody>
      </p:sp>
      <p:sp>
        <p:nvSpPr>
          <p:cNvPr id="8" name="Rounded Rectangular Callout 7"/>
          <p:cNvSpPr/>
          <p:nvPr/>
        </p:nvSpPr>
        <p:spPr>
          <a:xfrm>
            <a:off x="3574439" y="1785568"/>
            <a:ext cx="3124200" cy="1114546"/>
          </a:xfrm>
          <a:prstGeom prst="wedgeRoundRectCallout">
            <a:avLst>
              <a:gd name="adj1" fmla="val -80481"/>
              <a:gd name="adj2" fmla="val 21738"/>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prstClr val="white"/>
                </a:solidFill>
              </a:rPr>
              <a:t>What rubric standards or indicators are related to your accomplishing the stated goal? List those here.</a:t>
            </a:r>
          </a:p>
        </p:txBody>
      </p:sp>
      <p:sp>
        <p:nvSpPr>
          <p:cNvPr id="9" name="Rounded Rectangular Callout 8"/>
          <p:cNvSpPr/>
          <p:nvPr/>
        </p:nvSpPr>
        <p:spPr>
          <a:xfrm>
            <a:off x="3824951" y="2174459"/>
            <a:ext cx="2247900" cy="1093001"/>
          </a:xfrm>
          <a:prstGeom prst="wedgeRoundRectCallout">
            <a:avLst>
              <a:gd name="adj1" fmla="val -77969"/>
              <a:gd name="adj2" fmla="val 45529"/>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prstClr val="white"/>
                </a:solidFill>
              </a:rPr>
              <a:t>List the key steps you need to do to accomplish the goal.</a:t>
            </a:r>
          </a:p>
        </p:txBody>
      </p:sp>
      <p:sp>
        <p:nvSpPr>
          <p:cNvPr id="10" name="Rounded Rectangular Callout 9"/>
          <p:cNvSpPr/>
          <p:nvPr/>
        </p:nvSpPr>
        <p:spPr>
          <a:xfrm>
            <a:off x="4456604" y="2481464"/>
            <a:ext cx="2819400" cy="1302287"/>
          </a:xfrm>
          <a:prstGeom prst="wedgeRoundRectCallout">
            <a:avLst>
              <a:gd name="adj1" fmla="val -79607"/>
              <a:gd name="adj2" fmla="val 28507"/>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prstClr val="white"/>
                </a:solidFill>
              </a:rPr>
              <a:t>How will you measure your goal attainment? List the outcomes relevant to goal attainment.</a:t>
            </a:r>
          </a:p>
        </p:txBody>
      </p:sp>
      <p:sp>
        <p:nvSpPr>
          <p:cNvPr id="11" name="Rounded Rectangular Callout 10"/>
          <p:cNvSpPr/>
          <p:nvPr/>
        </p:nvSpPr>
        <p:spPr>
          <a:xfrm>
            <a:off x="3603188" y="3941879"/>
            <a:ext cx="3581400" cy="1302287"/>
          </a:xfrm>
          <a:prstGeom prst="wedgeRoundRectCallout">
            <a:avLst>
              <a:gd name="adj1" fmla="val -64338"/>
              <a:gd name="adj2" fmla="val -33593"/>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prstClr val="white"/>
                </a:solidFill>
              </a:rPr>
              <a:t>What is the timeline for when the goal should be completed? Are there deadlines for particular steps?</a:t>
            </a:r>
          </a:p>
        </p:txBody>
      </p:sp>
      <p:sp>
        <p:nvSpPr>
          <p:cNvPr id="12" name="Rounded Rectangular Callout 11"/>
          <p:cNvSpPr/>
          <p:nvPr/>
        </p:nvSpPr>
        <p:spPr>
          <a:xfrm>
            <a:off x="3032846" y="4540395"/>
            <a:ext cx="3581400" cy="1302287"/>
          </a:xfrm>
          <a:prstGeom prst="wedgeRoundRectCallout">
            <a:avLst>
              <a:gd name="adj1" fmla="val -59954"/>
              <a:gd name="adj2" fmla="val -42813"/>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prstClr val="white"/>
                </a:solidFill>
              </a:rPr>
              <a:t>List any materials, resources, or special support you are dependent upon to complete your goal.</a:t>
            </a:r>
          </a:p>
        </p:txBody>
      </p:sp>
      <p:sp>
        <p:nvSpPr>
          <p:cNvPr id="13" name="Rounded Rectangular Callout 12"/>
          <p:cNvSpPr/>
          <p:nvPr/>
        </p:nvSpPr>
        <p:spPr>
          <a:xfrm>
            <a:off x="2869305" y="4824193"/>
            <a:ext cx="3174598" cy="1244764"/>
          </a:xfrm>
          <a:prstGeom prst="wedgeRoundRectCallout">
            <a:avLst>
              <a:gd name="adj1" fmla="val -73071"/>
              <a:gd name="adj2" fmla="val -11762"/>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prstClr val="white"/>
                </a:solidFill>
              </a:rPr>
              <a:t>Additional comments, special conditions, or expectations pertaining to the goal</a:t>
            </a:r>
          </a:p>
        </p:txBody>
      </p:sp>
      <p:sp>
        <p:nvSpPr>
          <p:cNvPr id="4" name="Slide Number Placeholder 3"/>
          <p:cNvSpPr>
            <a:spLocks noGrp="1"/>
          </p:cNvSpPr>
          <p:nvPr>
            <p:ph type="sldNum" sz="quarter" idx="12"/>
          </p:nvPr>
        </p:nvSpPr>
        <p:spPr/>
        <p:txBody>
          <a:bodyPr/>
          <a:lstStyle/>
          <a:p>
            <a:fld id="{0513249A-F696-2744-910E-8913A9D32EC7}" type="slidenum">
              <a:rPr lang="en-US" smtClean="0">
                <a:solidFill>
                  <a:prstClr val="white"/>
                </a:solidFill>
              </a:rPr>
              <a:pPr/>
              <a:t>48</a:t>
            </a:fld>
            <a:endParaRPr lang="en-US" dirty="0">
              <a:solidFill>
                <a:prstClr val="white"/>
              </a:solidFill>
            </a:endParaRPr>
          </a:p>
        </p:txBody>
      </p:sp>
      <p:sp>
        <p:nvSpPr>
          <p:cNvPr id="17" name="Rounded Rectangular Callout 16"/>
          <p:cNvSpPr/>
          <p:nvPr/>
        </p:nvSpPr>
        <p:spPr>
          <a:xfrm>
            <a:off x="3830497" y="5176371"/>
            <a:ext cx="4426812" cy="1039702"/>
          </a:xfrm>
          <a:prstGeom prst="wedgeRoundRectCallout">
            <a:avLst>
              <a:gd name="adj1" fmla="val -63227"/>
              <a:gd name="adj2" fmla="val 9625"/>
              <a:gd name="adj3" fmla="val 1666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prstClr val="white"/>
                </a:solidFill>
              </a:rPr>
              <a:t>It is important that both the appraiser and the principal discuss and agree to the nature and expectation of the goal.</a:t>
            </a:r>
          </a:p>
        </p:txBody>
      </p:sp>
    </p:spTree>
    <p:custDataLst>
      <p:tags r:id="rId1"/>
    </p:custDataLst>
    <p:extLst>
      <p:ext uri="{BB962C8B-B14F-4D97-AF65-F5344CB8AC3E}">
        <p14:creationId xmlns:p14="http://schemas.microsoft.com/office/powerpoint/2010/main" val="380212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0" presetClass="exit" presetSubtype="0" fill="hold" grpId="1"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0" presetClass="exit" presetSubtype="0" fill="hold" grpId="1"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par>
                                <p:cTn id="29" presetID="10" presetClass="exit" presetSubtype="0" fill="hold" grpId="1"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0" presetClass="exit" presetSubtype="0" fill="hold" grpId="1"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par>
                                <p:cTn id="45" presetID="10" presetClass="exit" presetSubtype="0" fill="hold" grpId="1"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par>
                                <p:cTn id="60" presetID="10" presetClass="exit" presetSubtype="0" fill="hold" grpId="1" nodeType="with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Goals</a:t>
            </a:r>
          </a:p>
        </p:txBody>
      </p:sp>
      <p:sp>
        <p:nvSpPr>
          <p:cNvPr id="5" name="Slide Number Placeholder 4"/>
          <p:cNvSpPr>
            <a:spLocks noGrp="1"/>
          </p:cNvSpPr>
          <p:nvPr>
            <p:ph type="sldNum" sz="quarter" idx="12"/>
          </p:nvPr>
        </p:nvSpPr>
        <p:spPr/>
        <p:txBody>
          <a:bodyPr/>
          <a:lstStyle/>
          <a:p>
            <a:fld id="{0513249A-F696-2744-910E-8913A9D32EC7}" type="slidenum">
              <a:rPr lang="en-US" smtClean="0"/>
              <a:t>49</a:t>
            </a:fld>
            <a:endParaRPr lang="en-US" dirty="0"/>
          </a:p>
        </p:txBody>
      </p:sp>
      <p:sp>
        <p:nvSpPr>
          <p:cNvPr id="8" name="Content Placeholder 2"/>
          <p:cNvSpPr>
            <a:spLocks noGrp="1"/>
          </p:cNvSpPr>
          <p:nvPr>
            <p:ph sz="half" idx="1"/>
          </p:nvPr>
        </p:nvSpPr>
        <p:spPr>
          <a:xfrm>
            <a:off x="628650" y="1825625"/>
            <a:ext cx="3886200" cy="4351338"/>
          </a:xfrm>
          <a:solidFill>
            <a:schemeClr val="accent1">
              <a:lumMod val="20000"/>
              <a:lumOff val="80000"/>
            </a:schemeClr>
          </a:solidFill>
        </p:spPr>
        <p:txBody>
          <a:bodyPr/>
          <a:lstStyle/>
          <a:p>
            <a:pPr marL="0" indent="0" algn="ctr">
              <a:buNone/>
            </a:pPr>
            <a:r>
              <a:rPr lang="en-US" b="1" dirty="0">
                <a:solidFill>
                  <a:srgbClr val="1581C5"/>
                </a:solidFill>
              </a:rPr>
              <a:t>Professional Practice Goal</a:t>
            </a:r>
          </a:p>
          <a:p>
            <a:pPr marL="0" indent="0" algn="ctr">
              <a:lnSpc>
                <a:spcPct val="100000"/>
              </a:lnSpc>
              <a:spcBef>
                <a:spcPts val="0"/>
              </a:spcBef>
              <a:buNone/>
            </a:pPr>
            <a:r>
              <a:rPr lang="en-US" b="1" dirty="0"/>
              <a:t>A professional practice goal is selected by the principal after reviewing the Standards of the      T-PESS Rubric.</a:t>
            </a:r>
          </a:p>
          <a:p>
            <a:pPr marL="0" indent="0">
              <a:buNone/>
            </a:pPr>
            <a:endParaRPr lang="en-US" b="1" dirty="0"/>
          </a:p>
          <a:p>
            <a:pPr marL="0" indent="0" algn="ctr">
              <a:buNone/>
            </a:pPr>
            <a:endParaRPr lang="en-US" b="1" dirty="0"/>
          </a:p>
          <a:p>
            <a:pPr marL="0" indent="0" algn="ctr">
              <a:buNone/>
            </a:pPr>
            <a:endParaRPr lang="en-US" b="1" dirty="0"/>
          </a:p>
          <a:p>
            <a:endParaRPr lang="en-US" dirty="0"/>
          </a:p>
        </p:txBody>
      </p:sp>
      <p:sp>
        <p:nvSpPr>
          <p:cNvPr id="9" name="Content Placeholder 3"/>
          <p:cNvSpPr>
            <a:spLocks noGrp="1"/>
          </p:cNvSpPr>
          <p:nvPr>
            <p:ph sz="half" idx="2"/>
          </p:nvPr>
        </p:nvSpPr>
        <p:spPr>
          <a:xfrm>
            <a:off x="4629150" y="1825625"/>
            <a:ext cx="3886200" cy="4351338"/>
          </a:xfrm>
          <a:solidFill>
            <a:schemeClr val="accent2">
              <a:lumMod val="20000"/>
              <a:lumOff val="80000"/>
            </a:schemeClr>
          </a:solidFill>
        </p:spPr>
        <p:txBody>
          <a:bodyPr/>
          <a:lstStyle/>
          <a:p>
            <a:pPr marL="0" indent="0" algn="ctr">
              <a:buNone/>
            </a:pPr>
            <a:r>
              <a:rPr lang="en-US" b="1" dirty="0">
                <a:solidFill>
                  <a:srgbClr val="F15A29"/>
                </a:solidFill>
              </a:rPr>
              <a:t>Student Growth     Goal</a:t>
            </a:r>
          </a:p>
          <a:p>
            <a:pPr marL="0" indent="0" algn="ctr">
              <a:lnSpc>
                <a:spcPct val="100000"/>
              </a:lnSpc>
              <a:spcBef>
                <a:spcPts val="0"/>
              </a:spcBef>
              <a:buNone/>
            </a:pPr>
            <a:r>
              <a:rPr lang="en-US" b="1" dirty="0"/>
              <a:t>A student growth goal should consider root causes of student performance and identify an area to improve over time.   </a:t>
            </a:r>
          </a:p>
        </p:txBody>
      </p:sp>
    </p:spTree>
    <p:custDataLst>
      <p:tags r:id="rId1"/>
    </p:custDataLst>
    <p:extLst>
      <p:ext uri="{BB962C8B-B14F-4D97-AF65-F5344CB8AC3E}">
        <p14:creationId xmlns:p14="http://schemas.microsoft.com/office/powerpoint/2010/main" val="58735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B55433-B6C8-4F92-AE37-4CC46761C4D5}"/>
              </a:ext>
            </a:extLst>
          </p:cNvPr>
          <p:cNvSpPr>
            <a:spLocks noGrp="1"/>
          </p:cNvSpPr>
          <p:nvPr>
            <p:ph type="title"/>
          </p:nvPr>
        </p:nvSpPr>
        <p:spPr>
          <a:xfrm>
            <a:off x="327243" y="303591"/>
            <a:ext cx="3179746" cy="2122117"/>
          </a:xfrm>
        </p:spPr>
        <p:txBody>
          <a:bodyPr>
            <a:normAutofit/>
          </a:bodyPr>
          <a:lstStyle/>
          <a:p>
            <a:r>
              <a:rPr lang="en-US" sz="4200"/>
              <a:t>   Agenda</a:t>
            </a:r>
            <a:endParaRPr lang="en-US" sz="4200" dirty="0"/>
          </a:p>
        </p:txBody>
      </p:sp>
      <p:graphicFrame>
        <p:nvGraphicFramePr>
          <p:cNvPr id="9" name="Content Placeholder 6">
            <a:extLst>
              <a:ext uri="{FF2B5EF4-FFF2-40B4-BE49-F238E27FC236}">
                <a16:creationId xmlns:a16="http://schemas.microsoft.com/office/drawing/2014/main" id="{029CB86E-F535-42F4-8160-7BE3E4A21E29}"/>
              </a:ext>
            </a:extLst>
          </p:cNvPr>
          <p:cNvGraphicFramePr>
            <a:graphicFrameLocks noGrp="1"/>
          </p:cNvGraphicFramePr>
          <p:nvPr>
            <p:ph idx="1"/>
          </p:nvPr>
        </p:nvGraphicFramePr>
        <p:xfrm>
          <a:off x="3875238" y="303591"/>
          <a:ext cx="4941519"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5</a:t>
            </a:fld>
            <a:endParaRPr lang="en-US" dirty="0">
              <a:solidFill>
                <a:prstClr val="white"/>
              </a:solidFill>
            </a:endParaRPr>
          </a:p>
        </p:txBody>
      </p:sp>
    </p:spTree>
    <p:extLst>
      <p:ext uri="{BB962C8B-B14F-4D97-AF65-F5344CB8AC3E}">
        <p14:creationId xmlns:p14="http://schemas.microsoft.com/office/powerpoint/2010/main" val="808031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0296"/>
            <a:ext cx="7886700" cy="734469"/>
          </a:xfrm>
        </p:spPr>
        <p:txBody>
          <a:bodyPr>
            <a:normAutofit fontScale="90000"/>
          </a:bodyPr>
          <a:lstStyle/>
          <a:p>
            <a:br>
              <a:rPr lang="en-US" dirty="0"/>
            </a:br>
            <a:r>
              <a:rPr lang="en-US" dirty="0"/>
              <a:t>Sample Goal To “Coach Up”			</a:t>
            </a:r>
          </a:p>
        </p:txBody>
      </p:sp>
      <p:sp>
        <p:nvSpPr>
          <p:cNvPr id="3" name="Slide Number Placeholder 2"/>
          <p:cNvSpPr>
            <a:spLocks noGrp="1"/>
          </p:cNvSpPr>
          <p:nvPr>
            <p:ph type="sldNum" sz="quarter" idx="12"/>
          </p:nvPr>
        </p:nvSpPr>
        <p:spPr/>
        <p:txBody>
          <a:bodyPr/>
          <a:lstStyle/>
          <a:p>
            <a:fld id="{0513249A-F696-2744-910E-8913A9D32EC7}" type="slidenum">
              <a:rPr lang="en-US" smtClean="0">
                <a:solidFill>
                  <a:prstClr val="white"/>
                </a:solidFill>
              </a:rPr>
              <a:pPr/>
              <a:t>50</a:t>
            </a:fld>
            <a:endParaRPr lang="en-US" dirty="0">
              <a:solidFill>
                <a:prstClr val="white"/>
              </a:solidFill>
            </a:endParaRPr>
          </a:p>
        </p:txBody>
      </p:sp>
      <p:graphicFrame>
        <p:nvGraphicFramePr>
          <p:cNvPr id="7" name="Table 6">
            <a:extLst>
              <a:ext uri="{FF2B5EF4-FFF2-40B4-BE49-F238E27FC236}">
                <a16:creationId xmlns:a16="http://schemas.microsoft.com/office/drawing/2014/main" id="{CB414F9F-5066-4AEB-B85C-11D3D7AFABDE}"/>
              </a:ext>
            </a:extLst>
          </p:cNvPr>
          <p:cNvGraphicFramePr>
            <a:graphicFrameLocks noGrp="1"/>
          </p:cNvGraphicFramePr>
          <p:nvPr>
            <p:extLst>
              <p:ext uri="{D42A27DB-BD31-4B8C-83A1-F6EECF244321}">
                <p14:modId xmlns:p14="http://schemas.microsoft.com/office/powerpoint/2010/main" val="909377218"/>
              </p:ext>
            </p:extLst>
          </p:nvPr>
        </p:nvGraphicFramePr>
        <p:xfrm>
          <a:off x="628650" y="854037"/>
          <a:ext cx="7886700" cy="5292818"/>
        </p:xfrm>
        <a:graphic>
          <a:graphicData uri="http://schemas.openxmlformats.org/drawingml/2006/table">
            <a:tbl>
              <a:tblPr/>
              <a:tblGrid>
                <a:gridCol w="7886700">
                  <a:extLst>
                    <a:ext uri="{9D8B030D-6E8A-4147-A177-3AD203B41FA5}">
                      <a16:colId xmlns:a16="http://schemas.microsoft.com/office/drawing/2014/main" val="2233935481"/>
                    </a:ext>
                  </a:extLst>
                </a:gridCol>
              </a:tblGrid>
              <a:tr h="231858">
                <a:tc>
                  <a:txBody>
                    <a:bodyPr/>
                    <a:lstStyle/>
                    <a:p>
                      <a:pPr marL="0" marR="0" algn="ctr">
                        <a:lnSpc>
                          <a:spcPct val="115000"/>
                        </a:lnSpc>
                        <a:spcBef>
                          <a:spcPts val="0"/>
                        </a:spcBef>
                        <a:spcAft>
                          <a:spcPts val="0"/>
                        </a:spcAft>
                      </a:pPr>
                      <a:r>
                        <a:rPr lang="en-US" sz="1000" b="1" dirty="0">
                          <a:solidFill>
                            <a:srgbClr val="FFFFFF"/>
                          </a:solidFill>
                          <a:effectLst/>
                          <a:latin typeface="Arial" panose="020B0604020202020204" pitchFamily="34" charset="0"/>
                          <a:ea typeface="Arial" panose="020B0604020202020204" pitchFamily="34" charset="0"/>
                        </a:rPr>
                        <a:t>Professional Practice Goal</a:t>
                      </a:r>
                      <a:endParaRPr lang="en-US" sz="1050" dirty="0">
                        <a:effectLst/>
                        <a:latin typeface="Arial" panose="020B0604020202020204" pitchFamily="34" charset="0"/>
                        <a:ea typeface="Arial" panose="020B0604020202020204" pitchFamily="34" charset="0"/>
                      </a:endParaRPr>
                    </a:p>
                  </a:txBody>
                  <a:tcPr marL="45351" marR="45351" marT="45351" marB="453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C4587"/>
                    </a:solidFill>
                  </a:tcPr>
                </a:tc>
                <a:extLst>
                  <a:ext uri="{0D108BD9-81ED-4DB2-BD59-A6C34878D82A}">
                    <a16:rowId xmlns:a16="http://schemas.microsoft.com/office/drawing/2014/main" val="303023687"/>
                  </a:ext>
                </a:extLst>
              </a:tr>
              <a:tr h="555595">
                <a:tc>
                  <a:txBody>
                    <a:bodyPr/>
                    <a:lstStyle/>
                    <a:p>
                      <a:pPr marL="0" marR="0">
                        <a:lnSpc>
                          <a:spcPct val="115000"/>
                        </a:lnSpc>
                        <a:spcBef>
                          <a:spcPts val="0"/>
                        </a:spcBef>
                        <a:spcAft>
                          <a:spcPts val="0"/>
                        </a:spcAft>
                      </a:pPr>
                      <a:r>
                        <a:rPr lang="en-US" sz="1000" b="1">
                          <a:effectLst/>
                          <a:latin typeface="Arial" panose="020B0604020202020204" pitchFamily="34" charset="0"/>
                          <a:ea typeface="Arial" panose="020B0604020202020204" pitchFamily="34" charset="0"/>
                        </a:rPr>
                        <a:t>Professional Practice Goal:</a:t>
                      </a:r>
                      <a:endParaRPr lang="en-US" sz="105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00">
                          <a:effectLst/>
                          <a:latin typeface="Arial" panose="020B0604020202020204" pitchFamily="34" charset="0"/>
                          <a:ea typeface="Arial" panose="020B0604020202020204" pitchFamily="34" charset="0"/>
                        </a:rPr>
                        <a:t>Evaluate the implementation of the district approved mathematics curriculum for the 20XX school year to ensure all students have access and teachers have the time to teach the curriculum</a:t>
                      </a:r>
                      <a:endParaRPr lang="en-US" sz="1050">
                        <a:effectLst/>
                        <a:latin typeface="Arial" panose="020B0604020202020204" pitchFamily="34" charset="0"/>
                        <a:ea typeface="Arial" panose="020B0604020202020204" pitchFamily="34" charset="0"/>
                      </a:endParaRPr>
                    </a:p>
                  </a:txBody>
                  <a:tcPr marL="45351" marR="45351" marT="45351" marB="453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536337"/>
                  </a:ext>
                </a:extLst>
              </a:tr>
              <a:tr h="1252977">
                <a:tc>
                  <a:txBody>
                    <a:bodyPr/>
                    <a:lstStyle/>
                    <a:p>
                      <a:pPr marL="0" marR="0">
                        <a:lnSpc>
                          <a:spcPct val="115000"/>
                        </a:lnSpc>
                        <a:spcBef>
                          <a:spcPts val="0"/>
                        </a:spcBef>
                        <a:spcAft>
                          <a:spcPts val="0"/>
                        </a:spcAft>
                      </a:pPr>
                      <a:r>
                        <a:rPr lang="en-US" sz="1000" b="1" dirty="0">
                          <a:effectLst/>
                          <a:latin typeface="Arial" panose="020B0604020202020204" pitchFamily="34" charset="0"/>
                          <a:ea typeface="Arial" panose="020B0604020202020204" pitchFamily="34" charset="0"/>
                        </a:rPr>
                        <a:t>Texas Principal Standards and Indicators to be Addressed:</a:t>
                      </a:r>
                      <a:endParaRPr lang="en-US" sz="105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900" b="1" dirty="0">
                          <a:effectLst/>
                          <a:latin typeface="Arial" panose="020B0604020202020204" pitchFamily="34" charset="0"/>
                          <a:ea typeface="Arial" panose="020B0604020202020204" pitchFamily="34" charset="0"/>
                        </a:rPr>
                        <a:t>Standard 1 Instructional Leadership. The principal is responsible for ensuring every student receives high-quality instruction</a:t>
                      </a:r>
                      <a:endParaRPr lang="en-US" sz="105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900" dirty="0">
                          <a:effectLst/>
                          <a:latin typeface="Arial" panose="020B0604020202020204" pitchFamily="34" charset="0"/>
                          <a:ea typeface="Arial" panose="020B0604020202020204" pitchFamily="34" charset="0"/>
                        </a:rPr>
                        <a:t>Effective school leaders:</a:t>
                      </a:r>
                      <a:endParaRPr lang="en-US" sz="105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900" dirty="0">
                          <a:effectLst/>
                          <a:latin typeface="Arial" panose="020B0604020202020204" pitchFamily="34" charset="0"/>
                          <a:ea typeface="Arial" panose="020B0604020202020204" pitchFamily="34" charset="0"/>
                        </a:rPr>
                        <a:t>(I) prioritize instruction and student achievement by developing and sharing a clear definition of high-quality instruction based on best practices from research; (II) implement a rigorous curriculum aligned with state standards; (III) analyze the curriculum to ensure that teachers align content across grades and that curricular scopes and sequences meet the particular needs of their diverse student populations; (IV) model instructional strategies and set expectations for the content, rigor, and structure of lessons and unit plans;(V) routinely monitor and improve instruction by visiting classrooms, giving formative feedback to teachers, and attending grade or team meetings. </a:t>
                      </a:r>
                      <a:endParaRPr lang="en-US" sz="1050" dirty="0">
                        <a:effectLst/>
                        <a:latin typeface="Arial" panose="020B0604020202020204" pitchFamily="34" charset="0"/>
                        <a:ea typeface="Arial" panose="020B0604020202020204" pitchFamily="34" charset="0"/>
                      </a:endParaRPr>
                    </a:p>
                  </a:txBody>
                  <a:tcPr marL="45351" marR="45351" marT="45351" marB="453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extLst>
                  <a:ext uri="{0D108BD9-81ED-4DB2-BD59-A6C34878D82A}">
                    <a16:rowId xmlns:a16="http://schemas.microsoft.com/office/drawing/2014/main" val="1271295935"/>
                  </a:ext>
                </a:extLst>
              </a:tr>
              <a:tr h="555595">
                <a:tc>
                  <a:txBody>
                    <a:bodyPr/>
                    <a:lstStyle/>
                    <a:p>
                      <a:pPr marL="0" marR="0">
                        <a:lnSpc>
                          <a:spcPct val="115000"/>
                        </a:lnSpc>
                        <a:spcBef>
                          <a:spcPts val="0"/>
                        </a:spcBef>
                        <a:spcAft>
                          <a:spcPts val="0"/>
                        </a:spcAft>
                      </a:pPr>
                      <a:r>
                        <a:rPr lang="en-US" sz="1000" b="1">
                          <a:effectLst/>
                          <a:latin typeface="Arial" panose="020B0604020202020204" pitchFamily="34" charset="0"/>
                          <a:ea typeface="Arial" panose="020B0604020202020204" pitchFamily="34" charset="0"/>
                        </a:rPr>
                        <a:t>Strategies and Actions:</a:t>
                      </a:r>
                      <a:endParaRPr lang="en-US" sz="105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effectLst/>
                          <a:latin typeface="Arial" panose="020B0604020202020204" pitchFamily="34" charset="0"/>
                          <a:ea typeface="Arial" panose="020B0604020202020204" pitchFamily="34" charset="0"/>
                        </a:rPr>
                        <a:t>Bi-Monthly PLC meetings with grade level math teachers</a:t>
                      </a:r>
                      <a:endParaRPr lang="en-US" sz="1050" u="none" strike="noStrike">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effectLst/>
                          <a:latin typeface="Arial" panose="020B0604020202020204" pitchFamily="34" charset="0"/>
                          <a:ea typeface="Arial" panose="020B0604020202020204" pitchFamily="34" charset="0"/>
                        </a:rPr>
                        <a:t>Quarterly benchmarking with other district high schools</a:t>
                      </a:r>
                      <a:endParaRPr lang="en-US" sz="1050" u="none" strike="noStrike">
                        <a:effectLst/>
                        <a:latin typeface="Arial" panose="020B0604020202020204" pitchFamily="34" charset="0"/>
                        <a:ea typeface="Arial" panose="020B0604020202020204" pitchFamily="34" charset="0"/>
                      </a:endParaRPr>
                    </a:p>
                  </a:txBody>
                  <a:tcPr marL="45351" marR="45351" marT="45351" marB="453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7575267"/>
                  </a:ext>
                </a:extLst>
              </a:tr>
              <a:tr h="717463">
                <a:tc>
                  <a:txBody>
                    <a:bodyPr/>
                    <a:lstStyle/>
                    <a:p>
                      <a:pPr marL="0" marR="0">
                        <a:lnSpc>
                          <a:spcPct val="115000"/>
                        </a:lnSpc>
                        <a:spcBef>
                          <a:spcPts val="0"/>
                        </a:spcBef>
                        <a:spcAft>
                          <a:spcPts val="0"/>
                        </a:spcAft>
                      </a:pPr>
                      <a:r>
                        <a:rPr lang="en-US" sz="1000" b="1">
                          <a:effectLst/>
                          <a:latin typeface="Arial" panose="020B0604020202020204" pitchFamily="34" charset="0"/>
                          <a:ea typeface="Arial" panose="020B0604020202020204" pitchFamily="34" charset="0"/>
                        </a:rPr>
                        <a:t>Expected Measurable Outcomes:</a:t>
                      </a:r>
                      <a:endParaRPr lang="en-US" sz="105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effectLst/>
                          <a:latin typeface="Arial" panose="020B0604020202020204" pitchFamily="34" charset="0"/>
                          <a:ea typeface="Arial" panose="020B0604020202020204" pitchFamily="34" charset="0"/>
                        </a:rPr>
                        <a:t>Improved unit design</a:t>
                      </a:r>
                      <a:endParaRPr lang="en-US" sz="1050" u="none" strike="noStrike">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effectLst/>
                          <a:latin typeface="Arial" panose="020B0604020202020204" pitchFamily="34" charset="0"/>
                          <a:ea typeface="Arial" panose="020B0604020202020204" pitchFamily="34" charset="0"/>
                        </a:rPr>
                        <a:t>Use of common instructional planning template</a:t>
                      </a:r>
                      <a:endParaRPr lang="en-US" sz="1050" u="none" strike="noStrike">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effectLst/>
                          <a:latin typeface="Arial" panose="020B0604020202020204" pitchFamily="34" charset="0"/>
                          <a:ea typeface="Arial" panose="020B0604020202020204" pitchFamily="34" charset="0"/>
                        </a:rPr>
                        <a:t>Development of formative assessments</a:t>
                      </a:r>
                      <a:endParaRPr lang="en-US" sz="1050" u="none" strike="noStrike">
                        <a:effectLst/>
                        <a:latin typeface="Arial" panose="020B0604020202020204" pitchFamily="34" charset="0"/>
                        <a:ea typeface="Arial" panose="020B0604020202020204" pitchFamily="34" charset="0"/>
                      </a:endParaRPr>
                    </a:p>
                  </a:txBody>
                  <a:tcPr marL="45351" marR="45351" marT="45351" marB="453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extLst>
                  <a:ext uri="{0D108BD9-81ED-4DB2-BD59-A6C34878D82A}">
                    <a16:rowId xmlns:a16="http://schemas.microsoft.com/office/drawing/2014/main" val="1740508168"/>
                  </a:ext>
                </a:extLst>
              </a:tr>
              <a:tr h="555595">
                <a:tc>
                  <a:txBody>
                    <a:bodyPr/>
                    <a:lstStyle/>
                    <a:p>
                      <a:pPr marL="0" marR="0">
                        <a:lnSpc>
                          <a:spcPct val="115000"/>
                        </a:lnSpc>
                        <a:spcBef>
                          <a:spcPts val="0"/>
                        </a:spcBef>
                        <a:spcAft>
                          <a:spcPts val="0"/>
                        </a:spcAft>
                      </a:pPr>
                      <a:r>
                        <a:rPr lang="en-US" sz="1000" b="1">
                          <a:effectLst/>
                          <a:latin typeface="Arial" panose="020B0604020202020204" pitchFamily="34" charset="0"/>
                          <a:ea typeface="Arial" panose="020B0604020202020204" pitchFamily="34" charset="0"/>
                        </a:rPr>
                        <a:t>Timeline for Achieving Goal:</a:t>
                      </a:r>
                      <a:endParaRPr lang="en-US" sz="105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effectLst/>
                          <a:latin typeface="Arial" panose="020B0604020202020204" pitchFamily="34" charset="0"/>
                          <a:ea typeface="Arial" panose="020B0604020202020204" pitchFamily="34" charset="0"/>
                        </a:rPr>
                        <a:t>Submission of unit plan - quarterly</a:t>
                      </a:r>
                      <a:endParaRPr lang="en-US" sz="1050" u="none" strike="noStrike">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effectLst/>
                          <a:latin typeface="Arial" panose="020B0604020202020204" pitchFamily="34" charset="0"/>
                          <a:ea typeface="Arial" panose="020B0604020202020204" pitchFamily="34" charset="0"/>
                        </a:rPr>
                        <a:t>Submission of formative assessments - quarterly</a:t>
                      </a:r>
                      <a:endParaRPr lang="en-US" sz="1050" u="none" strike="noStrike">
                        <a:effectLst/>
                        <a:latin typeface="Arial" panose="020B0604020202020204" pitchFamily="34" charset="0"/>
                        <a:ea typeface="Arial" panose="020B0604020202020204" pitchFamily="34" charset="0"/>
                      </a:endParaRPr>
                    </a:p>
                  </a:txBody>
                  <a:tcPr marL="45351" marR="45351" marT="45351" marB="453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5903046"/>
                  </a:ext>
                </a:extLst>
              </a:tr>
              <a:tr h="393726">
                <a:tc>
                  <a:txBody>
                    <a:bodyPr/>
                    <a:lstStyle/>
                    <a:p>
                      <a:pPr marL="0" marR="0">
                        <a:lnSpc>
                          <a:spcPct val="115000"/>
                        </a:lnSpc>
                        <a:spcBef>
                          <a:spcPts val="0"/>
                        </a:spcBef>
                        <a:spcAft>
                          <a:spcPts val="0"/>
                        </a:spcAft>
                      </a:pPr>
                      <a:r>
                        <a:rPr lang="en-US" sz="1000" b="1">
                          <a:effectLst/>
                          <a:latin typeface="Arial" panose="020B0604020202020204" pitchFamily="34" charset="0"/>
                          <a:ea typeface="Arial" panose="020B0604020202020204" pitchFamily="34" charset="0"/>
                        </a:rPr>
                        <a:t>Resources Needed:</a:t>
                      </a:r>
                      <a:endParaRPr lang="en-US" sz="105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effectLst/>
                          <a:latin typeface="Arial" panose="020B0604020202020204" pitchFamily="34" charset="0"/>
                          <a:ea typeface="Arial" panose="020B0604020202020204" pitchFamily="34" charset="0"/>
                        </a:rPr>
                        <a:t>Coverage for 9th grade teachers for planning and development - 4 days total</a:t>
                      </a:r>
                      <a:endParaRPr lang="en-US" sz="1050" u="none" strike="noStrike">
                        <a:effectLst/>
                        <a:latin typeface="Arial" panose="020B0604020202020204" pitchFamily="34" charset="0"/>
                        <a:ea typeface="Arial" panose="020B0604020202020204" pitchFamily="34" charset="0"/>
                      </a:endParaRPr>
                    </a:p>
                  </a:txBody>
                  <a:tcPr marL="45351" marR="45351" marT="45351" marB="453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extLst>
                  <a:ext uri="{0D108BD9-81ED-4DB2-BD59-A6C34878D82A}">
                    <a16:rowId xmlns:a16="http://schemas.microsoft.com/office/drawing/2014/main" val="2801848035"/>
                  </a:ext>
                </a:extLst>
              </a:tr>
              <a:tr h="393726">
                <a:tc>
                  <a:txBody>
                    <a:bodyPr/>
                    <a:lstStyle/>
                    <a:p>
                      <a:pPr marL="0" marR="0">
                        <a:lnSpc>
                          <a:spcPct val="115000"/>
                        </a:lnSpc>
                        <a:spcBef>
                          <a:spcPts val="0"/>
                        </a:spcBef>
                        <a:spcAft>
                          <a:spcPts val="0"/>
                        </a:spcAft>
                      </a:pPr>
                      <a:r>
                        <a:rPr lang="en-US" sz="1000" b="1">
                          <a:effectLst/>
                          <a:latin typeface="Arial" panose="020B0604020202020204" pitchFamily="34" charset="0"/>
                          <a:ea typeface="Arial" panose="020B0604020202020204" pitchFamily="34" charset="0"/>
                        </a:rPr>
                        <a:t>Professional Development:</a:t>
                      </a:r>
                      <a:endParaRPr lang="en-US" sz="105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effectLst/>
                          <a:latin typeface="Arial" panose="020B0604020202020204" pitchFamily="34" charset="0"/>
                          <a:ea typeface="Arial" panose="020B0604020202020204" pitchFamily="34" charset="0"/>
                        </a:rPr>
                        <a:t>Consultation and collaboration with district math curriculum team to support </a:t>
                      </a:r>
                      <a:endParaRPr lang="en-US" sz="1050" u="none" strike="noStrike">
                        <a:effectLst/>
                        <a:latin typeface="Arial" panose="020B0604020202020204" pitchFamily="34" charset="0"/>
                        <a:ea typeface="Arial" panose="020B0604020202020204" pitchFamily="34" charset="0"/>
                      </a:endParaRPr>
                    </a:p>
                  </a:txBody>
                  <a:tcPr marL="45351" marR="45351" marT="45351" marB="453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834879"/>
                  </a:ext>
                </a:extLst>
              </a:tr>
              <a:tr h="231858">
                <a:tc>
                  <a:txBody>
                    <a:bodyPr/>
                    <a:lstStyle/>
                    <a:p>
                      <a:pPr marL="0" marR="0">
                        <a:lnSpc>
                          <a:spcPct val="115000"/>
                        </a:lnSpc>
                        <a:spcBef>
                          <a:spcPts val="0"/>
                        </a:spcBef>
                        <a:spcAft>
                          <a:spcPts val="0"/>
                        </a:spcAft>
                      </a:pPr>
                      <a:r>
                        <a:rPr lang="en-US" sz="1000" b="1" dirty="0">
                          <a:effectLst/>
                          <a:latin typeface="Arial" panose="020B0604020202020204" pitchFamily="34" charset="0"/>
                          <a:ea typeface="Arial" panose="020B0604020202020204" pitchFamily="34" charset="0"/>
                        </a:rPr>
                        <a:t>Comments:</a:t>
                      </a:r>
                      <a:endParaRPr lang="en-US" sz="1050" dirty="0">
                        <a:effectLst/>
                        <a:latin typeface="Arial" panose="020B0604020202020204" pitchFamily="34" charset="0"/>
                        <a:ea typeface="Arial" panose="020B0604020202020204" pitchFamily="34" charset="0"/>
                      </a:endParaRPr>
                    </a:p>
                  </a:txBody>
                  <a:tcPr marL="45351" marR="45351" marT="45351" marB="453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extLst>
                  <a:ext uri="{0D108BD9-81ED-4DB2-BD59-A6C34878D82A}">
                    <a16:rowId xmlns:a16="http://schemas.microsoft.com/office/drawing/2014/main" val="1745043251"/>
                  </a:ext>
                </a:extLst>
              </a:tr>
            </a:tbl>
          </a:graphicData>
        </a:graphic>
      </p:graphicFrame>
    </p:spTree>
    <p:custDataLst>
      <p:tags r:id="rId1"/>
    </p:custDataLst>
    <p:extLst>
      <p:ext uri="{BB962C8B-B14F-4D97-AF65-F5344CB8AC3E}">
        <p14:creationId xmlns:p14="http://schemas.microsoft.com/office/powerpoint/2010/main" val="1412161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0685"/>
            <a:ext cx="7886700" cy="1142582"/>
          </a:xfrm>
        </p:spPr>
        <p:txBody>
          <a:bodyPr>
            <a:normAutofit fontScale="90000"/>
          </a:bodyPr>
          <a:lstStyle/>
          <a:p>
            <a:r>
              <a:rPr lang="en-US" sz="4000" dirty="0"/>
              <a:t>Sample Annual Goal—Revised </a:t>
            </a:r>
            <a:br>
              <a:rPr lang="en-US" dirty="0"/>
            </a:br>
            <a:r>
              <a:rPr lang="en-US" dirty="0"/>
              <a:t>Principal “Practice” Goal	</a:t>
            </a:r>
          </a:p>
        </p:txBody>
      </p:sp>
      <p:sp>
        <p:nvSpPr>
          <p:cNvPr id="3" name="Slide Number Placeholder 2"/>
          <p:cNvSpPr>
            <a:spLocks noGrp="1"/>
          </p:cNvSpPr>
          <p:nvPr>
            <p:ph type="sldNum" sz="quarter" idx="12"/>
          </p:nvPr>
        </p:nvSpPr>
        <p:spPr/>
        <p:txBody>
          <a:bodyPr/>
          <a:lstStyle/>
          <a:p>
            <a:fld id="{0513249A-F696-2744-910E-8913A9D32EC7}" type="slidenum">
              <a:rPr lang="en-US" smtClean="0">
                <a:solidFill>
                  <a:prstClr val="white"/>
                </a:solidFill>
              </a:rPr>
              <a:pPr/>
              <a:t>51</a:t>
            </a:fld>
            <a:endParaRPr lang="en-US" dirty="0">
              <a:solidFill>
                <a:prstClr val="white"/>
              </a:solidFill>
            </a:endParaRPr>
          </a:p>
        </p:txBody>
      </p:sp>
      <p:graphicFrame>
        <p:nvGraphicFramePr>
          <p:cNvPr id="6" name="Table 5">
            <a:extLst>
              <a:ext uri="{FF2B5EF4-FFF2-40B4-BE49-F238E27FC236}">
                <a16:creationId xmlns:a16="http://schemas.microsoft.com/office/drawing/2014/main" id="{210500D4-158B-4C8A-8F56-514DC6806B43}"/>
              </a:ext>
            </a:extLst>
          </p:cNvPr>
          <p:cNvGraphicFramePr>
            <a:graphicFrameLocks noGrp="1"/>
          </p:cNvGraphicFramePr>
          <p:nvPr>
            <p:extLst>
              <p:ext uri="{D42A27DB-BD31-4B8C-83A1-F6EECF244321}">
                <p14:modId xmlns:p14="http://schemas.microsoft.com/office/powerpoint/2010/main" val="3533605172"/>
              </p:ext>
            </p:extLst>
          </p:nvPr>
        </p:nvGraphicFramePr>
        <p:xfrm>
          <a:off x="628650" y="1373266"/>
          <a:ext cx="7886700" cy="4860115"/>
        </p:xfrm>
        <a:graphic>
          <a:graphicData uri="http://schemas.openxmlformats.org/drawingml/2006/table">
            <a:tbl>
              <a:tblPr/>
              <a:tblGrid>
                <a:gridCol w="7886700">
                  <a:extLst>
                    <a:ext uri="{9D8B030D-6E8A-4147-A177-3AD203B41FA5}">
                      <a16:colId xmlns:a16="http://schemas.microsoft.com/office/drawing/2014/main" val="3494340532"/>
                    </a:ext>
                  </a:extLst>
                </a:gridCol>
              </a:tblGrid>
              <a:tr h="193909">
                <a:tc>
                  <a:txBody>
                    <a:bodyPr/>
                    <a:lstStyle/>
                    <a:p>
                      <a:pPr marL="0" marR="0" algn="ctr">
                        <a:lnSpc>
                          <a:spcPct val="115000"/>
                        </a:lnSpc>
                        <a:spcBef>
                          <a:spcPts val="0"/>
                        </a:spcBef>
                        <a:spcAft>
                          <a:spcPts val="0"/>
                        </a:spcAft>
                      </a:pPr>
                      <a:r>
                        <a:rPr lang="en-US" sz="1200" b="1">
                          <a:solidFill>
                            <a:srgbClr val="FFFFFF"/>
                          </a:solidFill>
                          <a:effectLst/>
                          <a:latin typeface="Arial" panose="020B0604020202020204" pitchFamily="34" charset="0"/>
                          <a:ea typeface="Arial" panose="020B0604020202020204" pitchFamily="34" charset="0"/>
                        </a:rPr>
                        <a:t>Professional Practice Goal</a:t>
                      </a:r>
                      <a:endParaRPr lang="en-US" sz="1200">
                        <a:effectLst/>
                        <a:latin typeface="Arial" panose="020B0604020202020204" pitchFamily="34" charset="0"/>
                        <a:ea typeface="Arial" panose="020B0604020202020204" pitchFamily="34" charset="0"/>
                      </a:endParaRPr>
                    </a:p>
                  </a:txBody>
                  <a:tcPr marL="42413" marR="42413" marT="42413" marB="424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C4587"/>
                    </a:solidFill>
                  </a:tcPr>
                </a:tc>
                <a:extLst>
                  <a:ext uri="{0D108BD9-81ED-4DB2-BD59-A6C34878D82A}">
                    <a16:rowId xmlns:a16="http://schemas.microsoft.com/office/drawing/2014/main" val="2986640341"/>
                  </a:ext>
                </a:extLst>
              </a:tr>
              <a:tr h="512973">
                <a:tc>
                  <a:txBody>
                    <a:bodyPr/>
                    <a:lstStyle/>
                    <a:p>
                      <a:pPr marL="0" marR="0">
                        <a:lnSpc>
                          <a:spcPct val="115000"/>
                        </a:lnSpc>
                        <a:spcBef>
                          <a:spcPts val="0"/>
                        </a:spcBef>
                        <a:spcAft>
                          <a:spcPts val="0"/>
                        </a:spcAft>
                      </a:pPr>
                      <a:r>
                        <a:rPr lang="en-US" sz="1200" b="1" dirty="0">
                          <a:effectLst/>
                          <a:latin typeface="Arial" panose="020B0604020202020204" pitchFamily="34" charset="0"/>
                          <a:ea typeface="Arial" panose="020B0604020202020204" pitchFamily="34" charset="0"/>
                        </a:rPr>
                        <a:t>Professional Practice Goal:</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400" b="1" i="1" dirty="0">
                          <a:effectLst/>
                          <a:highlight>
                            <a:srgbClr val="FFFF00"/>
                          </a:highlight>
                          <a:latin typeface="Calibri" panose="020F0502020204030204" pitchFamily="34" charset="0"/>
                          <a:ea typeface="Calibri" panose="020F0502020204030204" pitchFamily="34" charset="0"/>
                        </a:rPr>
                        <a:t>I will strengthen my capacity to support and evaluate the effectiveness of implementation of the new math curriculum to ensure all students have access and teachers have time to teach the curriculum. </a:t>
                      </a:r>
                      <a:endParaRPr lang="en-US" sz="1200" dirty="0">
                        <a:effectLst/>
                        <a:highlight>
                          <a:srgbClr val="FFFF00"/>
                        </a:highlight>
                        <a:latin typeface="Arial" panose="020B0604020202020204" pitchFamily="34" charset="0"/>
                        <a:ea typeface="Arial" panose="020B0604020202020204" pitchFamily="34" charset="0"/>
                      </a:endParaRPr>
                    </a:p>
                  </a:txBody>
                  <a:tcPr marL="42413" marR="42413" marT="42413" marB="424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6698399"/>
                  </a:ext>
                </a:extLst>
              </a:tr>
              <a:tr h="1054505">
                <a:tc>
                  <a:txBody>
                    <a:bodyPr/>
                    <a:lstStyle/>
                    <a:p>
                      <a:pPr marL="0" marR="0">
                        <a:lnSpc>
                          <a:spcPct val="115000"/>
                        </a:lnSpc>
                        <a:spcBef>
                          <a:spcPts val="0"/>
                        </a:spcBef>
                        <a:spcAft>
                          <a:spcPts val="0"/>
                        </a:spcAft>
                      </a:pPr>
                      <a:r>
                        <a:rPr lang="en-US" sz="1200" b="1" dirty="0">
                          <a:effectLst/>
                          <a:latin typeface="Arial" panose="020B0604020202020204" pitchFamily="34" charset="0"/>
                          <a:ea typeface="Arial" panose="020B0604020202020204" pitchFamily="34" charset="0"/>
                        </a:rPr>
                        <a:t>Texas Principal Standards and Indicators to be Addressed:</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050" b="1" dirty="0">
                          <a:effectLst/>
                          <a:latin typeface="Arial" panose="020B0604020202020204" pitchFamily="34" charset="0"/>
                          <a:ea typeface="Arial" panose="020B0604020202020204" pitchFamily="34" charset="0"/>
                        </a:rPr>
                        <a:t>Standard 1 Instructional Leadership. The principal is responsible for ensuring every student receives high-quality instruction: </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dirty="0">
                          <a:effectLst/>
                          <a:latin typeface="Arial" panose="020B0604020202020204" pitchFamily="34" charset="0"/>
                          <a:ea typeface="Arial" panose="020B0604020202020204" pitchFamily="34" charset="0"/>
                        </a:rPr>
                        <a:t>Effective school leaders:</a:t>
                      </a:r>
                      <a:endParaRPr lang="en-US" sz="12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dirty="0">
                          <a:effectLst/>
                          <a:latin typeface="Arial" panose="020B0604020202020204" pitchFamily="34" charset="0"/>
                          <a:ea typeface="Arial" panose="020B0604020202020204" pitchFamily="34" charset="0"/>
                        </a:rPr>
                        <a:t>(I) prioritize instruction and student achievement by developing and sharing a clear definition of high-quality instruction based on best practices from research; (II) implement a rigorous curriculum aligned with state standards; (III) analyze the curriculum to ensure that teachers align content across grades and that curricular scopes and sequences meet the particular needs of their diverse student populations; (IV) model instructional strategies and set expectations for the content, rigor, and structure of lessons and unit plans;(V) routinely monitor and improve instruction by visiting classrooms, giving formative feedback to teachers, and attending grade or team meetings.</a:t>
                      </a:r>
                      <a:endParaRPr lang="en-US" sz="1200" dirty="0">
                        <a:effectLst/>
                        <a:latin typeface="Arial" panose="020B0604020202020204" pitchFamily="34" charset="0"/>
                        <a:ea typeface="Arial" panose="020B0604020202020204" pitchFamily="34" charset="0"/>
                      </a:endParaRPr>
                    </a:p>
                  </a:txBody>
                  <a:tcPr marL="42413" marR="42413" marT="42413" marB="424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extLst>
                  <a:ext uri="{0D108BD9-81ED-4DB2-BD59-A6C34878D82A}">
                    <a16:rowId xmlns:a16="http://schemas.microsoft.com/office/drawing/2014/main" val="835176696"/>
                  </a:ext>
                </a:extLst>
              </a:tr>
              <a:tr h="609767">
                <a:tc>
                  <a:txBody>
                    <a:bodyPr/>
                    <a:lstStyle/>
                    <a:p>
                      <a:pPr marL="0" marR="0">
                        <a:lnSpc>
                          <a:spcPct val="115000"/>
                        </a:lnSpc>
                        <a:spcBef>
                          <a:spcPts val="0"/>
                        </a:spcBef>
                        <a:spcAft>
                          <a:spcPts val="0"/>
                        </a:spcAft>
                      </a:pPr>
                      <a:r>
                        <a:rPr lang="en-US" sz="1200" b="1" dirty="0">
                          <a:effectLst/>
                          <a:latin typeface="Arial" panose="020B0604020202020204" pitchFamily="34" charset="0"/>
                          <a:ea typeface="Arial" panose="020B0604020202020204" pitchFamily="34" charset="0"/>
                        </a:rPr>
                        <a:t>Strategies and Actions:</a:t>
                      </a:r>
                      <a:endParaRPr lang="en-US" sz="12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highlight>
                            <a:srgbClr val="FFFF00"/>
                          </a:highlight>
                          <a:latin typeface="Arial" panose="020B0604020202020204" pitchFamily="34" charset="0"/>
                          <a:ea typeface="Arial" panose="020B0604020202020204" pitchFamily="34" charset="0"/>
                        </a:rPr>
                        <a:t>Consult with district curriculum team regarding new curriculum</a:t>
                      </a: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highlight>
                            <a:srgbClr val="FFFF00"/>
                          </a:highlight>
                          <a:latin typeface="Arial" panose="020B0604020202020204" pitchFamily="34" charset="0"/>
                          <a:ea typeface="Arial" panose="020B0604020202020204" pitchFamily="34" charset="0"/>
                        </a:rPr>
                        <a:t>Bi-Monthly PLC meetings with grade level math teachers</a:t>
                      </a: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highlight>
                            <a:srgbClr val="FFFF00"/>
                          </a:highlight>
                          <a:latin typeface="Arial" panose="020B0604020202020204" pitchFamily="34" charset="0"/>
                          <a:ea typeface="Arial" panose="020B0604020202020204" pitchFamily="34" charset="0"/>
                        </a:rPr>
                        <a:t>Quarterly benchmarking with other district high schools</a:t>
                      </a:r>
                    </a:p>
                  </a:txBody>
                  <a:tcPr marL="42413" marR="42413" marT="42413" marB="424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2796629"/>
                  </a:ext>
                </a:extLst>
              </a:tr>
              <a:tr h="609767">
                <a:tc>
                  <a:txBody>
                    <a:bodyPr/>
                    <a:lstStyle/>
                    <a:p>
                      <a:pPr marL="0" marR="0">
                        <a:lnSpc>
                          <a:spcPct val="115000"/>
                        </a:lnSpc>
                        <a:spcBef>
                          <a:spcPts val="0"/>
                        </a:spcBef>
                        <a:spcAft>
                          <a:spcPts val="0"/>
                        </a:spcAft>
                      </a:pPr>
                      <a:r>
                        <a:rPr lang="en-US" sz="1200" b="1" dirty="0">
                          <a:effectLst/>
                          <a:latin typeface="Arial" panose="020B0604020202020204" pitchFamily="34" charset="0"/>
                          <a:ea typeface="Arial" panose="020B0604020202020204" pitchFamily="34" charset="0"/>
                        </a:rPr>
                        <a:t>Expected Measurable Outcomes:</a:t>
                      </a:r>
                      <a:endParaRPr lang="en-US" sz="12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Improved unit design</a:t>
                      </a: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Use of common instructional planning template</a:t>
                      </a:r>
                    </a:p>
                    <a:p>
                      <a:pPr marL="342900" marR="0" lvl="0" indent="-342900">
                        <a:lnSpc>
                          <a:spcPct val="115000"/>
                        </a:lnSpc>
                        <a:spcBef>
                          <a:spcPts val="0"/>
                        </a:spcBef>
                        <a:spcAft>
                          <a:spcPts val="0"/>
                        </a:spcAft>
                        <a:buFont typeface="Arial" panose="020B0604020202020204" pitchFamily="34" charset="0"/>
                        <a:buChar char="●"/>
                      </a:pPr>
                      <a:r>
                        <a:rPr lang="en-US" sz="1200" u="none" strike="noStrike" dirty="0">
                          <a:effectLst/>
                          <a:latin typeface="Arial" panose="020B0604020202020204" pitchFamily="34" charset="0"/>
                          <a:ea typeface="Arial" panose="020B0604020202020204" pitchFamily="34" charset="0"/>
                        </a:rPr>
                        <a:t>Development of formative assessments</a:t>
                      </a:r>
                    </a:p>
                  </a:txBody>
                  <a:tcPr marL="42413" marR="42413" marT="42413" marB="4241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DAF8"/>
                    </a:solidFill>
                  </a:tcPr>
                </a:tc>
                <a:extLst>
                  <a:ext uri="{0D108BD9-81ED-4DB2-BD59-A6C34878D82A}">
                    <a16:rowId xmlns:a16="http://schemas.microsoft.com/office/drawing/2014/main" val="2370970610"/>
                  </a:ext>
                </a:extLst>
              </a:tr>
            </a:tbl>
          </a:graphicData>
        </a:graphic>
      </p:graphicFrame>
    </p:spTree>
    <p:custDataLst>
      <p:tags r:id="rId1"/>
    </p:custDataLst>
    <p:extLst>
      <p:ext uri="{BB962C8B-B14F-4D97-AF65-F5344CB8AC3E}">
        <p14:creationId xmlns:p14="http://schemas.microsoft.com/office/powerpoint/2010/main" val="3458255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Growth Goal</a:t>
            </a:r>
          </a:p>
        </p:txBody>
      </p:sp>
      <p:sp>
        <p:nvSpPr>
          <p:cNvPr id="3" name="Content Placeholder 2"/>
          <p:cNvSpPr>
            <a:spLocks noGrp="1"/>
          </p:cNvSpPr>
          <p:nvPr>
            <p:ph idx="1"/>
          </p:nvPr>
        </p:nvSpPr>
        <p:spPr/>
        <p:txBody>
          <a:bodyPr/>
          <a:lstStyle/>
          <a:p>
            <a:endParaRPr lang="en-US" dirty="0"/>
          </a:p>
          <a:p>
            <a:pPr>
              <a:spcBef>
                <a:spcPts val="0"/>
              </a:spcBef>
              <a:spcAft>
                <a:spcPts val="1200"/>
              </a:spcAft>
            </a:pPr>
            <a:r>
              <a:rPr lang="en-US" dirty="0"/>
              <a:t>Student Growth is addressed in the form of a goal—just like Principal “Practice”.</a:t>
            </a:r>
          </a:p>
          <a:p>
            <a:pPr>
              <a:spcBef>
                <a:spcPts val="0"/>
              </a:spcBef>
              <a:spcAft>
                <a:spcPts val="1200"/>
              </a:spcAft>
            </a:pPr>
            <a:r>
              <a:rPr lang="en-US" dirty="0"/>
              <a:t>This goal should be related to the improvement of student performance over time.</a:t>
            </a:r>
          </a:p>
          <a:p>
            <a:pPr>
              <a:spcBef>
                <a:spcPts val="0"/>
              </a:spcBef>
              <a:spcAft>
                <a:spcPts val="1200"/>
              </a:spcAft>
            </a:pPr>
            <a:r>
              <a:rPr lang="en-US" dirty="0"/>
              <a:t>A growth goal may address that student progress can take more than one year.</a:t>
            </a:r>
          </a:p>
          <a:p>
            <a:endParaRPr lang="en-US" dirty="0"/>
          </a:p>
        </p:txBody>
      </p:sp>
      <p:sp>
        <p:nvSpPr>
          <p:cNvPr id="4" name="Slide Number Placeholder 3"/>
          <p:cNvSpPr>
            <a:spLocks noGrp="1"/>
          </p:cNvSpPr>
          <p:nvPr>
            <p:ph type="sldNum" sz="quarter" idx="12"/>
          </p:nvPr>
        </p:nvSpPr>
        <p:spPr/>
        <p:txBody>
          <a:bodyPr/>
          <a:lstStyle/>
          <a:p>
            <a:fld id="{0513249A-F696-2744-910E-8913A9D32EC7}" type="slidenum">
              <a:rPr lang="en-US" smtClean="0">
                <a:solidFill>
                  <a:prstClr val="white"/>
                </a:solidFill>
              </a:rPr>
              <a:pPr/>
              <a:t>52</a:t>
            </a:fld>
            <a:endParaRPr lang="en-US" dirty="0">
              <a:solidFill>
                <a:prstClr val="white"/>
              </a:solidFill>
            </a:endParaRPr>
          </a:p>
        </p:txBody>
      </p:sp>
    </p:spTree>
    <p:custDataLst>
      <p:tags r:id="rId1"/>
    </p:custDataLst>
    <p:extLst>
      <p:ext uri="{BB962C8B-B14F-4D97-AF65-F5344CB8AC3E}">
        <p14:creationId xmlns:p14="http://schemas.microsoft.com/office/powerpoint/2010/main" val="141984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Yourself</a:t>
            </a:r>
            <a:r>
              <a:rPr lang="is-IS"/>
              <a:t>…</a:t>
            </a:r>
            <a:endParaRPr lang="en-US" dirty="0"/>
          </a:p>
        </p:txBody>
      </p:sp>
      <p:sp>
        <p:nvSpPr>
          <p:cNvPr id="3" name="Content Placeholder 2"/>
          <p:cNvSpPr>
            <a:spLocks noGrp="1"/>
          </p:cNvSpPr>
          <p:nvPr>
            <p:ph idx="1"/>
          </p:nvPr>
        </p:nvSpPr>
        <p:spPr>
          <a:xfrm>
            <a:off x="628650" y="1690689"/>
            <a:ext cx="7886700" cy="4351338"/>
          </a:xfrm>
        </p:spPr>
        <p:txBody>
          <a:bodyPr>
            <a:normAutofit fontScale="92500" lnSpcReduction="20000"/>
          </a:bodyPr>
          <a:lstStyle/>
          <a:p>
            <a:endParaRPr lang="en-US" dirty="0"/>
          </a:p>
          <a:p>
            <a:r>
              <a:rPr lang="en-US" dirty="0"/>
              <a:t>If my school were to continue to make gains similar to those we’ve made in recent years, will we be making good progress?</a:t>
            </a:r>
          </a:p>
          <a:p>
            <a:endParaRPr lang="en-US" dirty="0"/>
          </a:p>
          <a:p>
            <a:r>
              <a:rPr lang="en-US" dirty="0"/>
              <a:t>If not, are there other factors that are impeding our progress such as attendance, or lack of curriculum or discipline concerns?  </a:t>
            </a:r>
          </a:p>
          <a:p>
            <a:endParaRPr lang="en-US" dirty="0"/>
          </a:p>
          <a:p>
            <a:r>
              <a:rPr lang="en-US" dirty="0"/>
              <a:t>Which high-yield student goal should you consider to change the trajectory of the campus and results for students? </a:t>
            </a:r>
          </a:p>
        </p:txBody>
      </p:sp>
      <p:sp>
        <p:nvSpPr>
          <p:cNvPr id="4" name="Slide Number Placeholder 3"/>
          <p:cNvSpPr>
            <a:spLocks noGrp="1"/>
          </p:cNvSpPr>
          <p:nvPr>
            <p:ph type="sldNum" sz="quarter" idx="12"/>
          </p:nvPr>
        </p:nvSpPr>
        <p:spPr/>
        <p:txBody>
          <a:bodyPr/>
          <a:lstStyle/>
          <a:p>
            <a:fld id="{0513249A-F696-2744-910E-8913A9D32EC7}" type="slidenum">
              <a:rPr lang="en-US" smtClean="0"/>
              <a:t>53</a:t>
            </a:fld>
            <a:endParaRPr lang="en-US" dirty="0"/>
          </a:p>
        </p:txBody>
      </p:sp>
    </p:spTree>
    <p:custDataLst>
      <p:tags r:id="rId1"/>
    </p:custDataLst>
    <p:extLst>
      <p:ext uri="{BB962C8B-B14F-4D97-AF65-F5344CB8AC3E}">
        <p14:creationId xmlns:p14="http://schemas.microsoft.com/office/powerpoint/2010/main" val="19650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p:cTn id="21"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Partner Discussion</a:t>
            </a:r>
          </a:p>
        </p:txBody>
      </p:sp>
      <p:sp>
        <p:nvSpPr>
          <p:cNvPr id="7" name="Content Placeholder 6"/>
          <p:cNvSpPr>
            <a:spLocks noGrp="1"/>
          </p:cNvSpPr>
          <p:nvPr>
            <p:ph idx="1"/>
          </p:nvPr>
        </p:nvSpPr>
        <p:spPr/>
        <p:txBody>
          <a:bodyPr>
            <a:normAutofit fontScale="92500" lnSpcReduction="20000"/>
          </a:bodyPr>
          <a:lstStyle/>
          <a:p>
            <a:r>
              <a:rPr lang="en-US" dirty="0"/>
              <a:t>Turn and talk with a neighbor about a possible student growth area for long-term focus.  </a:t>
            </a:r>
          </a:p>
          <a:p>
            <a:endParaRPr lang="en-US" dirty="0"/>
          </a:p>
          <a:p>
            <a:r>
              <a:rPr lang="en-US" dirty="0"/>
              <a:t>The duration of the goal will depend on what is to be accomplished.  </a:t>
            </a:r>
          </a:p>
          <a:p>
            <a:endParaRPr lang="en-US" dirty="0"/>
          </a:p>
          <a:p>
            <a:r>
              <a:rPr lang="en-US" dirty="0"/>
              <a:t>The goal will include short term, mid-way, and long term metrics—or measurement over time.</a:t>
            </a:r>
          </a:p>
          <a:p>
            <a:pPr marL="0" indent="0">
              <a:buNone/>
            </a:pPr>
            <a:endParaRPr lang="en-US" dirty="0"/>
          </a:p>
          <a:p>
            <a:pPr marL="0" indent="0">
              <a:buNone/>
            </a:pPr>
            <a:r>
              <a:rPr lang="en-US" b="1" dirty="0">
                <a:solidFill>
                  <a:srgbClr val="C00000"/>
                </a:solidFill>
              </a:rPr>
              <a:t>What ideas come to mind about possible student growth goals?  Just come up with one or two possibilities to share.  </a:t>
            </a:r>
          </a:p>
          <a:p>
            <a:endParaRPr lang="en-US" dirty="0"/>
          </a:p>
          <a:p>
            <a:endParaRPr lang="en-US" dirty="0"/>
          </a:p>
        </p:txBody>
      </p:sp>
      <p:sp>
        <p:nvSpPr>
          <p:cNvPr id="5" name="Slide Number Placeholder 4"/>
          <p:cNvSpPr>
            <a:spLocks noGrp="1"/>
          </p:cNvSpPr>
          <p:nvPr>
            <p:ph type="sldNum" sz="quarter" idx="12"/>
          </p:nvPr>
        </p:nvSpPr>
        <p:spPr/>
        <p:txBody>
          <a:bodyPr/>
          <a:lstStyle/>
          <a:p>
            <a:fld id="{0513249A-F696-2744-910E-8913A9D32EC7}" type="slidenum">
              <a:rPr lang="en-US" smtClean="0"/>
              <a:t>54</a:t>
            </a:fld>
            <a:endParaRPr lang="en-US" dirty="0"/>
          </a:p>
        </p:txBody>
      </p:sp>
    </p:spTree>
    <p:custDataLst>
      <p:tags r:id="rId1"/>
    </p:custDataLst>
    <p:extLst>
      <p:ext uri="{BB962C8B-B14F-4D97-AF65-F5344CB8AC3E}">
        <p14:creationId xmlns:p14="http://schemas.microsoft.com/office/powerpoint/2010/main" val="106244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dissolve">
                                      <p:cBhvr>
                                        <p:cTn id="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Goal Setting and Professional Development Plan (GSPD)</a:t>
            </a:r>
          </a:p>
        </p:txBody>
      </p:sp>
      <p:sp>
        <p:nvSpPr>
          <p:cNvPr id="3" name="Content Placeholder 2"/>
          <p:cNvSpPr>
            <a:spLocks noGrp="1"/>
          </p:cNvSpPr>
          <p:nvPr>
            <p:ph idx="1"/>
          </p:nvPr>
        </p:nvSpPr>
        <p:spPr/>
        <p:txBody>
          <a:bodyPr/>
          <a:lstStyle/>
          <a:p>
            <a:pPr marL="0" indent="0">
              <a:buNone/>
            </a:pPr>
            <a:r>
              <a:rPr lang="en-US" b="1" dirty="0"/>
              <a:t>The T-PESS GSPD plan is reviewed and revisited over the course of the year:</a:t>
            </a:r>
            <a:endParaRPr lang="en-US" dirty="0"/>
          </a:p>
          <a:p>
            <a:pPr marL="514350" indent="-514350">
              <a:buFont typeface="+mj-lt"/>
              <a:buAutoNum type="arabicPeriod"/>
            </a:pPr>
            <a:r>
              <a:rPr lang="en-US" dirty="0"/>
              <a:t>Beginning-of-the Year Goal Setting      (Practice Goal &amp; Student Growth Goal)</a:t>
            </a:r>
          </a:p>
          <a:p>
            <a:pPr marL="514350" indent="-514350">
              <a:buFont typeface="+mj-lt"/>
              <a:buAutoNum type="arabicPeriod"/>
            </a:pPr>
            <a:r>
              <a:rPr lang="en-US" dirty="0"/>
              <a:t>Mid-Year Progress Review toward Goal Attainment</a:t>
            </a:r>
          </a:p>
          <a:p>
            <a:pPr marL="514350" indent="-514350">
              <a:buFont typeface="+mj-lt"/>
              <a:buAutoNum type="arabicPeriod"/>
            </a:pPr>
            <a:r>
              <a:rPr lang="en-US" dirty="0"/>
              <a:t>End-of-Year Goal Attainment</a:t>
            </a:r>
          </a:p>
          <a:p>
            <a:pPr marL="514350" indent="-514350">
              <a:buFont typeface="+mj-lt"/>
              <a:buAutoNum type="arabicPeriod"/>
            </a:pPr>
            <a:r>
              <a:rPr lang="en-US" dirty="0"/>
              <a:t>Other times as helpful for professional reflection and feedback</a:t>
            </a:r>
          </a:p>
        </p:txBody>
      </p:sp>
      <p:sp>
        <p:nvSpPr>
          <p:cNvPr id="4" name="Slide Number Placeholder 3"/>
          <p:cNvSpPr>
            <a:spLocks noGrp="1"/>
          </p:cNvSpPr>
          <p:nvPr>
            <p:ph type="sldNum" sz="quarter" idx="12"/>
          </p:nvPr>
        </p:nvSpPr>
        <p:spPr/>
        <p:txBody>
          <a:bodyPr/>
          <a:lstStyle/>
          <a:p>
            <a:fld id="{0513249A-F696-2744-910E-8913A9D32EC7}" type="slidenum">
              <a:rPr lang="en-US" smtClean="0">
                <a:solidFill>
                  <a:prstClr val="white"/>
                </a:solidFill>
              </a:rPr>
              <a:pPr/>
              <a:t>55</a:t>
            </a:fld>
            <a:endParaRPr lang="en-US" dirty="0">
              <a:solidFill>
                <a:prstClr val="white"/>
              </a:solidFill>
            </a:endParaRPr>
          </a:p>
        </p:txBody>
      </p:sp>
    </p:spTree>
    <p:custDataLst>
      <p:tags r:id="rId1"/>
    </p:custDataLst>
    <p:extLst>
      <p:ext uri="{BB962C8B-B14F-4D97-AF65-F5344CB8AC3E}">
        <p14:creationId xmlns:p14="http://schemas.microsoft.com/office/powerpoint/2010/main" val="10226972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Beginning-of-Year</a:t>
            </a:r>
            <a:br>
              <a:rPr lang="en-US" dirty="0"/>
            </a:br>
            <a:r>
              <a:rPr lang="en-US" dirty="0"/>
              <a:t>Conference</a:t>
            </a:r>
          </a:p>
        </p:txBody>
      </p:sp>
      <p:sp>
        <p:nvSpPr>
          <p:cNvPr id="3" name="Content Placeholder 2"/>
          <p:cNvSpPr>
            <a:spLocks noGrp="1"/>
          </p:cNvSpPr>
          <p:nvPr>
            <p:ph sz="half" idx="1"/>
          </p:nvPr>
        </p:nvSpPr>
        <p:spPr>
          <a:xfrm>
            <a:off x="457200" y="1825625"/>
            <a:ext cx="4171950" cy="4915417"/>
          </a:xfrm>
        </p:spPr>
        <p:txBody>
          <a:bodyPr>
            <a:normAutofit fontScale="77500" lnSpcReduction="20000"/>
          </a:bodyPr>
          <a:lstStyle/>
          <a:p>
            <a:r>
              <a:rPr lang="en-US" dirty="0"/>
              <a:t>During this conference, the appraiser and principal discuss the self-assessment results, school and district priorities and plans, and any data or artifacts that proved useful in determining the growth goals. </a:t>
            </a:r>
          </a:p>
          <a:p>
            <a:r>
              <a:rPr lang="en-US" dirty="0"/>
              <a:t>Once the goals have been established, it is important to discuss and agree on the data, evidence, and documentation that will be collected throughout the year in support of the goals, how periodic reviews and support will be conducted, and the criteria for success.</a:t>
            </a:r>
          </a:p>
        </p:txBody>
      </p:sp>
      <p:sp>
        <p:nvSpPr>
          <p:cNvPr id="7" name="Content Placeholder 6"/>
          <p:cNvSpPr>
            <a:spLocks noGrp="1"/>
          </p:cNvSpPr>
          <p:nvPr>
            <p:ph sz="half" idx="2"/>
          </p:nvPr>
        </p:nvSpPr>
        <p:spPr/>
        <p:txBody>
          <a:bodyPr>
            <a:normAutofit fontScale="77500" lnSpcReduction="20000"/>
          </a:bodyPr>
          <a:lstStyle/>
          <a:p>
            <a:pPr marL="0" indent="0">
              <a:buNone/>
            </a:pPr>
            <a:r>
              <a:rPr lang="en-US" dirty="0"/>
              <a:t>       </a:t>
            </a:r>
          </a:p>
        </p:txBody>
      </p:sp>
      <p:sp>
        <p:nvSpPr>
          <p:cNvPr id="4" name="Slide Number Placeholder 3"/>
          <p:cNvSpPr>
            <a:spLocks noGrp="1"/>
          </p:cNvSpPr>
          <p:nvPr>
            <p:ph type="sldNum" sz="quarter" idx="12"/>
          </p:nvPr>
        </p:nvSpPr>
        <p:spPr/>
        <p:txBody>
          <a:bodyPr/>
          <a:lstStyle/>
          <a:p>
            <a:fld id="{0513249A-F696-2744-910E-8913A9D32EC7}" type="slidenum">
              <a:rPr lang="en-US" smtClean="0">
                <a:solidFill>
                  <a:prstClr val="white"/>
                </a:solidFill>
              </a:rPr>
              <a:pPr/>
              <a:t>56</a:t>
            </a:fld>
            <a:endParaRPr lang="en-US" dirty="0">
              <a:solidFill>
                <a:prstClr val="white"/>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850" y="2275368"/>
            <a:ext cx="4094873" cy="348887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78374" t="42427" b="29635"/>
          <a:stretch/>
        </p:blipFill>
        <p:spPr>
          <a:xfrm>
            <a:off x="7657209" y="3539067"/>
            <a:ext cx="1176866" cy="1295400"/>
          </a:xfrm>
          <a:prstGeom prst="rect">
            <a:avLst/>
          </a:prstGeom>
        </p:spPr>
      </p:pic>
    </p:spTree>
    <p:custDataLst>
      <p:tags r:id="rId1"/>
    </p:custDataLst>
    <p:extLst>
      <p:ext uri="{BB962C8B-B14F-4D97-AF65-F5344CB8AC3E}">
        <p14:creationId xmlns:p14="http://schemas.microsoft.com/office/powerpoint/2010/main" val="21931541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Step 4:  Site Visits</a:t>
            </a:r>
            <a:br>
              <a:rPr lang="en-US" dirty="0"/>
            </a:br>
            <a:r>
              <a:rPr lang="en-US" sz="4000" dirty="0"/>
              <a:t>Informal Assessment (On-going)</a:t>
            </a:r>
            <a:br>
              <a:rPr lang="en-US" dirty="0"/>
            </a:br>
            <a:r>
              <a:rPr lang="en-US" dirty="0"/>
              <a:t>		 </a:t>
            </a:r>
          </a:p>
        </p:txBody>
      </p:sp>
      <p:sp>
        <p:nvSpPr>
          <p:cNvPr id="3" name="Content Placeholder 2"/>
          <p:cNvSpPr>
            <a:spLocks noGrp="1"/>
          </p:cNvSpPr>
          <p:nvPr>
            <p:ph sz="half" idx="2"/>
          </p:nvPr>
        </p:nvSpPr>
        <p:spPr/>
        <p:txBody>
          <a:bodyPr>
            <a:normAutofit fontScale="92500" lnSpcReduction="10000"/>
          </a:bodyPr>
          <a:lstStyle/>
          <a:p>
            <a:pPr marL="0" indent="0">
              <a:buNone/>
            </a:pPr>
            <a:r>
              <a:rPr lang="en-US" dirty="0"/>
              <a:t>             </a:t>
            </a:r>
          </a:p>
        </p:txBody>
      </p:sp>
      <p:sp>
        <p:nvSpPr>
          <p:cNvPr id="4" name="Slide Number Placeholder 3"/>
          <p:cNvSpPr>
            <a:spLocks noGrp="1"/>
          </p:cNvSpPr>
          <p:nvPr>
            <p:ph type="sldNum" sz="quarter" idx="12"/>
          </p:nvPr>
        </p:nvSpPr>
        <p:spPr/>
        <p:txBody>
          <a:bodyPr/>
          <a:lstStyle/>
          <a:p>
            <a:fld id="{0513249A-F696-2744-910E-8913A9D32EC7}" type="slidenum">
              <a:rPr lang="en-US" smtClean="0"/>
              <a:t>57</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851" y="2066280"/>
            <a:ext cx="4200797" cy="376272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8973" y="4431961"/>
            <a:ext cx="1123950" cy="1114425"/>
          </a:xfrm>
          <a:prstGeom prst="rect">
            <a:avLst/>
          </a:prstGeom>
        </p:spPr>
      </p:pic>
      <p:sp>
        <p:nvSpPr>
          <p:cNvPr id="9" name="Content Placeholder 2">
            <a:extLst>
              <a:ext uri="{FF2B5EF4-FFF2-40B4-BE49-F238E27FC236}">
                <a16:creationId xmlns:a16="http://schemas.microsoft.com/office/drawing/2014/main" id="{8339AD4E-7CD8-4A5E-80AB-18CA4886637B}"/>
              </a:ext>
            </a:extLst>
          </p:cNvPr>
          <p:cNvSpPr>
            <a:spLocks noGrp="1"/>
          </p:cNvSpPr>
          <p:nvPr>
            <p:ph sz="half" idx="1"/>
          </p:nvPr>
        </p:nvSpPr>
        <p:spPr>
          <a:xfrm>
            <a:off x="469685" y="2066280"/>
            <a:ext cx="4171950" cy="3623815"/>
          </a:xfrm>
        </p:spPr>
        <p:txBody>
          <a:bodyPr>
            <a:normAutofit fontScale="92500" lnSpcReduction="10000"/>
          </a:bodyPr>
          <a:lstStyle/>
          <a:p>
            <a:pPr marL="0" indent="0">
              <a:buNone/>
            </a:pPr>
            <a:r>
              <a:rPr lang="en-US" dirty="0"/>
              <a:t>Ongoing school visits are conducted to observe the campus environment, interact with the school community, gather evidence, coach, and provide actionable feedback regarding performance and practices in various contexts and settings.</a:t>
            </a:r>
          </a:p>
          <a:p>
            <a:endParaRPr lang="en-US" dirty="0"/>
          </a:p>
          <a:p>
            <a:endParaRPr lang="en-US" dirty="0"/>
          </a:p>
        </p:txBody>
      </p:sp>
    </p:spTree>
    <p:custDataLst>
      <p:tags r:id="rId1"/>
    </p:custDataLst>
    <p:extLst>
      <p:ext uri="{BB962C8B-B14F-4D97-AF65-F5344CB8AC3E}">
        <p14:creationId xmlns:p14="http://schemas.microsoft.com/office/powerpoint/2010/main" val="1250869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  Mid-Year Conference</a:t>
            </a:r>
          </a:p>
        </p:txBody>
      </p:sp>
      <p:sp>
        <p:nvSpPr>
          <p:cNvPr id="4" name="Slide Number Placeholder 3"/>
          <p:cNvSpPr>
            <a:spLocks noGrp="1"/>
          </p:cNvSpPr>
          <p:nvPr>
            <p:ph type="sldNum" sz="quarter" idx="12"/>
          </p:nvPr>
        </p:nvSpPr>
        <p:spPr/>
        <p:txBody>
          <a:bodyPr/>
          <a:lstStyle/>
          <a:p>
            <a:fld id="{0513249A-F696-2744-910E-8913A9D32EC7}" type="slidenum">
              <a:rPr lang="en-US" smtClean="0"/>
              <a:t>58</a:t>
            </a:fld>
            <a:endParaRPr lang="en-US" dirty="0"/>
          </a:p>
        </p:txBody>
      </p:sp>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49" y="1825626"/>
            <a:ext cx="4167215" cy="3439100"/>
          </a:xfrm>
          <a:prstGeom prst="rect">
            <a:avLst/>
          </a:prstGeom>
        </p:spPr>
      </p:pic>
      <p:pic>
        <p:nvPicPr>
          <p:cNvPr id="8" name="Content Placeholder 9"/>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9906" t="72365" r="58484" b="-1"/>
          <a:stretch/>
        </p:blipFill>
        <p:spPr>
          <a:xfrm>
            <a:off x="5354781" y="4246418"/>
            <a:ext cx="1260765" cy="1330610"/>
          </a:xfrm>
          <a:prstGeom prst="rect">
            <a:avLst/>
          </a:prstGeom>
        </p:spPr>
      </p:pic>
      <p:sp>
        <p:nvSpPr>
          <p:cNvPr id="11" name="Content Placeholder 2">
            <a:extLst>
              <a:ext uri="{FF2B5EF4-FFF2-40B4-BE49-F238E27FC236}">
                <a16:creationId xmlns:a16="http://schemas.microsoft.com/office/drawing/2014/main" id="{1AF140F7-FFB6-451C-A326-C8B7DA3299C0}"/>
              </a:ext>
            </a:extLst>
          </p:cNvPr>
          <p:cNvSpPr>
            <a:spLocks noGrp="1"/>
          </p:cNvSpPr>
          <p:nvPr>
            <p:ph sz="half" idx="1"/>
          </p:nvPr>
        </p:nvSpPr>
        <p:spPr>
          <a:xfrm>
            <a:off x="457200" y="2085314"/>
            <a:ext cx="4171950" cy="3623815"/>
          </a:xfrm>
        </p:spPr>
        <p:txBody>
          <a:bodyPr>
            <a:normAutofit/>
          </a:bodyPr>
          <a:lstStyle/>
          <a:p>
            <a:pPr marL="0" indent="0">
              <a:buNone/>
            </a:pPr>
            <a:r>
              <a:rPr lang="en-US" dirty="0"/>
              <a:t>This midyear checkpoint is also used to formatively assess performance and practices using the T-PESS rubric, and to assess progress towards the goals. </a:t>
            </a:r>
          </a:p>
          <a:p>
            <a:endParaRPr lang="en-US" dirty="0"/>
          </a:p>
          <a:p>
            <a:endParaRPr lang="en-US" dirty="0"/>
          </a:p>
        </p:txBody>
      </p:sp>
    </p:spTree>
    <p:custDataLst>
      <p:tags r:id="rId1"/>
    </p:custDataLst>
    <p:extLst>
      <p:ext uri="{BB962C8B-B14F-4D97-AF65-F5344CB8AC3E}">
        <p14:creationId xmlns:p14="http://schemas.microsoft.com/office/powerpoint/2010/main" val="731486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Mid-Year Progress Form</a:t>
            </a:r>
          </a:p>
        </p:txBody>
      </p:sp>
      <p:sp>
        <p:nvSpPr>
          <p:cNvPr id="11" name="Content Placeholder 10"/>
          <p:cNvSpPr>
            <a:spLocks noGrp="1"/>
          </p:cNvSpPr>
          <p:nvPr>
            <p:ph idx="1"/>
          </p:nvPr>
        </p:nvSpPr>
        <p:spPr/>
        <p:txBody>
          <a:bodyPr/>
          <a:lstStyle/>
          <a:p>
            <a:pPr marL="0" indent="0">
              <a:buNone/>
            </a:pPr>
            <a:r>
              <a:rPr lang="en-US" dirty="0"/>
              <a:t>          </a:t>
            </a:r>
          </a:p>
        </p:txBody>
      </p:sp>
      <p:sp>
        <p:nvSpPr>
          <p:cNvPr id="2" name="Slide Number Placeholder 1"/>
          <p:cNvSpPr>
            <a:spLocks noGrp="1"/>
          </p:cNvSpPr>
          <p:nvPr>
            <p:ph type="sldNum" sz="quarter" idx="12"/>
          </p:nvPr>
        </p:nvSpPr>
        <p:spPr/>
        <p:txBody>
          <a:bodyPr/>
          <a:lstStyle/>
          <a:p>
            <a:fld id="{0513249A-F696-2744-910E-8913A9D32EC7}" type="slidenum">
              <a:rPr lang="en-US" smtClean="0">
                <a:solidFill>
                  <a:prstClr val="white"/>
                </a:solidFill>
              </a:rPr>
              <a:pPr/>
              <a:t>59</a:t>
            </a:fld>
            <a:endParaRPr lang="en-US" dirty="0">
              <a:solidFill>
                <a:prstClr val="white"/>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9841"/>
          <a:stretch/>
        </p:blipFill>
        <p:spPr>
          <a:xfrm>
            <a:off x="2689810" y="1745080"/>
            <a:ext cx="3764379" cy="439212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003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Evaluation System Process</a:t>
            </a:r>
            <a:endParaRPr lang="en-US" dirty="0"/>
          </a:p>
        </p:txBody>
      </p:sp>
      <p:sp>
        <p:nvSpPr>
          <p:cNvPr id="3" name="Rectangle 2"/>
          <p:cNvSpPr>
            <a:spLocks noChangeArrowheads="1"/>
          </p:cNvSpPr>
          <p:nvPr/>
        </p:nvSpPr>
        <p:spPr bwMode="auto">
          <a:xfrm>
            <a:off x="-214313" y="1295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736" y="1690689"/>
            <a:ext cx="5964760" cy="4478100"/>
          </a:xfrm>
          <a:prstGeom prst="rect">
            <a:avLst/>
          </a:prstGeom>
        </p:spPr>
      </p:pic>
      <p:sp>
        <p:nvSpPr>
          <p:cNvPr id="6"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6</a:t>
            </a:fld>
            <a:endParaRPr lang="en-US" dirty="0">
              <a:solidFill>
                <a:prstClr val="white"/>
              </a:solidFill>
            </a:endParaRPr>
          </a:p>
        </p:txBody>
      </p:sp>
    </p:spTree>
    <p:extLst>
      <p:ext uri="{BB962C8B-B14F-4D97-AF65-F5344CB8AC3E}">
        <p14:creationId xmlns:p14="http://schemas.microsoft.com/office/powerpoint/2010/main" val="121201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6:  Collect Evidence</a:t>
            </a:r>
            <a:br>
              <a:rPr lang="en-US" dirty="0"/>
            </a:br>
            <a:r>
              <a:rPr lang="en-US" dirty="0"/>
              <a:t>&amp; Artifacts </a:t>
            </a:r>
            <a:r>
              <a:rPr lang="en-US" sz="3200" dirty="0"/>
              <a:t>(On-going)</a:t>
            </a:r>
            <a:endParaRPr lang="en-US" dirty="0"/>
          </a:p>
        </p:txBody>
      </p:sp>
      <p:sp>
        <p:nvSpPr>
          <p:cNvPr id="4" name="Slide Number Placeholder 3"/>
          <p:cNvSpPr>
            <a:spLocks noGrp="1"/>
          </p:cNvSpPr>
          <p:nvPr>
            <p:ph type="sldNum" sz="quarter" idx="12"/>
          </p:nvPr>
        </p:nvSpPr>
        <p:spPr/>
        <p:txBody>
          <a:bodyPr/>
          <a:lstStyle/>
          <a:p>
            <a:fld id="{0513249A-F696-2744-910E-8913A9D32EC7}" type="slidenum">
              <a:rPr lang="en-US" smtClean="0"/>
              <a:t>60</a:t>
            </a:fld>
            <a:endParaRPr lang="en-US" dirty="0"/>
          </a:p>
        </p:txBody>
      </p:sp>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108467"/>
            <a:ext cx="3886200" cy="358365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5662" y="3259414"/>
            <a:ext cx="1123950" cy="1114425"/>
          </a:xfrm>
          <a:prstGeom prst="rect">
            <a:avLst/>
          </a:prstGeom>
        </p:spPr>
      </p:pic>
      <p:sp>
        <p:nvSpPr>
          <p:cNvPr id="10" name="Content Placeholder 2">
            <a:extLst>
              <a:ext uri="{FF2B5EF4-FFF2-40B4-BE49-F238E27FC236}">
                <a16:creationId xmlns:a16="http://schemas.microsoft.com/office/drawing/2014/main" id="{0DD59115-737F-4774-9F71-E2247A3F3BDC}"/>
              </a:ext>
            </a:extLst>
          </p:cNvPr>
          <p:cNvSpPr>
            <a:spLocks noGrp="1"/>
          </p:cNvSpPr>
          <p:nvPr>
            <p:ph sz="half" idx="1"/>
          </p:nvPr>
        </p:nvSpPr>
        <p:spPr>
          <a:xfrm>
            <a:off x="457200" y="2004718"/>
            <a:ext cx="3968462" cy="3853822"/>
          </a:xfrm>
        </p:spPr>
        <p:txBody>
          <a:bodyPr>
            <a:normAutofit fontScale="92500" lnSpcReduction="10000"/>
          </a:bodyPr>
          <a:lstStyle/>
          <a:p>
            <a:pPr marL="0" indent="0">
              <a:buNone/>
            </a:pPr>
            <a:r>
              <a:rPr lang="en-US" dirty="0"/>
              <a:t>Because T-PESS is an evidence-based process, it is imperative that the appraiser and principal must collect and prioritize evidence throughout the year. Each indicator of the T-PESS rubric provides numerous examples of artifacts and evidence.</a:t>
            </a:r>
          </a:p>
          <a:p>
            <a:endParaRPr lang="en-US" dirty="0"/>
          </a:p>
          <a:p>
            <a:endParaRPr lang="en-US" dirty="0"/>
          </a:p>
        </p:txBody>
      </p:sp>
    </p:spTree>
    <p:custDataLst>
      <p:tags r:id="rId1"/>
    </p:custDataLst>
    <p:extLst>
      <p:ext uri="{BB962C8B-B14F-4D97-AF65-F5344CB8AC3E}">
        <p14:creationId xmlns:p14="http://schemas.microsoft.com/office/powerpoint/2010/main" val="485267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7: End-of-Year</a:t>
            </a:r>
            <a:br>
              <a:rPr lang="en-US" dirty="0"/>
            </a:br>
            <a:r>
              <a:rPr lang="en-US" dirty="0"/>
              <a:t>Conference &amp; Goal Setting</a:t>
            </a:r>
          </a:p>
        </p:txBody>
      </p:sp>
      <p:sp>
        <p:nvSpPr>
          <p:cNvPr id="4" name="Slide Number Placeholder 3"/>
          <p:cNvSpPr>
            <a:spLocks noGrp="1"/>
          </p:cNvSpPr>
          <p:nvPr>
            <p:ph type="sldNum" sz="quarter" idx="12"/>
          </p:nvPr>
        </p:nvSpPr>
        <p:spPr/>
        <p:txBody>
          <a:bodyPr/>
          <a:lstStyle/>
          <a:p>
            <a:fld id="{0513249A-F696-2744-910E-8913A9D32EC7}" type="slidenum">
              <a:rPr lang="en-US" smtClean="0"/>
              <a:t>61</a:t>
            </a:fld>
            <a:endParaRPr lang="en-US" dirty="0"/>
          </a:p>
        </p:txBody>
      </p:sp>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35155" y="2075504"/>
            <a:ext cx="3896955" cy="3320251"/>
          </a:xfrm>
          <a:prstGeom prst="rect">
            <a:avLst/>
          </a:prstGeom>
        </p:spPr>
      </p:pic>
      <p:pic>
        <p:nvPicPr>
          <p:cNvPr id="9" name="Content Placeholder 6"/>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7774" t="9273" r="70599" b="62662"/>
          <a:stretch/>
        </p:blipFill>
        <p:spPr>
          <a:xfrm>
            <a:off x="4825095" y="1903228"/>
            <a:ext cx="1283508" cy="1419089"/>
          </a:xfrm>
          <a:prstGeom prst="rect">
            <a:avLst/>
          </a:prstGeom>
        </p:spPr>
      </p:pic>
      <p:graphicFrame>
        <p:nvGraphicFramePr>
          <p:cNvPr id="11" name="Content Placeholder 2">
            <a:extLst>
              <a:ext uri="{FF2B5EF4-FFF2-40B4-BE49-F238E27FC236}">
                <a16:creationId xmlns:a16="http://schemas.microsoft.com/office/drawing/2014/main" id="{D124B406-6E14-4042-9C3A-7548051AFEB3}"/>
              </a:ext>
            </a:extLst>
          </p:cNvPr>
          <p:cNvGraphicFramePr>
            <a:graphicFrameLocks noGrp="1"/>
          </p:cNvGraphicFramePr>
          <p:nvPr>
            <p:ph idx="1"/>
            <p:extLst>
              <p:ext uri="{D42A27DB-BD31-4B8C-83A1-F6EECF244321}">
                <p14:modId xmlns:p14="http://schemas.microsoft.com/office/powerpoint/2010/main" val="1256151412"/>
              </p:ext>
            </p:extLst>
          </p:nvPr>
        </p:nvGraphicFramePr>
        <p:xfrm>
          <a:off x="411890" y="1728934"/>
          <a:ext cx="3596584" cy="35081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083308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End-of-Year </a:t>
            </a:r>
            <a:br>
              <a:rPr lang="en-US" dirty="0"/>
            </a:br>
            <a:r>
              <a:rPr lang="en-US" dirty="0"/>
              <a:t>Goal Attainment Form</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9714"/>
          <a:stretch/>
        </p:blipFill>
        <p:spPr>
          <a:xfrm>
            <a:off x="2786911" y="1811384"/>
            <a:ext cx="3570177" cy="4171406"/>
          </a:xfrm>
          <a:prstGeom prst="rect">
            <a:avLst/>
          </a:prstGeom>
          <a:ln>
            <a:noFill/>
          </a:ln>
          <a:effectLst>
            <a:outerShdw blurRad="292100" dist="139700" dir="2700000" algn="tl" rotWithShape="0">
              <a:srgbClr val="333333">
                <a:alpha val="65000"/>
              </a:srgbClr>
            </a:outerShdw>
          </a:effectLst>
        </p:spPr>
      </p:pic>
      <p:sp>
        <p:nvSpPr>
          <p:cNvPr id="7" name="Slide Number Placeholder 3"/>
          <p:cNvSpPr>
            <a:spLocks noGrp="1"/>
          </p:cNvSpPr>
          <p:nvPr>
            <p:ph type="sldNum" sz="quarter" idx="12"/>
          </p:nvPr>
        </p:nvSpPr>
        <p:spPr>
          <a:xfrm>
            <a:off x="6457950" y="6492708"/>
            <a:ext cx="2057400" cy="365125"/>
          </a:xfrm>
        </p:spPr>
        <p:txBody>
          <a:bodyPr/>
          <a:lstStyle/>
          <a:p>
            <a:fld id="{0513249A-F696-2744-910E-8913A9D32EC7}" type="slidenum">
              <a:rPr lang="en-US" smtClean="0">
                <a:solidFill>
                  <a:prstClr val="white"/>
                </a:solidFill>
              </a:rPr>
              <a:pPr/>
              <a:t>62</a:t>
            </a:fld>
            <a:endParaRPr lang="en-US" dirty="0">
              <a:solidFill>
                <a:prstClr val="white"/>
              </a:solidFill>
            </a:endParaRPr>
          </a:p>
        </p:txBody>
      </p:sp>
    </p:spTree>
    <p:custDataLst>
      <p:tags r:id="rId1"/>
    </p:custDataLst>
    <p:extLst>
      <p:ext uri="{BB962C8B-B14F-4D97-AF65-F5344CB8AC3E}">
        <p14:creationId xmlns:p14="http://schemas.microsoft.com/office/powerpoint/2010/main" val="1813138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Rating Form</a:t>
            </a:r>
          </a:p>
        </p:txBody>
      </p:sp>
      <p:sp>
        <p:nvSpPr>
          <p:cNvPr id="5" name="Slide Number Placeholder 4"/>
          <p:cNvSpPr>
            <a:spLocks noGrp="1"/>
          </p:cNvSpPr>
          <p:nvPr>
            <p:ph type="sldNum" sz="quarter" idx="12"/>
          </p:nvPr>
        </p:nvSpPr>
        <p:spPr/>
        <p:txBody>
          <a:bodyPr/>
          <a:lstStyle/>
          <a:p>
            <a:fld id="{0513249A-F696-2744-910E-8913A9D32EC7}" type="slidenum">
              <a:rPr lang="en-US" smtClean="0"/>
              <a:pPr/>
              <a:t>63</a:t>
            </a:fld>
            <a:endParaRPr lang="en-US" dirty="0"/>
          </a:p>
        </p:txBody>
      </p:sp>
      <p:pic>
        <p:nvPicPr>
          <p:cNvPr id="6" name="Picture 5">
            <a:extLst>
              <a:ext uri="{FF2B5EF4-FFF2-40B4-BE49-F238E27FC236}">
                <a16:creationId xmlns:a16="http://schemas.microsoft.com/office/drawing/2014/main" id="{9E0C270D-86C5-45EE-9650-82714B3BAB1A}"/>
              </a:ext>
            </a:extLst>
          </p:cNvPr>
          <p:cNvPicPr>
            <a:picLocks noChangeAspect="1"/>
          </p:cNvPicPr>
          <p:nvPr/>
        </p:nvPicPr>
        <p:blipFill>
          <a:blip r:embed="rId4"/>
          <a:stretch>
            <a:fillRect/>
          </a:stretch>
        </p:blipFill>
        <p:spPr>
          <a:xfrm>
            <a:off x="1970100" y="1900519"/>
            <a:ext cx="5203800" cy="404324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0154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Electronic T-PESS Forms on TPESS.org  </a:t>
            </a:r>
          </a:p>
        </p:txBody>
      </p:sp>
      <p:sp>
        <p:nvSpPr>
          <p:cNvPr id="4" name="Slide Number Placeholder 3"/>
          <p:cNvSpPr>
            <a:spLocks noGrp="1"/>
          </p:cNvSpPr>
          <p:nvPr>
            <p:ph type="sldNum" sz="quarter" idx="12"/>
          </p:nvPr>
        </p:nvSpPr>
        <p:spPr/>
        <p:txBody>
          <a:bodyPr/>
          <a:lstStyle/>
          <a:p>
            <a:fld id="{0513249A-F696-2744-910E-8913A9D32EC7}" type="slidenum">
              <a:rPr lang="en-US" smtClean="0">
                <a:solidFill>
                  <a:prstClr val="white"/>
                </a:solidFill>
              </a:rPr>
              <a:pPr/>
              <a:t>64</a:t>
            </a:fld>
            <a:endParaRPr lang="en-US" dirty="0">
              <a:solidFill>
                <a:prstClr val="white"/>
              </a:solidFill>
            </a:endParaRPr>
          </a:p>
        </p:txBody>
      </p:sp>
      <p:pic>
        <p:nvPicPr>
          <p:cNvPr id="7" name="Picture 6"/>
          <p:cNvPicPr>
            <a:picLocks noChangeAspect="1"/>
          </p:cNvPicPr>
          <p:nvPr/>
        </p:nvPicPr>
        <p:blipFill rotWithShape="1">
          <a:blip r:embed="rId4"/>
          <a:srcRect b="27274"/>
          <a:stretch/>
        </p:blipFill>
        <p:spPr>
          <a:xfrm>
            <a:off x="4753276" y="2189925"/>
            <a:ext cx="3821089" cy="358069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srcRect b="1357"/>
          <a:stretch/>
        </p:blipFill>
        <p:spPr>
          <a:xfrm>
            <a:off x="549666" y="2189925"/>
            <a:ext cx="3738370" cy="358415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30274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5F8BA08-3E38-4B70-B93A-74F08E092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4AD29B6-BF3B-4407-9E75-52DF8E3B2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3"/>
          <p:cNvSpPr>
            <a:spLocks noGrp="1"/>
          </p:cNvSpPr>
          <p:nvPr>
            <p:ph type="sldNum" sz="quarter" idx="12"/>
          </p:nvPr>
        </p:nvSpPr>
        <p:spPr/>
        <p:txBody>
          <a:bodyPr/>
          <a:lstStyle/>
          <a:p>
            <a:fld id="{0513249A-F696-2744-910E-8913A9D32EC7}" type="slidenum">
              <a:rPr lang="en-US" smtClean="0">
                <a:solidFill>
                  <a:prstClr val="white"/>
                </a:solidFill>
              </a:rPr>
              <a:pPr/>
              <a:t>65</a:t>
            </a:fld>
            <a:endParaRPr lang="en-US" dirty="0">
              <a:solidFill>
                <a:prstClr val="white"/>
              </a:solidFill>
            </a:endParaRPr>
          </a:p>
        </p:txBody>
      </p:sp>
      <p:graphicFrame>
        <p:nvGraphicFramePr>
          <p:cNvPr id="5" name="Content Placeholder 2">
            <a:extLst>
              <a:ext uri="{FF2B5EF4-FFF2-40B4-BE49-F238E27FC236}">
                <a16:creationId xmlns:a16="http://schemas.microsoft.com/office/drawing/2014/main" id="{A45DD7F6-9577-46D1-A6E5-41807E7C9A78}"/>
              </a:ext>
            </a:extLst>
          </p:cNvPr>
          <p:cNvGraphicFramePr>
            <a:graphicFrameLocks noGrp="1"/>
          </p:cNvGraphicFramePr>
          <p:nvPr>
            <p:ph idx="4294967295"/>
            <p:extLst>
              <p:ext uri="{D42A27DB-BD31-4B8C-83A1-F6EECF244321}">
                <p14:modId xmlns:p14="http://schemas.microsoft.com/office/powerpoint/2010/main" val="2853522782"/>
              </p:ext>
            </p:extLst>
          </p:nvPr>
        </p:nvGraphicFramePr>
        <p:xfrm>
          <a:off x="3386791" y="512763"/>
          <a:ext cx="5122862" cy="5440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780361" y="514350"/>
            <a:ext cx="2244725" cy="5438775"/>
          </a:xfrm>
        </p:spPr>
        <p:txBody>
          <a:bodyPr>
            <a:normAutofit/>
          </a:bodyPr>
          <a:lstStyle/>
          <a:p>
            <a:r>
              <a:rPr lang="en-US" sz="2800" dirty="0"/>
              <a:t>Let’s Pause and Reflect</a:t>
            </a:r>
          </a:p>
        </p:txBody>
      </p:sp>
      <p:sp>
        <p:nvSpPr>
          <p:cNvPr id="18" name="Rectangle 17">
            <a:extLst>
              <a:ext uri="{FF2B5EF4-FFF2-40B4-BE49-F238E27FC236}">
                <a16:creationId xmlns:a16="http://schemas.microsoft.com/office/drawing/2014/main" id="{357F1B33-79AB-4A71-8CEC-4546D709B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374125" y="2874481"/>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11418628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4"/>
          <a:stretch>
            <a:fillRect/>
          </a:stretch>
        </p:blipFill>
        <p:spPr>
          <a:xfrm>
            <a:off x="772135" y="1850090"/>
            <a:ext cx="7599730" cy="4049277"/>
          </a:xfrm>
          <a:prstGeom prst="rect">
            <a:avLst/>
          </a:prstGeom>
        </p:spPr>
      </p:pic>
      <p:sp>
        <p:nvSpPr>
          <p:cNvPr id="3" name="Title 2"/>
          <p:cNvSpPr>
            <a:spLocks noGrp="1"/>
          </p:cNvSpPr>
          <p:nvPr>
            <p:ph type="title"/>
          </p:nvPr>
        </p:nvSpPr>
        <p:spPr/>
        <p:txBody>
          <a:bodyPr>
            <a:normAutofit fontScale="90000"/>
          </a:bodyPr>
          <a:lstStyle/>
          <a:p>
            <a:r>
              <a:rPr lang="en-US" sz="4800" dirty="0"/>
              <a:t>Moving Forward</a:t>
            </a:r>
            <a:r>
              <a:rPr lang="is-IS" sz="4800"/>
              <a:t>…Next Steps</a:t>
            </a:r>
            <a:endParaRPr lang="en-US" sz="4800" dirty="0"/>
          </a:p>
        </p:txBody>
      </p:sp>
      <p:sp>
        <p:nvSpPr>
          <p:cNvPr id="4" name="Slide Number Placeholder 3"/>
          <p:cNvSpPr>
            <a:spLocks noGrp="1"/>
          </p:cNvSpPr>
          <p:nvPr>
            <p:ph type="sldNum" sz="quarter" idx="12"/>
          </p:nvPr>
        </p:nvSpPr>
        <p:spPr/>
        <p:txBody>
          <a:bodyPr/>
          <a:lstStyle/>
          <a:p>
            <a:fld id="{7D454DCE-81E3-E74A-BC73-424EE377F138}" type="slidenum">
              <a:rPr lang="en-US" altLang="en-US" smtClean="0"/>
              <a:pPr/>
              <a:t>66</a:t>
            </a:fld>
            <a:endParaRPr lang="en-US" altLang="en-US" dirty="0"/>
          </a:p>
        </p:txBody>
      </p:sp>
    </p:spTree>
    <p:custDataLst>
      <p:tags r:id="rId1"/>
    </p:custDataLst>
    <p:extLst>
      <p:ext uri="{BB962C8B-B14F-4D97-AF65-F5344CB8AC3E}">
        <p14:creationId xmlns:p14="http://schemas.microsoft.com/office/powerpoint/2010/main" val="1298162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Step 1: Orientation </a:t>
            </a:r>
          </a:p>
        </p:txBody>
      </p:sp>
      <p:sp>
        <p:nvSpPr>
          <p:cNvPr id="3" name="Content Placeholder 2"/>
          <p:cNvSpPr>
            <a:spLocks noGrp="1"/>
          </p:cNvSpPr>
          <p:nvPr>
            <p:ph sz="half" idx="1"/>
          </p:nvPr>
        </p:nvSpPr>
        <p:spPr>
          <a:xfrm>
            <a:off x="628651" y="1825625"/>
            <a:ext cx="2998128" cy="4351338"/>
          </a:xfrm>
        </p:spPr>
        <p:txBody>
          <a:bodyPr>
            <a:normAutofit/>
          </a:bodyPr>
          <a:lstStyle/>
          <a:p>
            <a:endParaRPr lang="en-US" dirty="0"/>
          </a:p>
          <a:p>
            <a:pPr marL="0" indent="0">
              <a:lnSpc>
                <a:spcPct val="110000"/>
              </a:lnSpc>
              <a:buNone/>
            </a:pPr>
            <a:endParaRPr lang="en-US" sz="2200" b="1" i="1" dirty="0"/>
          </a:p>
          <a:p>
            <a:pPr marL="0" indent="0">
              <a:lnSpc>
                <a:spcPct val="110000"/>
              </a:lnSpc>
              <a:buNone/>
            </a:pPr>
            <a:r>
              <a:rPr lang="en-US" sz="2400" b="1" dirty="0">
                <a:solidFill>
                  <a:srgbClr val="F15A29"/>
                </a:solidFill>
              </a:rPr>
              <a:t>This session is your ORIENTATION to T-PESS. </a:t>
            </a:r>
          </a:p>
          <a:p>
            <a:pPr marL="0" indent="0">
              <a:lnSpc>
                <a:spcPct val="110000"/>
              </a:lnSpc>
              <a:buNone/>
            </a:pPr>
            <a:endParaRPr lang="en-US" sz="2200" b="1" dirty="0"/>
          </a:p>
        </p:txBody>
      </p:sp>
      <p:sp>
        <p:nvSpPr>
          <p:cNvPr id="4" name="Slide Number Placeholder 3"/>
          <p:cNvSpPr>
            <a:spLocks noGrp="1"/>
          </p:cNvSpPr>
          <p:nvPr>
            <p:ph type="sldNum" sz="quarter" idx="12"/>
          </p:nvPr>
        </p:nvSpPr>
        <p:spPr/>
        <p:txBody>
          <a:bodyPr/>
          <a:lstStyle/>
          <a:p>
            <a:fld id="{0513249A-F696-2744-910E-8913A9D32EC7}" type="slidenum">
              <a:rPr lang="en-US" smtClean="0">
                <a:solidFill>
                  <a:prstClr val="white"/>
                </a:solidFill>
              </a:rPr>
              <a:pPr/>
              <a:t>7</a:t>
            </a:fld>
            <a:endParaRPr lang="en-US" dirty="0">
              <a:solidFill>
                <a:prstClr val="white"/>
              </a:solidFill>
            </a:endParaRPr>
          </a:p>
        </p:txBody>
      </p:sp>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49" y="2190307"/>
            <a:ext cx="4024281" cy="350181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9314" y="1757362"/>
            <a:ext cx="1123950" cy="1114425"/>
          </a:xfrm>
          <a:prstGeom prst="rect">
            <a:avLst/>
          </a:prstGeom>
        </p:spPr>
      </p:pic>
    </p:spTree>
    <p:custDataLst>
      <p:tags r:id="rId1"/>
    </p:custDataLst>
    <p:extLst>
      <p:ext uri="{BB962C8B-B14F-4D97-AF65-F5344CB8AC3E}">
        <p14:creationId xmlns:p14="http://schemas.microsoft.com/office/powerpoint/2010/main" val="155086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84274"/>
          </a:xfrm>
        </p:spPr>
        <p:txBody>
          <a:bodyPr>
            <a:normAutofit/>
          </a:bodyPr>
          <a:lstStyle/>
          <a:p>
            <a:r>
              <a:rPr lang="en-US" sz="3600" dirty="0"/>
              <a:t>Aligned Approach to T-PESS: </a:t>
            </a:r>
            <a:br>
              <a:rPr lang="en-US" sz="3600" dirty="0"/>
            </a:br>
            <a:r>
              <a:rPr lang="en-US" sz="2800" i="1" dirty="0"/>
              <a:t>Principal Standards, ESF, TIL, T-TESS &amp; AEL</a:t>
            </a:r>
          </a:p>
        </p:txBody>
      </p:sp>
      <p:graphicFrame>
        <p:nvGraphicFramePr>
          <p:cNvPr id="4" name="Diagram 3"/>
          <p:cNvGraphicFramePr/>
          <p:nvPr>
            <p:extLst>
              <p:ext uri="{D42A27DB-BD31-4B8C-83A1-F6EECF244321}">
                <p14:modId xmlns:p14="http://schemas.microsoft.com/office/powerpoint/2010/main" val="2034926584"/>
              </p:ext>
            </p:extLst>
          </p:nvPr>
        </p:nvGraphicFramePr>
        <p:xfrm>
          <a:off x="1140431" y="1600200"/>
          <a:ext cx="6327169" cy="45129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p:cNvSpPr>
            <a:spLocks noGrp="1"/>
          </p:cNvSpPr>
          <p:nvPr>
            <p:ph type="sldNum" sz="quarter" idx="12"/>
          </p:nvPr>
        </p:nvSpPr>
        <p:spPr/>
        <p:txBody>
          <a:bodyPr/>
          <a:lstStyle/>
          <a:p>
            <a:fld id="{0513249A-F696-2744-910E-8913A9D32EC7}" type="slidenum">
              <a:rPr lang="en-US" smtClean="0"/>
              <a:t>8</a:t>
            </a:fld>
            <a:endParaRPr lang="en-US"/>
          </a:p>
        </p:txBody>
      </p:sp>
    </p:spTree>
    <p:custDataLst>
      <p:tags r:id="rId1"/>
    </p:custDataLst>
    <p:extLst>
      <p:ext uri="{BB962C8B-B14F-4D97-AF65-F5344CB8AC3E}">
        <p14:creationId xmlns:p14="http://schemas.microsoft.com/office/powerpoint/2010/main" val="119199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DC9813D0-7F30-4766-AB78-C7F2D9D5310B}"/>
                                            </p:graphicEl>
                                          </p:spTgt>
                                        </p:tgtEl>
                                        <p:attrNameLst>
                                          <p:attrName>style.visibility</p:attrName>
                                        </p:attrNameLst>
                                      </p:cBhvr>
                                      <p:to>
                                        <p:strVal val="visible"/>
                                      </p:to>
                                    </p:set>
                                    <p:animEffect transition="in" filter="fade">
                                      <p:cBhvr>
                                        <p:cTn id="7" dur="500"/>
                                        <p:tgtEl>
                                          <p:spTgt spid="4">
                                            <p:graphicEl>
                                              <a:dgm id="{DC9813D0-7F30-4766-AB78-C7F2D9D5310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D086A8C5-913D-441A-A97B-010CD219471A}"/>
                                            </p:graphicEl>
                                          </p:spTgt>
                                        </p:tgtEl>
                                        <p:attrNameLst>
                                          <p:attrName>style.visibility</p:attrName>
                                        </p:attrNameLst>
                                      </p:cBhvr>
                                      <p:to>
                                        <p:strVal val="visible"/>
                                      </p:to>
                                    </p:set>
                                    <p:animEffect transition="in" filter="fade">
                                      <p:cBhvr>
                                        <p:cTn id="10" dur="500"/>
                                        <p:tgtEl>
                                          <p:spTgt spid="4">
                                            <p:graphicEl>
                                              <a:dgm id="{D086A8C5-913D-441A-A97B-010CD219471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AB9CABF5-0D11-40D5-8F3D-AB6064DA871E}"/>
                                            </p:graphicEl>
                                          </p:spTgt>
                                        </p:tgtEl>
                                        <p:attrNameLst>
                                          <p:attrName>style.visibility</p:attrName>
                                        </p:attrNameLst>
                                      </p:cBhvr>
                                      <p:to>
                                        <p:strVal val="visible"/>
                                      </p:to>
                                    </p:set>
                                    <p:animEffect transition="in" filter="fade">
                                      <p:cBhvr>
                                        <p:cTn id="15" dur="500"/>
                                        <p:tgtEl>
                                          <p:spTgt spid="4">
                                            <p:graphicEl>
                                              <a:dgm id="{AB9CABF5-0D11-40D5-8F3D-AB6064DA871E}"/>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C36E293C-AED6-47EB-B2D1-E8010853E61F}"/>
                                            </p:graphicEl>
                                          </p:spTgt>
                                        </p:tgtEl>
                                        <p:attrNameLst>
                                          <p:attrName>style.visibility</p:attrName>
                                        </p:attrNameLst>
                                      </p:cBhvr>
                                      <p:to>
                                        <p:strVal val="visible"/>
                                      </p:to>
                                    </p:set>
                                    <p:animEffect transition="in" filter="fade">
                                      <p:cBhvr>
                                        <p:cTn id="18" dur="500"/>
                                        <p:tgtEl>
                                          <p:spTgt spid="4">
                                            <p:graphicEl>
                                              <a:dgm id="{C36E293C-AED6-47EB-B2D1-E8010853E61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graphicEl>
                                              <a:dgm id="{954F39CD-E653-430D-91D6-E555DCB4CF66}"/>
                                            </p:graphicEl>
                                          </p:spTgt>
                                        </p:tgtEl>
                                        <p:attrNameLst>
                                          <p:attrName>style.visibility</p:attrName>
                                        </p:attrNameLst>
                                      </p:cBhvr>
                                      <p:to>
                                        <p:strVal val="visible"/>
                                      </p:to>
                                    </p:set>
                                    <p:animEffect transition="in" filter="fade">
                                      <p:cBhvr>
                                        <p:cTn id="23" dur="500"/>
                                        <p:tgtEl>
                                          <p:spTgt spid="4">
                                            <p:graphicEl>
                                              <a:dgm id="{954F39CD-E653-430D-91D6-E555DCB4CF66}"/>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graphicEl>
                                              <a:dgm id="{ADD10705-236A-41C2-8A1D-61B55D841B73}"/>
                                            </p:graphicEl>
                                          </p:spTgt>
                                        </p:tgtEl>
                                        <p:attrNameLst>
                                          <p:attrName>style.visibility</p:attrName>
                                        </p:attrNameLst>
                                      </p:cBhvr>
                                      <p:to>
                                        <p:strVal val="visible"/>
                                      </p:to>
                                    </p:set>
                                    <p:animEffect transition="in" filter="fade">
                                      <p:cBhvr>
                                        <p:cTn id="26" dur="500"/>
                                        <p:tgtEl>
                                          <p:spTgt spid="4">
                                            <p:graphicEl>
                                              <a:dgm id="{ADD10705-236A-41C2-8A1D-61B55D841B73}"/>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F270A096-59DF-414D-AB51-802EAA4DF293}"/>
                                            </p:graphicEl>
                                          </p:spTgt>
                                        </p:tgtEl>
                                        <p:attrNameLst>
                                          <p:attrName>style.visibility</p:attrName>
                                        </p:attrNameLst>
                                      </p:cBhvr>
                                      <p:to>
                                        <p:strVal val="visible"/>
                                      </p:to>
                                    </p:set>
                                    <p:animEffect transition="in" filter="fade">
                                      <p:cBhvr>
                                        <p:cTn id="31" dur="500"/>
                                        <p:tgtEl>
                                          <p:spTgt spid="4">
                                            <p:graphicEl>
                                              <a:dgm id="{F270A096-59DF-414D-AB51-802EAA4DF293}"/>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graphicEl>
                                              <a:dgm id="{4A549401-9334-4333-8730-8DA63F251689}"/>
                                            </p:graphicEl>
                                          </p:spTgt>
                                        </p:tgtEl>
                                        <p:attrNameLst>
                                          <p:attrName>style.visibility</p:attrName>
                                        </p:attrNameLst>
                                      </p:cBhvr>
                                      <p:to>
                                        <p:strVal val="visible"/>
                                      </p:to>
                                    </p:set>
                                    <p:animEffect transition="in" filter="fade">
                                      <p:cBhvr>
                                        <p:cTn id="34" dur="500"/>
                                        <p:tgtEl>
                                          <p:spTgt spid="4">
                                            <p:graphicEl>
                                              <a:dgm id="{4A549401-9334-4333-8730-8DA63F25168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44754"/>
          </a:xfrm>
        </p:spPr>
        <p:txBody>
          <a:bodyPr>
            <a:normAutofit fontScale="90000"/>
          </a:bodyPr>
          <a:lstStyle/>
          <a:p>
            <a:br>
              <a:rPr lang="en-US"/>
            </a:br>
            <a:r>
              <a:rPr lang="en-US"/>
              <a:t>Discuss T-PESS Priorities</a:t>
            </a:r>
            <a:br>
              <a:rPr lang="en-US"/>
            </a:br>
            <a:endParaRPr lang="en-US"/>
          </a:p>
        </p:txBody>
      </p:sp>
      <p:sp>
        <p:nvSpPr>
          <p:cNvPr id="3" name="Content Placeholder 2"/>
          <p:cNvSpPr>
            <a:spLocks noGrp="1"/>
          </p:cNvSpPr>
          <p:nvPr>
            <p:ph sz="half" idx="1"/>
          </p:nvPr>
        </p:nvSpPr>
        <p:spPr/>
        <p:txBody>
          <a:bodyPr>
            <a:normAutofit/>
          </a:bodyPr>
          <a:lstStyle/>
          <a:p>
            <a:pPr marL="0" indent="0">
              <a:buNone/>
            </a:pPr>
            <a:r>
              <a:rPr lang="en-US" b="1" dirty="0"/>
              <a:t>Discussion</a:t>
            </a:r>
          </a:p>
          <a:p>
            <a:r>
              <a:rPr lang="en-US" sz="2400" b="1" dirty="0"/>
              <a:t>What do you personally see as the value with this alignment?</a:t>
            </a:r>
          </a:p>
          <a:p>
            <a:endParaRPr lang="en-US" sz="2400" b="1" i="1" dirty="0">
              <a:solidFill>
                <a:srgbClr val="F15A29"/>
              </a:solidFill>
            </a:endParaRPr>
          </a:p>
          <a:p>
            <a:pPr marL="0" indent="0">
              <a:buNone/>
            </a:pPr>
            <a:endParaRPr lang="en-US" sz="2400" b="1" dirty="0">
              <a:solidFill>
                <a:srgbClr val="F15A29"/>
              </a:solidFill>
            </a:endParaRPr>
          </a:p>
        </p:txBody>
      </p:sp>
      <p:sp>
        <p:nvSpPr>
          <p:cNvPr id="5" name="Slide Number Placeholder 4"/>
          <p:cNvSpPr>
            <a:spLocks noGrp="1"/>
          </p:cNvSpPr>
          <p:nvPr>
            <p:ph type="sldNum" sz="quarter" idx="12"/>
          </p:nvPr>
        </p:nvSpPr>
        <p:spPr/>
        <p:txBody>
          <a:bodyPr/>
          <a:lstStyle/>
          <a:p>
            <a:fld id="{0513249A-F696-2744-910E-8913A9D32EC7}" type="slidenum">
              <a:rPr lang="en-US" smtClean="0"/>
              <a:t>9</a:t>
            </a:fld>
            <a:endParaRPr lang="en-US"/>
          </a:p>
        </p:txBody>
      </p:sp>
      <p:graphicFrame>
        <p:nvGraphicFramePr>
          <p:cNvPr id="6" name="Content Placeholder 5"/>
          <p:cNvGraphicFramePr>
            <a:graphicFrameLocks noGrp="1"/>
          </p:cNvGraphicFramePr>
          <p:nvPr>
            <p:ph sz="half" idx="2"/>
          </p:nvPr>
        </p:nvGraphicFramePr>
        <p:xfrm>
          <a:off x="4629150" y="1825625"/>
          <a:ext cx="38862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p:cNvPicPr>
            <a:picLocks noChangeAspect="1"/>
          </p:cNvPicPr>
          <p:nvPr/>
        </p:nvPicPr>
        <p:blipFill>
          <a:blip r:embed="rId9"/>
          <a:stretch>
            <a:fillRect/>
          </a:stretch>
        </p:blipFill>
        <p:spPr>
          <a:xfrm>
            <a:off x="4514851" y="2006434"/>
            <a:ext cx="4000500" cy="3442895"/>
          </a:xfrm>
          <a:prstGeom prst="rect">
            <a:avLst/>
          </a:prstGeom>
        </p:spPr>
      </p:pic>
    </p:spTree>
    <p:custDataLst>
      <p:tags r:id="rId1"/>
    </p:custDataLst>
    <p:extLst>
      <p:ext uri="{BB962C8B-B14F-4D97-AF65-F5344CB8AC3E}">
        <p14:creationId xmlns:p14="http://schemas.microsoft.com/office/powerpoint/2010/main" val="72246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7912</Words>
  <Application>Microsoft Office PowerPoint</Application>
  <PresentationFormat>On-screen Show (4:3)</PresentationFormat>
  <Paragraphs>983</Paragraphs>
  <Slides>66</Slides>
  <Notes>66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66</vt:i4>
      </vt:variant>
    </vt:vector>
  </HeadingPairs>
  <TitlesOfParts>
    <vt:vector size="72" baseType="lpstr">
      <vt:lpstr>Arial</vt:lpstr>
      <vt:lpstr>Calibri</vt:lpstr>
      <vt:lpstr>Calibri Light</vt:lpstr>
      <vt:lpstr>Wingdings</vt:lpstr>
      <vt:lpstr>1_Office Theme</vt:lpstr>
      <vt:lpstr>Office Theme</vt:lpstr>
      <vt:lpstr> </vt:lpstr>
      <vt:lpstr>Purpose &amp; Outcomes</vt:lpstr>
      <vt:lpstr>Materials </vt:lpstr>
      <vt:lpstr>   Why? </vt:lpstr>
      <vt:lpstr>   Agenda</vt:lpstr>
      <vt:lpstr>Evaluation System Process</vt:lpstr>
      <vt:lpstr>Step 1: Orientation </vt:lpstr>
      <vt:lpstr>Aligned Approach to T-PESS:  Principal Standards, ESF, TIL, T-TESS &amp; AEL</vt:lpstr>
      <vt:lpstr> Discuss T-PESS Priorities </vt:lpstr>
      <vt:lpstr>Princl (Appraisee)  Expectations</vt:lpstr>
      <vt:lpstr>T-PESS Rubric Design</vt:lpstr>
      <vt:lpstr>T-PESS Rubric Design</vt:lpstr>
      <vt:lpstr>Performance Levels </vt:lpstr>
      <vt:lpstr>T-PESS Rubric  High-Level Review of Domains</vt:lpstr>
      <vt:lpstr>Unpacking the Rubric</vt:lpstr>
      <vt:lpstr>Domain 1  </vt:lpstr>
      <vt:lpstr>Breakout Groups </vt:lpstr>
      <vt:lpstr>Principal Handbook</vt:lpstr>
      <vt:lpstr>Principal Handbook</vt:lpstr>
      <vt:lpstr>Principal Handbook</vt:lpstr>
      <vt:lpstr>Sources of Evidence</vt:lpstr>
      <vt:lpstr>Domain 2 – Effective, Well-Supported Teachers  </vt:lpstr>
      <vt:lpstr>Breakout Groups</vt:lpstr>
      <vt:lpstr>Principal Handbook</vt:lpstr>
      <vt:lpstr>Principal Handbook</vt:lpstr>
      <vt:lpstr>Sources of Evidence</vt:lpstr>
      <vt:lpstr>Domain 3 – Positive School Culture </vt:lpstr>
      <vt:lpstr>Breakout Groups </vt:lpstr>
      <vt:lpstr>Principal Handbook</vt:lpstr>
      <vt:lpstr>Principal Handbook</vt:lpstr>
      <vt:lpstr>Sources of Evidence</vt:lpstr>
      <vt:lpstr>Domain 4 – High Quality Curriculum</vt:lpstr>
      <vt:lpstr>Breakout Groups </vt:lpstr>
      <vt:lpstr>Principal Handbook</vt:lpstr>
      <vt:lpstr>Principal Handbook</vt:lpstr>
      <vt:lpstr>Sources of Evidence</vt:lpstr>
      <vt:lpstr>Domain 5 – Effective Instruction</vt:lpstr>
      <vt:lpstr>Breakout Groups.</vt:lpstr>
      <vt:lpstr>Principal Handbook</vt:lpstr>
      <vt:lpstr>Principal Handbook</vt:lpstr>
      <vt:lpstr>Sources of Evidence</vt:lpstr>
      <vt:lpstr>Rubric Wrap-Up</vt:lpstr>
      <vt:lpstr>Timelines</vt:lpstr>
      <vt:lpstr>Step 2:  Self-Assessment  and Goal Setting</vt:lpstr>
      <vt:lpstr>PowerPoint Presentation</vt:lpstr>
      <vt:lpstr> Self-Assessment and  Goal Setting    </vt:lpstr>
      <vt:lpstr>Identifying Areas for Professional Growth</vt:lpstr>
      <vt:lpstr>Goal Setting Form</vt:lpstr>
      <vt:lpstr>Two Goals</vt:lpstr>
      <vt:lpstr> Sample Goal To “Coach Up”   </vt:lpstr>
      <vt:lpstr>Sample Annual Goal—Revised  Principal “Practice” Goal </vt:lpstr>
      <vt:lpstr>Student Growth Goal</vt:lpstr>
      <vt:lpstr>Ask Yourself…</vt:lpstr>
      <vt:lpstr>Partner Discussion</vt:lpstr>
      <vt:lpstr>Goal Setting and Professional Development Plan (GSPD)</vt:lpstr>
      <vt:lpstr>Step 3:  Beginning-of-Year Conference</vt:lpstr>
      <vt:lpstr> Step 4:  Site Visits Informal Assessment (On-going)    </vt:lpstr>
      <vt:lpstr>Step 5:  Mid-Year Conference</vt:lpstr>
      <vt:lpstr>Mid-Year Progress Form</vt:lpstr>
      <vt:lpstr>Step 6:  Collect Evidence &amp; Artifacts (On-going)</vt:lpstr>
      <vt:lpstr>Step 7: End-of-Year Conference &amp; Goal Setting</vt:lpstr>
      <vt:lpstr>End-of-Year  Goal Attainment Form</vt:lpstr>
      <vt:lpstr>Summary Rating Form</vt:lpstr>
      <vt:lpstr>New Electronic T-PESS Forms on TPESS.org  </vt:lpstr>
      <vt:lpstr>Let’s Pause and Reflect</vt:lpstr>
      <vt:lpstr>Moving Forward…Next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Sheila Collazo</dc:creator>
  <cp:lastModifiedBy>Mark Kolstad</cp:lastModifiedBy>
  <cp:revision>24</cp:revision>
  <dcterms:created xsi:type="dcterms:W3CDTF">2020-07-15T16:27:02Z</dcterms:created>
  <dcterms:modified xsi:type="dcterms:W3CDTF">2021-05-12T14:37:46Z</dcterms:modified>
</cp:coreProperties>
</file>